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63"/>
  </p:notesMasterIdLst>
  <p:sldIdLst>
    <p:sldId id="378" r:id="rId2"/>
    <p:sldId id="264" r:id="rId3"/>
    <p:sldId id="364" r:id="rId4"/>
    <p:sldId id="275" r:id="rId5"/>
    <p:sldId id="372" r:id="rId6"/>
    <p:sldId id="351" r:id="rId7"/>
    <p:sldId id="376" r:id="rId8"/>
    <p:sldId id="375" r:id="rId9"/>
    <p:sldId id="350" r:id="rId10"/>
    <p:sldId id="342" r:id="rId11"/>
    <p:sldId id="345" r:id="rId12"/>
    <p:sldId id="344" r:id="rId13"/>
    <p:sldId id="277" r:id="rId14"/>
    <p:sldId id="346" r:id="rId15"/>
    <p:sldId id="363" r:id="rId16"/>
    <p:sldId id="362" r:id="rId17"/>
    <p:sldId id="343" r:id="rId18"/>
    <p:sldId id="347" r:id="rId19"/>
    <p:sldId id="356" r:id="rId20"/>
    <p:sldId id="348" r:id="rId21"/>
    <p:sldId id="282" r:id="rId22"/>
    <p:sldId id="358" r:id="rId23"/>
    <p:sldId id="305" r:id="rId24"/>
    <p:sldId id="281" r:id="rId25"/>
    <p:sldId id="314" r:id="rId26"/>
    <p:sldId id="284" r:id="rId27"/>
    <p:sldId id="283" r:id="rId28"/>
    <p:sldId id="373" r:id="rId29"/>
    <p:sldId id="374" r:id="rId30"/>
    <p:sldId id="285" r:id="rId31"/>
    <p:sldId id="286" r:id="rId32"/>
    <p:sldId id="379" r:id="rId33"/>
    <p:sldId id="352" r:id="rId34"/>
    <p:sldId id="377" r:id="rId35"/>
    <p:sldId id="289" r:id="rId36"/>
    <p:sldId id="371" r:id="rId37"/>
    <p:sldId id="370" r:id="rId38"/>
    <p:sldId id="303" r:id="rId39"/>
    <p:sldId id="291" r:id="rId40"/>
    <p:sldId id="297" r:id="rId41"/>
    <p:sldId id="298" r:id="rId42"/>
    <p:sldId id="316" r:id="rId43"/>
    <p:sldId id="299" r:id="rId44"/>
    <p:sldId id="331" r:id="rId45"/>
    <p:sldId id="353" r:id="rId46"/>
    <p:sldId id="354" r:id="rId47"/>
    <p:sldId id="355" r:id="rId48"/>
    <p:sldId id="367" r:id="rId49"/>
    <p:sldId id="368" r:id="rId50"/>
    <p:sldId id="366" r:id="rId51"/>
    <p:sldId id="318" r:id="rId52"/>
    <p:sldId id="309" r:id="rId53"/>
    <p:sldId id="334" r:id="rId54"/>
    <p:sldId id="261" r:id="rId55"/>
    <p:sldId id="357" r:id="rId56"/>
    <p:sldId id="320" r:id="rId57"/>
    <p:sldId id="360" r:id="rId58"/>
    <p:sldId id="263" r:id="rId59"/>
    <p:sldId id="369" r:id="rId60"/>
    <p:sldId id="323" r:id="rId61"/>
    <p:sldId id="322" r:id="rId62"/>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AF"/>
    <a:srgbClr val="285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84644" autoAdjust="0"/>
  </p:normalViewPr>
  <p:slideViewPr>
    <p:cSldViewPr>
      <p:cViewPr varScale="1">
        <p:scale>
          <a:sx n="96" d="100"/>
          <a:sy n="96" d="100"/>
        </p:scale>
        <p:origin x="-630"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notesMaster" Target="notesMasters/notesMaster1.xml" /><Relationship Id="rId68" Type="http://schemas.microsoft.com/office/2016/11/relationships/changesInfo" Target="changesInfos/changesInfo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tableStyles" Target="tableStyle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i Rekha" userId="af0618fd6d2ad263" providerId="LiveId" clId="{251855DC-90DB-224E-8ABC-BEE590CC7F5F}"/>
    <pc:docChg chg="custSel addSld modSld">
      <pc:chgData name="Sasi Rekha" userId="af0618fd6d2ad263" providerId="LiveId" clId="{251855DC-90DB-224E-8ABC-BEE590CC7F5F}" dt="2023-07-21T16:45:29.243" v="115" actId="1076"/>
      <pc:docMkLst>
        <pc:docMk/>
      </pc:docMkLst>
      <pc:sldChg chg="addSp delSp modSp">
        <pc:chgData name="Sasi Rekha" userId="af0618fd6d2ad263" providerId="LiveId" clId="{251855DC-90DB-224E-8ABC-BEE590CC7F5F}" dt="2023-07-21T16:31:09.718" v="2" actId="21"/>
        <pc:sldMkLst>
          <pc:docMk/>
          <pc:sldMk cId="1861948621" sldId="264"/>
        </pc:sldMkLst>
        <pc:spChg chg="del mod">
          <ac:chgData name="Sasi Rekha" userId="af0618fd6d2ad263" providerId="LiveId" clId="{251855DC-90DB-224E-8ABC-BEE590CC7F5F}" dt="2023-07-21T16:31:09.718" v="2" actId="21"/>
          <ac:spMkLst>
            <pc:docMk/>
            <pc:sldMk cId="1861948621" sldId="264"/>
            <ac:spMk id="4" creationId="{00000000-0000-0000-0000-000000000000}"/>
          </ac:spMkLst>
        </pc:spChg>
        <pc:spChg chg="add mod">
          <ac:chgData name="Sasi Rekha" userId="af0618fd6d2ad263" providerId="LiveId" clId="{251855DC-90DB-224E-8ABC-BEE590CC7F5F}" dt="2023-07-21T16:31:09.718" v="2" actId="21"/>
          <ac:spMkLst>
            <pc:docMk/>
            <pc:sldMk cId="1861948621" sldId="264"/>
            <ac:spMk id="6" creationId="{49FAA019-A1C8-4C58-9191-2FEEAA41F9BA}"/>
          </ac:spMkLst>
        </pc:spChg>
      </pc:sldChg>
      <pc:sldChg chg="modSp">
        <pc:chgData name="Sasi Rekha" userId="af0618fd6d2ad263" providerId="LiveId" clId="{251855DC-90DB-224E-8ABC-BEE590CC7F5F}" dt="2023-07-21T16:35:27.978" v="51" actId="20577"/>
        <pc:sldMkLst>
          <pc:docMk/>
          <pc:sldMk cId="2011927760" sldId="277"/>
        </pc:sldMkLst>
        <pc:spChg chg="mod">
          <ac:chgData name="Sasi Rekha" userId="af0618fd6d2ad263" providerId="LiveId" clId="{251855DC-90DB-224E-8ABC-BEE590CC7F5F}" dt="2023-07-21T16:35:27.978" v="51" actId="20577"/>
          <ac:spMkLst>
            <pc:docMk/>
            <pc:sldMk cId="2011927760" sldId="277"/>
            <ac:spMk id="3" creationId="{00000000-0000-0000-0000-000000000000}"/>
          </ac:spMkLst>
        </pc:spChg>
        <pc:spChg chg="mod">
          <ac:chgData name="Sasi Rekha" userId="af0618fd6d2ad263" providerId="LiveId" clId="{251855DC-90DB-224E-8ABC-BEE590CC7F5F}" dt="2023-07-21T16:35:04.604" v="44" actId="1076"/>
          <ac:spMkLst>
            <pc:docMk/>
            <pc:sldMk cId="2011927760" sldId="277"/>
            <ac:spMk id="9" creationId="{00000000-0000-0000-0000-000000000000}"/>
          </ac:spMkLst>
        </pc:spChg>
      </pc:sldChg>
      <pc:sldChg chg="modSp">
        <pc:chgData name="Sasi Rekha" userId="af0618fd6d2ad263" providerId="LiveId" clId="{251855DC-90DB-224E-8ABC-BEE590CC7F5F}" dt="2023-07-21T16:37:38.148" v="55" actId="27636"/>
        <pc:sldMkLst>
          <pc:docMk/>
          <pc:sldMk cId="4112571595" sldId="282"/>
        </pc:sldMkLst>
        <pc:spChg chg="mod">
          <ac:chgData name="Sasi Rekha" userId="af0618fd6d2ad263" providerId="LiveId" clId="{251855DC-90DB-224E-8ABC-BEE590CC7F5F}" dt="2023-07-21T16:37:38.148" v="55" actId="27636"/>
          <ac:spMkLst>
            <pc:docMk/>
            <pc:sldMk cId="4112571595" sldId="282"/>
            <ac:spMk id="3" creationId="{00000000-0000-0000-0000-000000000000}"/>
          </ac:spMkLst>
        </pc:spChg>
      </pc:sldChg>
      <pc:sldChg chg="modSp">
        <pc:chgData name="Sasi Rekha" userId="af0618fd6d2ad263" providerId="LiveId" clId="{251855DC-90DB-224E-8ABC-BEE590CC7F5F}" dt="2023-07-21T16:40:25.852" v="66" actId="1076"/>
        <pc:sldMkLst>
          <pc:docMk/>
          <pc:sldMk cId="943785513" sldId="286"/>
        </pc:sldMkLst>
        <pc:spChg chg="mod">
          <ac:chgData name="Sasi Rekha" userId="af0618fd6d2ad263" providerId="LiveId" clId="{251855DC-90DB-224E-8ABC-BEE590CC7F5F}" dt="2023-07-21T16:39:19.742" v="58" actId="21"/>
          <ac:spMkLst>
            <pc:docMk/>
            <pc:sldMk cId="943785513" sldId="286"/>
            <ac:spMk id="3" creationId="{00000000-0000-0000-0000-000000000000}"/>
          </ac:spMkLst>
        </pc:spChg>
        <pc:picChg chg="mod">
          <ac:chgData name="Sasi Rekha" userId="af0618fd6d2ad263" providerId="LiveId" clId="{251855DC-90DB-224E-8ABC-BEE590CC7F5F}" dt="2023-07-21T16:40:25.852" v="66" actId="1076"/>
          <ac:picMkLst>
            <pc:docMk/>
            <pc:sldMk cId="943785513" sldId="286"/>
            <ac:picMk id="43012" creationId="{00000000-0000-0000-0000-000000000000}"/>
          </ac:picMkLst>
        </pc:picChg>
      </pc:sldChg>
      <pc:sldChg chg="modSp">
        <pc:chgData name="Sasi Rekha" userId="af0618fd6d2ad263" providerId="LiveId" clId="{251855DC-90DB-224E-8ABC-BEE590CC7F5F}" dt="2023-07-21T16:44:10.481" v="107" actId="20577"/>
        <pc:sldMkLst>
          <pc:docMk/>
          <pc:sldMk cId="3509894583" sldId="316"/>
        </pc:sldMkLst>
        <pc:spChg chg="mod">
          <ac:chgData name="Sasi Rekha" userId="af0618fd6d2ad263" providerId="LiveId" clId="{251855DC-90DB-224E-8ABC-BEE590CC7F5F}" dt="2023-07-21T16:44:10.481" v="107" actId="20577"/>
          <ac:spMkLst>
            <pc:docMk/>
            <pc:sldMk cId="3509894583" sldId="316"/>
            <ac:spMk id="3" creationId="{00000000-0000-0000-0000-000000000000}"/>
          </ac:spMkLst>
        </pc:spChg>
      </pc:sldChg>
      <pc:sldChg chg="modSp">
        <pc:chgData name="Sasi Rekha" userId="af0618fd6d2ad263" providerId="LiveId" clId="{251855DC-90DB-224E-8ABC-BEE590CC7F5F}" dt="2023-07-21T16:31:58.806" v="6" actId="14100"/>
        <pc:sldMkLst>
          <pc:docMk/>
          <pc:sldMk cId="0" sldId="342"/>
        </pc:sldMkLst>
        <pc:spChg chg="mod">
          <ac:chgData name="Sasi Rekha" userId="af0618fd6d2ad263" providerId="LiveId" clId="{251855DC-90DB-224E-8ABC-BEE590CC7F5F}" dt="2023-07-21T16:31:58.806" v="6" actId="14100"/>
          <ac:spMkLst>
            <pc:docMk/>
            <pc:sldMk cId="0" sldId="342"/>
            <ac:spMk id="4" creationId="{00000000-0000-0000-0000-000000000000}"/>
          </ac:spMkLst>
        </pc:spChg>
      </pc:sldChg>
      <pc:sldChg chg="modSp">
        <pc:chgData name="Sasi Rekha" userId="af0618fd6d2ad263" providerId="LiveId" clId="{251855DC-90DB-224E-8ABC-BEE590CC7F5F}" dt="2023-07-21T16:33:25.245" v="17" actId="1076"/>
        <pc:sldMkLst>
          <pc:docMk/>
          <pc:sldMk cId="0" sldId="344"/>
        </pc:sldMkLst>
        <pc:spChg chg="mod">
          <ac:chgData name="Sasi Rekha" userId="af0618fd6d2ad263" providerId="LiveId" clId="{251855DC-90DB-224E-8ABC-BEE590CC7F5F}" dt="2023-07-21T16:33:25.245" v="17" actId="1076"/>
          <ac:spMkLst>
            <pc:docMk/>
            <pc:sldMk cId="0" sldId="344"/>
            <ac:spMk id="6" creationId="{00000000-0000-0000-0000-000000000000}"/>
          </ac:spMkLst>
        </pc:spChg>
      </pc:sldChg>
      <pc:sldChg chg="modSp">
        <pc:chgData name="Sasi Rekha" userId="af0618fd6d2ad263" providerId="LiveId" clId="{251855DC-90DB-224E-8ABC-BEE590CC7F5F}" dt="2023-07-21T16:41:56.333" v="103" actId="20577"/>
        <pc:sldMkLst>
          <pc:docMk/>
          <pc:sldMk cId="0" sldId="352"/>
        </pc:sldMkLst>
        <pc:spChg chg="mod">
          <ac:chgData name="Sasi Rekha" userId="af0618fd6d2ad263" providerId="LiveId" clId="{251855DC-90DB-224E-8ABC-BEE590CC7F5F}" dt="2023-07-21T16:41:56.333" v="103" actId="20577"/>
          <ac:spMkLst>
            <pc:docMk/>
            <pc:sldMk cId="0" sldId="352"/>
            <ac:spMk id="4" creationId="{00000000-0000-0000-0000-000000000000}"/>
          </ac:spMkLst>
        </pc:spChg>
      </pc:sldChg>
      <pc:sldChg chg="modSp">
        <pc:chgData name="Sasi Rekha" userId="af0618fd6d2ad263" providerId="LiveId" clId="{251855DC-90DB-224E-8ABC-BEE590CC7F5F}" dt="2023-07-21T16:44:44.950" v="108" actId="20577"/>
        <pc:sldMkLst>
          <pc:docMk/>
          <pc:sldMk cId="0" sldId="353"/>
        </pc:sldMkLst>
        <pc:spChg chg="mod">
          <ac:chgData name="Sasi Rekha" userId="af0618fd6d2ad263" providerId="LiveId" clId="{251855DC-90DB-224E-8ABC-BEE590CC7F5F}" dt="2023-07-21T16:44:44.950" v="108" actId="20577"/>
          <ac:spMkLst>
            <pc:docMk/>
            <pc:sldMk cId="0" sldId="353"/>
            <ac:spMk id="2" creationId="{00000000-0000-0000-0000-000000000000}"/>
          </ac:spMkLst>
        </pc:spChg>
      </pc:sldChg>
      <pc:sldChg chg="modSp">
        <pc:chgData name="Sasi Rekha" userId="af0618fd6d2ad263" providerId="LiveId" clId="{251855DC-90DB-224E-8ABC-BEE590CC7F5F}" dt="2023-07-21T16:37:00.723" v="53" actId="255"/>
        <pc:sldMkLst>
          <pc:docMk/>
          <pc:sldMk cId="0" sldId="356"/>
        </pc:sldMkLst>
        <pc:spChg chg="mod">
          <ac:chgData name="Sasi Rekha" userId="af0618fd6d2ad263" providerId="LiveId" clId="{251855DC-90DB-224E-8ABC-BEE590CC7F5F}" dt="2023-07-21T16:37:00.723" v="53" actId="255"/>
          <ac:spMkLst>
            <pc:docMk/>
            <pc:sldMk cId="0" sldId="356"/>
            <ac:spMk id="2" creationId="{00000000-0000-0000-0000-000000000000}"/>
          </ac:spMkLst>
        </pc:spChg>
      </pc:sldChg>
      <pc:sldChg chg="delSp modSp">
        <pc:chgData name="Sasi Rekha" userId="af0618fd6d2ad263" providerId="LiveId" clId="{251855DC-90DB-224E-8ABC-BEE590CC7F5F}" dt="2023-07-21T16:45:29.243" v="115" actId="1076"/>
        <pc:sldMkLst>
          <pc:docMk/>
          <pc:sldMk cId="0" sldId="367"/>
        </pc:sldMkLst>
        <pc:spChg chg="del">
          <ac:chgData name="Sasi Rekha" userId="af0618fd6d2ad263" providerId="LiveId" clId="{251855DC-90DB-224E-8ABC-BEE590CC7F5F}" dt="2023-07-21T16:45:19.039" v="111" actId="21"/>
          <ac:spMkLst>
            <pc:docMk/>
            <pc:sldMk cId="0" sldId="367"/>
            <ac:spMk id="4" creationId="{00000000-0000-0000-0000-000000000000}"/>
          </ac:spMkLst>
        </pc:spChg>
        <pc:spChg chg="mod">
          <ac:chgData name="Sasi Rekha" userId="af0618fd6d2ad263" providerId="LiveId" clId="{251855DC-90DB-224E-8ABC-BEE590CC7F5F}" dt="2023-07-21T16:45:29.243" v="115" actId="1076"/>
          <ac:spMkLst>
            <pc:docMk/>
            <pc:sldMk cId="0" sldId="367"/>
            <ac:spMk id="7" creationId="{00000000-0000-0000-0000-000000000000}"/>
          </ac:spMkLst>
        </pc:spChg>
        <pc:spChg chg="mod">
          <ac:chgData name="Sasi Rekha" userId="af0618fd6d2ad263" providerId="LiveId" clId="{251855DC-90DB-224E-8ABC-BEE590CC7F5F}" dt="2023-07-21T16:45:25.472" v="113" actId="1076"/>
          <ac:spMkLst>
            <pc:docMk/>
            <pc:sldMk cId="0" sldId="367"/>
            <ac:spMk id="8" creationId="{00000000-0000-0000-0000-000000000000}"/>
          </ac:spMkLst>
        </pc:spChg>
      </pc:sldChg>
      <pc:sldChg chg="modSp new">
        <pc:chgData name="Sasi Rekha" userId="af0618fd6d2ad263" providerId="LiveId" clId="{251855DC-90DB-224E-8ABC-BEE590CC7F5F}" dt="2023-07-21T16:39:51.015" v="63" actId="20577"/>
        <pc:sldMkLst>
          <pc:docMk/>
          <pc:sldMk cId="4265812441" sldId="379"/>
        </pc:sldMkLst>
        <pc:spChg chg="mod">
          <ac:chgData name="Sasi Rekha" userId="af0618fd6d2ad263" providerId="LiveId" clId="{251855DC-90DB-224E-8ABC-BEE590CC7F5F}" dt="2023-07-21T16:39:51.015" v="63" actId="20577"/>
          <ac:spMkLst>
            <pc:docMk/>
            <pc:sldMk cId="4265812441" sldId="379"/>
            <ac:spMk id="3" creationId="{3A0BB851-DA12-70D7-1D4E-07F7A3C31D8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AFB2F-B9B8-44B2-916A-5B23AC310D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1DCD5E6B-E940-4629-9162-B6D320FF04FA}">
      <dgm:prSet/>
      <dgm:spPr>
        <a:solidFill>
          <a:schemeClr val="accent4">
            <a:lumMod val="75000"/>
          </a:schemeClr>
        </a:solidFill>
      </dgm:spPr>
      <dgm:t>
        <a:bodyPr/>
        <a:lstStyle/>
        <a:p>
          <a:pPr rtl="0"/>
          <a:r>
            <a:rPr lang="en-US" dirty="0">
              <a:latin typeface="Showcard Gothic" pitchFamily="82" charset="0"/>
            </a:rPr>
            <a:t>World Health Organization (WHO) scale for oral </a:t>
          </a:r>
          <a:r>
            <a:rPr lang="en-US" dirty="0" err="1">
              <a:latin typeface="Showcard Gothic" pitchFamily="82" charset="0"/>
            </a:rPr>
            <a:t>mucositis</a:t>
          </a:r>
          <a:endParaRPr lang="en-US" dirty="0">
            <a:latin typeface="Showcard Gothic" pitchFamily="82" charset="0"/>
          </a:endParaRPr>
        </a:p>
      </dgm:t>
    </dgm:pt>
    <dgm:pt modelId="{15FBBC59-A0BC-4C4D-8B81-2B0D3B13E490}" type="parTrans" cxnId="{A87E6B7A-C1B9-48A7-AD42-E3CD5A25B7DB}">
      <dgm:prSet/>
      <dgm:spPr/>
      <dgm:t>
        <a:bodyPr/>
        <a:lstStyle/>
        <a:p>
          <a:endParaRPr lang="en-IN"/>
        </a:p>
      </dgm:t>
    </dgm:pt>
    <dgm:pt modelId="{2A86B10D-6149-4024-9B2D-77A6EF9B41B0}" type="sibTrans" cxnId="{A87E6B7A-C1B9-48A7-AD42-E3CD5A25B7DB}">
      <dgm:prSet/>
      <dgm:spPr/>
      <dgm:t>
        <a:bodyPr/>
        <a:lstStyle/>
        <a:p>
          <a:endParaRPr lang="en-IN"/>
        </a:p>
      </dgm:t>
    </dgm:pt>
    <dgm:pt modelId="{A226AC8E-F5D4-4738-BF3F-3F17D65AF480}">
      <dgm:prSet/>
      <dgm:spPr>
        <a:solidFill>
          <a:schemeClr val="accent4">
            <a:lumMod val="75000"/>
          </a:schemeClr>
        </a:solidFill>
      </dgm:spPr>
      <dgm:t>
        <a:bodyPr/>
        <a:lstStyle/>
        <a:p>
          <a:pPr rtl="0"/>
          <a:r>
            <a:rPr lang="en-US" dirty="0">
              <a:latin typeface="AR CENA" pitchFamily="2" charset="0"/>
            </a:rPr>
            <a:t>Grade 0 = No oral </a:t>
          </a:r>
          <a:r>
            <a:rPr lang="en-US" dirty="0" err="1">
              <a:latin typeface="AR CENA" pitchFamily="2" charset="0"/>
            </a:rPr>
            <a:t>mucosit</a:t>
          </a:r>
          <a:r>
            <a:rPr lang="en-US" dirty="0" err="1"/>
            <a:t>is</a:t>
          </a:r>
          <a:endParaRPr lang="en-US" dirty="0"/>
        </a:p>
      </dgm:t>
    </dgm:pt>
    <dgm:pt modelId="{EF3AA12E-2BFE-483D-B8C3-EF4917CC4961}" type="parTrans" cxnId="{80E2D570-035F-4F02-9AD2-14458218597A}">
      <dgm:prSet/>
      <dgm:spPr/>
      <dgm:t>
        <a:bodyPr/>
        <a:lstStyle/>
        <a:p>
          <a:endParaRPr lang="en-IN"/>
        </a:p>
      </dgm:t>
    </dgm:pt>
    <dgm:pt modelId="{C589D046-158B-42D4-BCEE-BC8AC45D5841}" type="sibTrans" cxnId="{80E2D570-035F-4F02-9AD2-14458218597A}">
      <dgm:prSet/>
      <dgm:spPr/>
      <dgm:t>
        <a:bodyPr/>
        <a:lstStyle/>
        <a:p>
          <a:endParaRPr lang="en-IN"/>
        </a:p>
      </dgm:t>
    </dgm:pt>
    <dgm:pt modelId="{4968E560-78C4-41D6-954D-AC6B0D5C3F9F}">
      <dgm:prSet/>
      <dgm:spPr>
        <a:solidFill>
          <a:schemeClr val="accent4">
            <a:lumMod val="75000"/>
          </a:schemeClr>
        </a:solidFill>
      </dgm:spPr>
      <dgm:t>
        <a:bodyPr/>
        <a:lstStyle/>
        <a:p>
          <a:pPr rtl="0"/>
          <a:r>
            <a:rPr lang="en-US" dirty="0">
              <a:latin typeface="AR CENA" pitchFamily="2" charset="0"/>
            </a:rPr>
            <a:t>Grade 1 = </a:t>
          </a:r>
          <a:r>
            <a:rPr lang="en-US" dirty="0" err="1">
              <a:latin typeface="AR CENA" pitchFamily="2" charset="0"/>
            </a:rPr>
            <a:t>Erythema</a:t>
          </a:r>
          <a:r>
            <a:rPr lang="en-US" dirty="0">
              <a:latin typeface="AR CENA" pitchFamily="2" charset="0"/>
            </a:rPr>
            <a:t> and Soreness</a:t>
          </a:r>
          <a:endParaRPr lang="en-IN" dirty="0">
            <a:latin typeface="AR CENA" pitchFamily="2" charset="0"/>
          </a:endParaRPr>
        </a:p>
      </dgm:t>
    </dgm:pt>
    <dgm:pt modelId="{574AE535-6077-406F-BD83-ADF10BDABB99}" type="parTrans" cxnId="{BD02596F-4DD6-41E6-8407-DFC0F20D57E1}">
      <dgm:prSet/>
      <dgm:spPr/>
      <dgm:t>
        <a:bodyPr/>
        <a:lstStyle/>
        <a:p>
          <a:endParaRPr lang="en-IN"/>
        </a:p>
      </dgm:t>
    </dgm:pt>
    <dgm:pt modelId="{8B9F5E89-D8C9-4277-ADB8-1AAE225C0709}" type="sibTrans" cxnId="{BD02596F-4DD6-41E6-8407-DFC0F20D57E1}">
      <dgm:prSet/>
      <dgm:spPr/>
      <dgm:t>
        <a:bodyPr/>
        <a:lstStyle/>
        <a:p>
          <a:endParaRPr lang="en-IN"/>
        </a:p>
      </dgm:t>
    </dgm:pt>
    <dgm:pt modelId="{4C45FE7C-9EBB-4118-B275-04011A43F096}">
      <dgm:prSet/>
      <dgm:spPr>
        <a:solidFill>
          <a:schemeClr val="accent4">
            <a:lumMod val="75000"/>
          </a:schemeClr>
        </a:solidFill>
      </dgm:spPr>
      <dgm:t>
        <a:bodyPr/>
        <a:lstStyle/>
        <a:p>
          <a:pPr rtl="0"/>
          <a:r>
            <a:rPr lang="en-US" dirty="0">
              <a:latin typeface="AR CENA" pitchFamily="2" charset="0"/>
            </a:rPr>
            <a:t>Grade 2 = </a:t>
          </a:r>
          <a:r>
            <a:rPr lang="en-US" dirty="0" err="1">
              <a:latin typeface="AR CENA" pitchFamily="2" charset="0"/>
            </a:rPr>
            <a:t>Erythema</a:t>
          </a:r>
          <a:r>
            <a:rPr lang="en-US" dirty="0">
              <a:latin typeface="AR CENA" pitchFamily="2" charset="0"/>
            </a:rPr>
            <a:t> / Ulcers, able to eat solids</a:t>
          </a:r>
          <a:endParaRPr lang="en-IN" dirty="0">
            <a:latin typeface="AR CENA" pitchFamily="2" charset="0"/>
          </a:endParaRPr>
        </a:p>
      </dgm:t>
    </dgm:pt>
    <dgm:pt modelId="{AE10B4E7-60ED-4F47-B373-E282710D9ECA}" type="parTrans" cxnId="{2AC63FC9-D663-4F8D-BD23-0FBF6CD197BF}">
      <dgm:prSet/>
      <dgm:spPr/>
      <dgm:t>
        <a:bodyPr/>
        <a:lstStyle/>
        <a:p>
          <a:endParaRPr lang="en-IN"/>
        </a:p>
      </dgm:t>
    </dgm:pt>
    <dgm:pt modelId="{E775D122-16D4-46B1-959B-402F53B68B57}" type="sibTrans" cxnId="{2AC63FC9-D663-4F8D-BD23-0FBF6CD197BF}">
      <dgm:prSet/>
      <dgm:spPr/>
      <dgm:t>
        <a:bodyPr/>
        <a:lstStyle/>
        <a:p>
          <a:endParaRPr lang="en-IN"/>
        </a:p>
      </dgm:t>
    </dgm:pt>
    <dgm:pt modelId="{C9872277-95C7-49B0-936D-71E5D8465F58}">
      <dgm:prSet/>
      <dgm:spPr>
        <a:solidFill>
          <a:schemeClr val="accent4">
            <a:lumMod val="75000"/>
          </a:schemeClr>
        </a:solidFill>
      </dgm:spPr>
      <dgm:t>
        <a:bodyPr/>
        <a:lstStyle/>
        <a:p>
          <a:pPr rtl="0"/>
          <a:r>
            <a:rPr lang="en-US" dirty="0">
              <a:latin typeface="AR CENA" pitchFamily="2" charset="0"/>
            </a:rPr>
            <a:t>Grade 3 = Ulcers, requires liquid diet  </a:t>
          </a:r>
          <a:endParaRPr lang="en-IN" dirty="0"/>
        </a:p>
      </dgm:t>
    </dgm:pt>
    <dgm:pt modelId="{C1FF2BC8-1BF5-4BAF-9D06-7CD88D76000A}" type="parTrans" cxnId="{23978DFF-CAE1-42E3-88E5-F20E6A17518E}">
      <dgm:prSet/>
      <dgm:spPr/>
      <dgm:t>
        <a:bodyPr/>
        <a:lstStyle/>
        <a:p>
          <a:endParaRPr lang="en-IN"/>
        </a:p>
      </dgm:t>
    </dgm:pt>
    <dgm:pt modelId="{D1F99914-19AA-4FDD-825A-3D6415FFE94A}" type="sibTrans" cxnId="{23978DFF-CAE1-42E3-88E5-F20E6A17518E}">
      <dgm:prSet/>
      <dgm:spPr/>
      <dgm:t>
        <a:bodyPr/>
        <a:lstStyle/>
        <a:p>
          <a:endParaRPr lang="en-IN"/>
        </a:p>
      </dgm:t>
    </dgm:pt>
    <dgm:pt modelId="{A593EC8D-49B4-42F2-A9BF-D37B7A49A2A1}">
      <dgm:prSet/>
      <dgm:spPr>
        <a:solidFill>
          <a:schemeClr val="accent4">
            <a:lumMod val="75000"/>
          </a:schemeClr>
        </a:solidFill>
      </dgm:spPr>
      <dgm:t>
        <a:bodyPr/>
        <a:lstStyle/>
        <a:p>
          <a:pPr rtl="0"/>
          <a:r>
            <a:rPr lang="en-US" dirty="0">
              <a:latin typeface="AR CENA" pitchFamily="2" charset="0"/>
            </a:rPr>
            <a:t>Grade 4 = Ulcers, alimentation not possible (due to </a:t>
          </a:r>
          <a:r>
            <a:rPr lang="en-US" dirty="0" err="1">
              <a:latin typeface="AR CENA" pitchFamily="2" charset="0"/>
            </a:rPr>
            <a:t>mucositis</a:t>
          </a:r>
          <a:r>
            <a:rPr lang="en-US" dirty="0">
              <a:latin typeface="AR CENA" pitchFamily="2" charset="0"/>
            </a:rPr>
            <a:t>)</a:t>
          </a:r>
          <a:endParaRPr lang="en-IN" dirty="0">
            <a:latin typeface="AR CENA" pitchFamily="2" charset="0"/>
          </a:endParaRPr>
        </a:p>
      </dgm:t>
    </dgm:pt>
    <dgm:pt modelId="{F3700E1D-7F91-46FB-813A-042E4C97378D}" type="parTrans" cxnId="{0A15B05C-6782-4A6F-9CAC-CEA5440E05ED}">
      <dgm:prSet/>
      <dgm:spPr/>
      <dgm:t>
        <a:bodyPr/>
        <a:lstStyle/>
        <a:p>
          <a:endParaRPr lang="en-IN"/>
        </a:p>
      </dgm:t>
    </dgm:pt>
    <dgm:pt modelId="{7DF8A91E-36F3-44E2-A1A6-B261335B4690}" type="sibTrans" cxnId="{0A15B05C-6782-4A6F-9CAC-CEA5440E05ED}">
      <dgm:prSet/>
      <dgm:spPr/>
      <dgm:t>
        <a:bodyPr/>
        <a:lstStyle/>
        <a:p>
          <a:endParaRPr lang="en-IN"/>
        </a:p>
      </dgm:t>
    </dgm:pt>
    <dgm:pt modelId="{4E3AF6EE-E264-4CC5-AD24-39F147A4B2DB}" type="pres">
      <dgm:prSet presAssocID="{6B2AFB2F-B9B8-44B2-916A-5B23AC310D22}" presName="Name0" presStyleCnt="0">
        <dgm:presLayoutVars>
          <dgm:dir/>
          <dgm:animLvl val="lvl"/>
          <dgm:resizeHandles val="exact"/>
        </dgm:presLayoutVars>
      </dgm:prSet>
      <dgm:spPr/>
    </dgm:pt>
    <dgm:pt modelId="{825C28A9-F8BA-415D-9A0E-F614154DC964}" type="pres">
      <dgm:prSet presAssocID="{1DCD5E6B-E940-4629-9162-B6D320FF04FA}" presName="linNode" presStyleCnt="0"/>
      <dgm:spPr/>
    </dgm:pt>
    <dgm:pt modelId="{67B45AB4-AFFD-4528-9CF9-9521B215F71A}" type="pres">
      <dgm:prSet presAssocID="{1DCD5E6B-E940-4629-9162-B6D320FF04FA}" presName="parentText" presStyleLbl="node1" presStyleIdx="0" presStyleCnt="6" custScaleX="277778" custLinFactNeighborX="-83333" custLinFactNeighborY="-721">
        <dgm:presLayoutVars>
          <dgm:chMax val="1"/>
          <dgm:bulletEnabled val="1"/>
        </dgm:presLayoutVars>
      </dgm:prSet>
      <dgm:spPr/>
    </dgm:pt>
    <dgm:pt modelId="{DB9486B0-7567-49AB-87AB-E7B81C6B6C9A}" type="pres">
      <dgm:prSet presAssocID="{2A86B10D-6149-4024-9B2D-77A6EF9B41B0}" presName="sp" presStyleCnt="0"/>
      <dgm:spPr/>
    </dgm:pt>
    <dgm:pt modelId="{40C68AF0-82CA-4EBA-83B0-9DFA6A5F0181}" type="pres">
      <dgm:prSet presAssocID="{A226AC8E-F5D4-4738-BF3F-3F17D65AF480}" presName="linNode" presStyleCnt="0"/>
      <dgm:spPr/>
    </dgm:pt>
    <dgm:pt modelId="{A24335AF-29C5-4D31-9A31-3F857C0D5E48}" type="pres">
      <dgm:prSet presAssocID="{A226AC8E-F5D4-4738-BF3F-3F17D65AF480}" presName="parentText" presStyleLbl="node1" presStyleIdx="1" presStyleCnt="6" custScaleX="277778" custScaleY="92067" custLinFactNeighborX="2645" custLinFactNeighborY="13525">
        <dgm:presLayoutVars>
          <dgm:chMax val="1"/>
          <dgm:bulletEnabled val="1"/>
        </dgm:presLayoutVars>
      </dgm:prSet>
      <dgm:spPr>
        <a:prstGeom prst="ellipse">
          <a:avLst/>
        </a:prstGeom>
      </dgm:spPr>
    </dgm:pt>
    <dgm:pt modelId="{94B1622B-9826-434E-94AB-CA117302AA0C}" type="pres">
      <dgm:prSet presAssocID="{C589D046-158B-42D4-BCEE-BC8AC45D5841}" presName="sp" presStyleCnt="0"/>
      <dgm:spPr/>
    </dgm:pt>
    <dgm:pt modelId="{20792393-8D61-4F50-9490-AD0EAF78992F}" type="pres">
      <dgm:prSet presAssocID="{4968E560-78C4-41D6-954D-AC6B0D5C3F9F}" presName="linNode" presStyleCnt="0"/>
      <dgm:spPr/>
    </dgm:pt>
    <dgm:pt modelId="{CCC59D91-7CBF-4AFC-9AC5-407447A64AA1}" type="pres">
      <dgm:prSet presAssocID="{4968E560-78C4-41D6-954D-AC6B0D5C3F9F}" presName="parentText" presStyleLbl="node1" presStyleIdx="2" presStyleCnt="6" custScaleX="277778" custLinFactNeighborX="-136" custLinFactNeighborY="7296">
        <dgm:presLayoutVars>
          <dgm:chMax val="1"/>
          <dgm:bulletEnabled val="1"/>
        </dgm:presLayoutVars>
      </dgm:prSet>
      <dgm:spPr>
        <a:prstGeom prst="ellipse">
          <a:avLst/>
        </a:prstGeom>
      </dgm:spPr>
    </dgm:pt>
    <dgm:pt modelId="{D89319BB-7CFC-4252-BD74-80C390C703EB}" type="pres">
      <dgm:prSet presAssocID="{8B9F5E89-D8C9-4277-ADB8-1AAE225C0709}" presName="sp" presStyleCnt="0"/>
      <dgm:spPr/>
    </dgm:pt>
    <dgm:pt modelId="{9874F448-6EF4-4074-9B44-3F81B550D1FB}" type="pres">
      <dgm:prSet presAssocID="{4C45FE7C-9EBB-4118-B275-04011A43F096}" presName="linNode" presStyleCnt="0"/>
      <dgm:spPr/>
    </dgm:pt>
    <dgm:pt modelId="{CD6FE564-C99B-404C-88C1-8EB84DABCB13}" type="pres">
      <dgm:prSet presAssocID="{4C45FE7C-9EBB-4118-B275-04011A43F096}" presName="parentText" presStyleLbl="node1" presStyleIdx="3" presStyleCnt="6" custScaleX="277778" custScaleY="89223">
        <dgm:presLayoutVars>
          <dgm:chMax val="1"/>
          <dgm:bulletEnabled val="1"/>
        </dgm:presLayoutVars>
      </dgm:prSet>
      <dgm:spPr>
        <a:prstGeom prst="ellipse">
          <a:avLst/>
        </a:prstGeom>
      </dgm:spPr>
    </dgm:pt>
    <dgm:pt modelId="{99242BB2-74EF-449C-A116-BAED83626BA4}" type="pres">
      <dgm:prSet presAssocID="{E775D122-16D4-46B1-959B-402F53B68B57}" presName="sp" presStyleCnt="0"/>
      <dgm:spPr/>
    </dgm:pt>
    <dgm:pt modelId="{0DD4D854-6DAF-4D16-8591-C28A87DDFBEC}" type="pres">
      <dgm:prSet presAssocID="{C9872277-95C7-49B0-936D-71E5D8465F58}" presName="linNode" presStyleCnt="0"/>
      <dgm:spPr/>
    </dgm:pt>
    <dgm:pt modelId="{5B8E086C-6C3F-4301-9452-4F4936334EE1}" type="pres">
      <dgm:prSet presAssocID="{C9872277-95C7-49B0-936D-71E5D8465F58}" presName="parentText" presStyleLbl="node1" presStyleIdx="4" presStyleCnt="6" custScaleX="277778">
        <dgm:presLayoutVars>
          <dgm:chMax val="1"/>
          <dgm:bulletEnabled val="1"/>
        </dgm:presLayoutVars>
      </dgm:prSet>
      <dgm:spPr>
        <a:prstGeom prst="ellipse">
          <a:avLst/>
        </a:prstGeom>
      </dgm:spPr>
    </dgm:pt>
    <dgm:pt modelId="{DF8492F2-7868-408F-8610-125598045C49}" type="pres">
      <dgm:prSet presAssocID="{D1F99914-19AA-4FDD-825A-3D6415FFE94A}" presName="sp" presStyleCnt="0"/>
      <dgm:spPr/>
    </dgm:pt>
    <dgm:pt modelId="{C62B5EE0-C4C4-430C-A90D-0435E5D3DC1E}" type="pres">
      <dgm:prSet presAssocID="{A593EC8D-49B4-42F2-A9BF-D37B7A49A2A1}" presName="linNode" presStyleCnt="0"/>
      <dgm:spPr/>
    </dgm:pt>
    <dgm:pt modelId="{7FB06DD2-9EF0-4E3B-BD0D-5A54F0DF6A55}" type="pres">
      <dgm:prSet presAssocID="{A593EC8D-49B4-42F2-A9BF-D37B7A49A2A1}" presName="parentText" presStyleLbl="node1" presStyleIdx="5" presStyleCnt="6" custScaleX="277778">
        <dgm:presLayoutVars>
          <dgm:chMax val="1"/>
          <dgm:bulletEnabled val="1"/>
        </dgm:presLayoutVars>
      </dgm:prSet>
      <dgm:spPr>
        <a:prstGeom prst="ellipse">
          <a:avLst/>
        </a:prstGeom>
      </dgm:spPr>
    </dgm:pt>
  </dgm:ptLst>
  <dgm:cxnLst>
    <dgm:cxn modelId="{6B91A514-1EB4-4E89-B582-7B8AD3498FFA}" type="presOf" srcId="{4C45FE7C-9EBB-4118-B275-04011A43F096}" destId="{CD6FE564-C99B-404C-88C1-8EB84DABCB13}" srcOrd="0" destOrd="0" presId="urn:microsoft.com/office/officeart/2005/8/layout/vList5"/>
    <dgm:cxn modelId="{0A15B05C-6782-4A6F-9CAC-CEA5440E05ED}" srcId="{6B2AFB2F-B9B8-44B2-916A-5B23AC310D22}" destId="{A593EC8D-49B4-42F2-A9BF-D37B7A49A2A1}" srcOrd="5" destOrd="0" parTransId="{F3700E1D-7F91-46FB-813A-042E4C97378D}" sibTransId="{7DF8A91E-36F3-44E2-A1A6-B261335B4690}"/>
    <dgm:cxn modelId="{BD02596F-4DD6-41E6-8407-DFC0F20D57E1}" srcId="{6B2AFB2F-B9B8-44B2-916A-5B23AC310D22}" destId="{4968E560-78C4-41D6-954D-AC6B0D5C3F9F}" srcOrd="2" destOrd="0" parTransId="{574AE535-6077-406F-BD83-ADF10BDABB99}" sibTransId="{8B9F5E89-D8C9-4277-ADB8-1AAE225C0709}"/>
    <dgm:cxn modelId="{80E2D570-035F-4F02-9AD2-14458218597A}" srcId="{6B2AFB2F-B9B8-44B2-916A-5B23AC310D22}" destId="{A226AC8E-F5D4-4738-BF3F-3F17D65AF480}" srcOrd="1" destOrd="0" parTransId="{EF3AA12E-2BFE-483D-B8C3-EF4917CC4961}" sibTransId="{C589D046-158B-42D4-BCEE-BC8AC45D5841}"/>
    <dgm:cxn modelId="{E3406475-BD71-4C19-8A78-4C935180DF26}" type="presOf" srcId="{A593EC8D-49B4-42F2-A9BF-D37B7A49A2A1}" destId="{7FB06DD2-9EF0-4E3B-BD0D-5A54F0DF6A55}" srcOrd="0" destOrd="0" presId="urn:microsoft.com/office/officeart/2005/8/layout/vList5"/>
    <dgm:cxn modelId="{A87E6B7A-C1B9-48A7-AD42-E3CD5A25B7DB}" srcId="{6B2AFB2F-B9B8-44B2-916A-5B23AC310D22}" destId="{1DCD5E6B-E940-4629-9162-B6D320FF04FA}" srcOrd="0" destOrd="0" parTransId="{15FBBC59-A0BC-4C4D-8B81-2B0D3B13E490}" sibTransId="{2A86B10D-6149-4024-9B2D-77A6EF9B41B0}"/>
    <dgm:cxn modelId="{3D94A88E-7BFD-4A58-AC44-61F383090891}" type="presOf" srcId="{1DCD5E6B-E940-4629-9162-B6D320FF04FA}" destId="{67B45AB4-AFFD-4528-9CF9-9521B215F71A}" srcOrd="0" destOrd="0" presId="urn:microsoft.com/office/officeart/2005/8/layout/vList5"/>
    <dgm:cxn modelId="{A83E42A0-0C12-40DC-BF50-DE651F0A88C6}" type="presOf" srcId="{C9872277-95C7-49B0-936D-71E5D8465F58}" destId="{5B8E086C-6C3F-4301-9452-4F4936334EE1}" srcOrd="0" destOrd="0" presId="urn:microsoft.com/office/officeart/2005/8/layout/vList5"/>
    <dgm:cxn modelId="{6A5DFFC4-2864-4BA4-82F5-B5ED391E78F7}" type="presOf" srcId="{A226AC8E-F5D4-4738-BF3F-3F17D65AF480}" destId="{A24335AF-29C5-4D31-9A31-3F857C0D5E48}" srcOrd="0" destOrd="0" presId="urn:microsoft.com/office/officeart/2005/8/layout/vList5"/>
    <dgm:cxn modelId="{2AC63FC9-D663-4F8D-BD23-0FBF6CD197BF}" srcId="{6B2AFB2F-B9B8-44B2-916A-5B23AC310D22}" destId="{4C45FE7C-9EBB-4118-B275-04011A43F096}" srcOrd="3" destOrd="0" parTransId="{AE10B4E7-60ED-4F47-B373-E282710D9ECA}" sibTransId="{E775D122-16D4-46B1-959B-402F53B68B57}"/>
    <dgm:cxn modelId="{EA1FB2E5-872A-4250-8F23-22F8DDBD880C}" type="presOf" srcId="{6B2AFB2F-B9B8-44B2-916A-5B23AC310D22}" destId="{4E3AF6EE-E264-4CC5-AD24-39F147A4B2DB}" srcOrd="0" destOrd="0" presId="urn:microsoft.com/office/officeart/2005/8/layout/vList5"/>
    <dgm:cxn modelId="{2C70EDE8-CC2E-4E49-AD46-CF016A9736D5}" type="presOf" srcId="{4968E560-78C4-41D6-954D-AC6B0D5C3F9F}" destId="{CCC59D91-7CBF-4AFC-9AC5-407447A64AA1}" srcOrd="0" destOrd="0" presId="urn:microsoft.com/office/officeart/2005/8/layout/vList5"/>
    <dgm:cxn modelId="{23978DFF-CAE1-42E3-88E5-F20E6A17518E}" srcId="{6B2AFB2F-B9B8-44B2-916A-5B23AC310D22}" destId="{C9872277-95C7-49B0-936D-71E5D8465F58}" srcOrd="4" destOrd="0" parTransId="{C1FF2BC8-1BF5-4BAF-9D06-7CD88D76000A}" sibTransId="{D1F99914-19AA-4FDD-825A-3D6415FFE94A}"/>
    <dgm:cxn modelId="{84F43216-A2E5-4209-A7F2-A684AE8521C6}" type="presParOf" srcId="{4E3AF6EE-E264-4CC5-AD24-39F147A4B2DB}" destId="{825C28A9-F8BA-415D-9A0E-F614154DC964}" srcOrd="0" destOrd="0" presId="urn:microsoft.com/office/officeart/2005/8/layout/vList5"/>
    <dgm:cxn modelId="{1F3581F7-1563-4DC1-9632-5DF97A18DB90}" type="presParOf" srcId="{825C28A9-F8BA-415D-9A0E-F614154DC964}" destId="{67B45AB4-AFFD-4528-9CF9-9521B215F71A}" srcOrd="0" destOrd="0" presId="urn:microsoft.com/office/officeart/2005/8/layout/vList5"/>
    <dgm:cxn modelId="{AA8D330C-F5A2-4C9E-9935-D4692DBA057B}" type="presParOf" srcId="{4E3AF6EE-E264-4CC5-AD24-39F147A4B2DB}" destId="{DB9486B0-7567-49AB-87AB-E7B81C6B6C9A}" srcOrd="1" destOrd="0" presId="urn:microsoft.com/office/officeart/2005/8/layout/vList5"/>
    <dgm:cxn modelId="{45DE6B4B-028C-4133-A1F6-0017B70BD74D}" type="presParOf" srcId="{4E3AF6EE-E264-4CC5-AD24-39F147A4B2DB}" destId="{40C68AF0-82CA-4EBA-83B0-9DFA6A5F0181}" srcOrd="2" destOrd="0" presId="urn:microsoft.com/office/officeart/2005/8/layout/vList5"/>
    <dgm:cxn modelId="{C5439410-A4A3-4F46-837B-971F9BBC7671}" type="presParOf" srcId="{40C68AF0-82CA-4EBA-83B0-9DFA6A5F0181}" destId="{A24335AF-29C5-4D31-9A31-3F857C0D5E48}" srcOrd="0" destOrd="0" presId="urn:microsoft.com/office/officeart/2005/8/layout/vList5"/>
    <dgm:cxn modelId="{95ABA4E2-A4AF-4107-8659-E21BDAA2177D}" type="presParOf" srcId="{4E3AF6EE-E264-4CC5-AD24-39F147A4B2DB}" destId="{94B1622B-9826-434E-94AB-CA117302AA0C}" srcOrd="3" destOrd="0" presId="urn:microsoft.com/office/officeart/2005/8/layout/vList5"/>
    <dgm:cxn modelId="{E8325A22-9DB3-4C9F-872A-EB9200CB24C4}" type="presParOf" srcId="{4E3AF6EE-E264-4CC5-AD24-39F147A4B2DB}" destId="{20792393-8D61-4F50-9490-AD0EAF78992F}" srcOrd="4" destOrd="0" presId="urn:microsoft.com/office/officeart/2005/8/layout/vList5"/>
    <dgm:cxn modelId="{76D131D1-29EF-491F-8181-29FFD2E55574}" type="presParOf" srcId="{20792393-8D61-4F50-9490-AD0EAF78992F}" destId="{CCC59D91-7CBF-4AFC-9AC5-407447A64AA1}" srcOrd="0" destOrd="0" presId="urn:microsoft.com/office/officeart/2005/8/layout/vList5"/>
    <dgm:cxn modelId="{9E438CE7-33BE-4766-AA38-951262B7E07A}" type="presParOf" srcId="{4E3AF6EE-E264-4CC5-AD24-39F147A4B2DB}" destId="{D89319BB-7CFC-4252-BD74-80C390C703EB}" srcOrd="5" destOrd="0" presId="urn:microsoft.com/office/officeart/2005/8/layout/vList5"/>
    <dgm:cxn modelId="{EA7F6049-7B9E-4147-9183-00DC3F2F7325}" type="presParOf" srcId="{4E3AF6EE-E264-4CC5-AD24-39F147A4B2DB}" destId="{9874F448-6EF4-4074-9B44-3F81B550D1FB}" srcOrd="6" destOrd="0" presId="urn:microsoft.com/office/officeart/2005/8/layout/vList5"/>
    <dgm:cxn modelId="{16C1EB1D-F190-4FF3-BD2C-0BD889A4871A}" type="presParOf" srcId="{9874F448-6EF4-4074-9B44-3F81B550D1FB}" destId="{CD6FE564-C99B-404C-88C1-8EB84DABCB13}" srcOrd="0" destOrd="0" presId="urn:microsoft.com/office/officeart/2005/8/layout/vList5"/>
    <dgm:cxn modelId="{9F322587-5D7A-4A81-9B14-FFE7230573F2}" type="presParOf" srcId="{4E3AF6EE-E264-4CC5-AD24-39F147A4B2DB}" destId="{99242BB2-74EF-449C-A116-BAED83626BA4}" srcOrd="7" destOrd="0" presId="urn:microsoft.com/office/officeart/2005/8/layout/vList5"/>
    <dgm:cxn modelId="{A74959CE-371B-42AD-8D50-5ED56528D131}" type="presParOf" srcId="{4E3AF6EE-E264-4CC5-AD24-39F147A4B2DB}" destId="{0DD4D854-6DAF-4D16-8591-C28A87DDFBEC}" srcOrd="8" destOrd="0" presId="urn:microsoft.com/office/officeart/2005/8/layout/vList5"/>
    <dgm:cxn modelId="{DABFCB86-8D0B-407B-B97A-60A884E15837}" type="presParOf" srcId="{0DD4D854-6DAF-4D16-8591-C28A87DDFBEC}" destId="{5B8E086C-6C3F-4301-9452-4F4936334EE1}" srcOrd="0" destOrd="0" presId="urn:microsoft.com/office/officeart/2005/8/layout/vList5"/>
    <dgm:cxn modelId="{DF5D209E-2378-4FC4-AA53-0CA511FFAC22}" type="presParOf" srcId="{4E3AF6EE-E264-4CC5-AD24-39F147A4B2DB}" destId="{DF8492F2-7868-408F-8610-125598045C49}" srcOrd="9" destOrd="0" presId="urn:microsoft.com/office/officeart/2005/8/layout/vList5"/>
    <dgm:cxn modelId="{6FD7590F-EAE8-45C5-BAEE-63E0C010DCA0}" type="presParOf" srcId="{4E3AF6EE-E264-4CC5-AD24-39F147A4B2DB}" destId="{C62B5EE0-C4C4-430C-A90D-0435E5D3DC1E}" srcOrd="10" destOrd="0" presId="urn:microsoft.com/office/officeart/2005/8/layout/vList5"/>
    <dgm:cxn modelId="{C95ABEE5-C443-4086-9999-26B01DDA00D5}" type="presParOf" srcId="{C62B5EE0-C4C4-430C-A90D-0435E5D3DC1E}" destId="{7FB06DD2-9EF0-4E3B-BD0D-5A54F0DF6A5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45AB4-AFFD-4528-9CF9-9521B215F71A}">
      <dsp:nvSpPr>
        <dsp:cNvPr id="0" name=""/>
        <dsp:cNvSpPr/>
      </dsp:nvSpPr>
      <dsp:spPr>
        <a:xfrm>
          <a:off x="0" y="0"/>
          <a:ext cx="9135077" cy="847622"/>
        </a:xfrm>
        <a:prstGeom prst="roundRect">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Showcard Gothic" pitchFamily="82" charset="0"/>
            </a:rPr>
            <a:t>World Health Organization (WHO) scale for oral </a:t>
          </a:r>
          <a:r>
            <a:rPr lang="en-US" sz="1700" kern="1200" dirty="0" err="1">
              <a:latin typeface="Showcard Gothic" pitchFamily="82" charset="0"/>
            </a:rPr>
            <a:t>mucositis</a:t>
          </a:r>
          <a:endParaRPr lang="en-US" sz="1700" kern="1200" dirty="0">
            <a:latin typeface="Showcard Gothic" pitchFamily="82" charset="0"/>
          </a:endParaRPr>
        </a:p>
      </dsp:txBody>
      <dsp:txXfrm>
        <a:off x="41377" y="41377"/>
        <a:ext cx="9052323" cy="764868"/>
      </dsp:txXfrm>
    </dsp:sp>
    <dsp:sp modelId="{A24335AF-29C5-4D31-9A31-3F857C0D5E48}">
      <dsp:nvSpPr>
        <dsp:cNvPr id="0" name=""/>
        <dsp:cNvSpPr/>
      </dsp:nvSpPr>
      <dsp:spPr>
        <a:xfrm>
          <a:off x="8922" y="1006869"/>
          <a:ext cx="9135077" cy="780380"/>
        </a:xfrm>
        <a:prstGeom prst="ellipse">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 CENA" pitchFamily="2" charset="0"/>
            </a:rPr>
            <a:t>Grade 0 = No oral </a:t>
          </a:r>
          <a:r>
            <a:rPr lang="en-US" sz="1700" kern="1200" dirty="0" err="1">
              <a:latin typeface="AR CENA" pitchFamily="2" charset="0"/>
            </a:rPr>
            <a:t>mucosit</a:t>
          </a:r>
          <a:r>
            <a:rPr lang="en-US" sz="1700" kern="1200" dirty="0" err="1"/>
            <a:t>is</a:t>
          </a:r>
          <a:endParaRPr lang="en-US" sz="1700" kern="1200" dirty="0"/>
        </a:p>
      </dsp:txBody>
      <dsp:txXfrm>
        <a:off x="1346723" y="1121153"/>
        <a:ext cx="6459475" cy="551812"/>
      </dsp:txXfrm>
    </dsp:sp>
    <dsp:sp modelId="{CCC59D91-7CBF-4AFC-9AC5-407447A64AA1}">
      <dsp:nvSpPr>
        <dsp:cNvPr id="0" name=""/>
        <dsp:cNvSpPr/>
      </dsp:nvSpPr>
      <dsp:spPr>
        <a:xfrm>
          <a:off x="0" y="1776832"/>
          <a:ext cx="9135077" cy="847622"/>
        </a:xfrm>
        <a:prstGeom prst="ellipse">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 CENA" pitchFamily="2" charset="0"/>
            </a:rPr>
            <a:t>Grade 1 = </a:t>
          </a:r>
          <a:r>
            <a:rPr lang="en-US" sz="1700" kern="1200" dirty="0" err="1">
              <a:latin typeface="AR CENA" pitchFamily="2" charset="0"/>
            </a:rPr>
            <a:t>Erythema</a:t>
          </a:r>
          <a:r>
            <a:rPr lang="en-US" sz="1700" kern="1200" dirty="0">
              <a:latin typeface="AR CENA" pitchFamily="2" charset="0"/>
            </a:rPr>
            <a:t> and Soreness</a:t>
          </a:r>
          <a:endParaRPr lang="en-IN" sz="1700" kern="1200" dirty="0">
            <a:latin typeface="AR CENA" pitchFamily="2" charset="0"/>
          </a:endParaRPr>
        </a:p>
      </dsp:txBody>
      <dsp:txXfrm>
        <a:off x="1337801" y="1900963"/>
        <a:ext cx="6459475" cy="599360"/>
      </dsp:txXfrm>
    </dsp:sp>
    <dsp:sp modelId="{CD6FE564-C99B-404C-88C1-8EB84DABCB13}">
      <dsp:nvSpPr>
        <dsp:cNvPr id="0" name=""/>
        <dsp:cNvSpPr/>
      </dsp:nvSpPr>
      <dsp:spPr>
        <a:xfrm>
          <a:off x="4461" y="2604993"/>
          <a:ext cx="9135077" cy="756274"/>
        </a:xfrm>
        <a:prstGeom prst="ellipse">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 CENA" pitchFamily="2" charset="0"/>
            </a:rPr>
            <a:t>Grade 2 = </a:t>
          </a:r>
          <a:r>
            <a:rPr lang="en-US" sz="1700" kern="1200" dirty="0" err="1">
              <a:latin typeface="AR CENA" pitchFamily="2" charset="0"/>
            </a:rPr>
            <a:t>Erythema</a:t>
          </a:r>
          <a:r>
            <a:rPr lang="en-US" sz="1700" kern="1200" dirty="0">
              <a:latin typeface="AR CENA" pitchFamily="2" charset="0"/>
            </a:rPr>
            <a:t> / Ulcers, able to eat solids</a:t>
          </a:r>
          <a:endParaRPr lang="en-IN" sz="1700" kern="1200" dirty="0">
            <a:latin typeface="AR CENA" pitchFamily="2" charset="0"/>
          </a:endParaRPr>
        </a:p>
      </dsp:txBody>
      <dsp:txXfrm>
        <a:off x="1342262" y="2715747"/>
        <a:ext cx="6459475" cy="534766"/>
      </dsp:txXfrm>
    </dsp:sp>
    <dsp:sp modelId="{5B8E086C-6C3F-4301-9452-4F4936334EE1}">
      <dsp:nvSpPr>
        <dsp:cNvPr id="0" name=""/>
        <dsp:cNvSpPr/>
      </dsp:nvSpPr>
      <dsp:spPr>
        <a:xfrm>
          <a:off x="4461" y="3403649"/>
          <a:ext cx="9135077" cy="847622"/>
        </a:xfrm>
        <a:prstGeom prst="ellipse">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 CENA" pitchFamily="2" charset="0"/>
            </a:rPr>
            <a:t>Grade 3 = Ulcers, requires liquid diet  </a:t>
          </a:r>
          <a:endParaRPr lang="en-IN" sz="1700" kern="1200" dirty="0"/>
        </a:p>
      </dsp:txBody>
      <dsp:txXfrm>
        <a:off x="1342262" y="3527780"/>
        <a:ext cx="6459475" cy="599360"/>
      </dsp:txXfrm>
    </dsp:sp>
    <dsp:sp modelId="{7FB06DD2-9EF0-4E3B-BD0D-5A54F0DF6A55}">
      <dsp:nvSpPr>
        <dsp:cNvPr id="0" name=""/>
        <dsp:cNvSpPr/>
      </dsp:nvSpPr>
      <dsp:spPr>
        <a:xfrm>
          <a:off x="4461" y="4293653"/>
          <a:ext cx="9135077" cy="847622"/>
        </a:xfrm>
        <a:prstGeom prst="ellipse">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 CENA" pitchFamily="2" charset="0"/>
            </a:rPr>
            <a:t>Grade 4 = Ulcers, alimentation not possible (due to </a:t>
          </a:r>
          <a:r>
            <a:rPr lang="en-US" sz="1700" kern="1200" dirty="0" err="1">
              <a:latin typeface="AR CENA" pitchFamily="2" charset="0"/>
            </a:rPr>
            <a:t>mucositis</a:t>
          </a:r>
          <a:r>
            <a:rPr lang="en-US" sz="1700" kern="1200" dirty="0">
              <a:latin typeface="AR CENA" pitchFamily="2" charset="0"/>
            </a:rPr>
            <a:t>)</a:t>
          </a:r>
          <a:endParaRPr lang="en-IN" sz="1700" kern="1200" dirty="0">
            <a:latin typeface="AR CENA" pitchFamily="2" charset="0"/>
          </a:endParaRPr>
        </a:p>
      </dsp:txBody>
      <dsp:txXfrm>
        <a:off x="1342262" y="4417784"/>
        <a:ext cx="6459475" cy="5993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2E4A1935-B101-434A-BCD5-D9887C093F53}" type="datetimeFigureOut">
              <a:rPr lang="en-US" smtClean="0"/>
              <a:pPr/>
              <a:t>7/21/2023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B5B44B1-4DBC-4750-B7D8-4101B595C424}" type="slidenum">
              <a:rPr lang="en-US" smtClean="0"/>
              <a:pPr/>
              <a:t>‹#›</a:t>
            </a:fld>
            <a:endParaRPr lang="en-US"/>
          </a:p>
        </p:txBody>
      </p:sp>
    </p:spTree>
    <p:extLst>
      <p:ext uri="{BB962C8B-B14F-4D97-AF65-F5344CB8AC3E}">
        <p14:creationId xmlns:p14="http://schemas.microsoft.com/office/powerpoint/2010/main" val="634740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adiationanswers.org/radiation-resources/glossary.html" TargetMode="External" /><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Ionizing_radiation" TargetMode="External" /><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2</a:t>
            </a:fld>
            <a:endParaRPr lang="en-US" dirty="0"/>
          </a:p>
        </p:txBody>
      </p:sp>
    </p:spTree>
    <p:extLst>
      <p:ext uri="{BB962C8B-B14F-4D97-AF65-F5344CB8AC3E}">
        <p14:creationId xmlns:p14="http://schemas.microsoft.com/office/powerpoint/2010/main" val="83485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r>
              <a:rPr lang="en-IN" dirty="0"/>
              <a:t>However, if a pregnant woman is exposed to radiation, the developing tissues in the </a:t>
            </a:r>
            <a:r>
              <a:rPr lang="en-IN" dirty="0" err="1"/>
              <a:t>fetus</a:t>
            </a:r>
            <a:r>
              <a:rPr lang="en-IN" dirty="0"/>
              <a:t> are vulnerable, particularly in the brain and nervous system; exposure may lead to mental retardation and other serious conditions. For this reason, the Food and Drug Administration recommends limiting medical X-rays and nuclear medicines for pregnant women.</a:t>
            </a:r>
          </a:p>
          <a:p>
            <a:r>
              <a:rPr lang="en-IN" sz="1200" kern="1200" baseline="0" dirty="0">
                <a:solidFill>
                  <a:schemeClr val="tx1"/>
                </a:solidFill>
                <a:latin typeface="+mn-lt"/>
                <a:ea typeface="+mn-ea"/>
                <a:cs typeface="+mn-cs"/>
              </a:rPr>
              <a:t>One way to measure the risk from genetic exposure is by determining the doubling dose. Which is the amount of radiation a population requires to produce in the next generation as many additional mutations as arise spontaneously.</a:t>
            </a:r>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indent="0">
              <a:buNone/>
            </a:pPr>
            <a:r>
              <a:rPr lang="en-US" sz="800" kern="1200" dirty="0">
                <a:solidFill>
                  <a:schemeClr val="tx2">
                    <a:lumMod val="75000"/>
                  </a:schemeClr>
                </a:solidFill>
                <a:latin typeface="+mn-lt"/>
                <a:ea typeface="+mn-ea"/>
                <a:cs typeface="+mn-cs"/>
              </a:rPr>
              <a:t>Latent period :</a:t>
            </a:r>
            <a:endParaRPr lang="en-US" sz="800" kern="1200" dirty="0">
              <a:solidFill>
                <a:schemeClr val="tx1"/>
              </a:solidFill>
              <a:latin typeface="+mn-lt"/>
              <a:ea typeface="+mn-ea"/>
              <a:cs typeface="+mn-cs"/>
            </a:endParaRPr>
          </a:p>
          <a:p>
            <a:r>
              <a:rPr lang="en-US" sz="800" kern="1200" dirty="0">
                <a:solidFill>
                  <a:schemeClr val="tx1"/>
                </a:solidFill>
                <a:latin typeface="+mn-lt"/>
                <a:ea typeface="+mn-ea"/>
                <a:cs typeface="+mn-cs"/>
              </a:rPr>
              <a:t>More the radiation received-shorter is the latent period.</a:t>
            </a:r>
          </a:p>
          <a:p>
            <a:pPr marL="0" indent="0">
              <a:buNone/>
            </a:pPr>
            <a:r>
              <a:rPr lang="en-US" sz="800" kern="1200" dirty="0">
                <a:solidFill>
                  <a:schemeClr val="tx2">
                    <a:lumMod val="75000"/>
                  </a:schemeClr>
                </a:solidFill>
                <a:latin typeface="+mn-lt"/>
                <a:ea typeface="+mn-ea"/>
                <a:cs typeface="+mn-cs"/>
              </a:rPr>
              <a:t>Period of injury: </a:t>
            </a:r>
          </a:p>
          <a:p>
            <a:r>
              <a:rPr lang="en-US" sz="800" kern="1200" dirty="0">
                <a:solidFill>
                  <a:schemeClr val="tx1"/>
                </a:solidFill>
                <a:latin typeface="+mn-lt"/>
                <a:ea typeface="+mn-ea"/>
                <a:cs typeface="+mn-cs"/>
              </a:rPr>
              <a:t> Changes in cell function, breaking of chromosomes, cessation of mitotic activity or abnormal mitotic activity, cell death.</a:t>
            </a:r>
          </a:p>
          <a:p>
            <a:pPr marL="0" indent="0">
              <a:buNone/>
            </a:pPr>
            <a:r>
              <a:rPr lang="en-US" dirty="0">
                <a:solidFill>
                  <a:srgbClr val="FF0000"/>
                </a:solidFill>
              </a:rPr>
              <a:t>Recovery period: </a:t>
            </a:r>
          </a:p>
          <a:p>
            <a:r>
              <a:rPr lang="en-US" dirty="0"/>
              <a:t>Repair of radiation damage.</a:t>
            </a:r>
          </a:p>
          <a:p>
            <a:r>
              <a:rPr lang="en-US" dirty="0"/>
              <a:t>Lower dose of radiation more capacity to repair.</a:t>
            </a:r>
          </a:p>
          <a:p>
            <a:r>
              <a:rPr lang="en-US" dirty="0"/>
              <a:t>Damage due to high dose of radiation- not completely repaired- residual injury in DNA / cytoplasm</a:t>
            </a:r>
          </a:p>
        </p:txBody>
      </p:sp>
      <p:sp>
        <p:nvSpPr>
          <p:cNvPr id="4" name="Slide Number Placeholder 3"/>
          <p:cNvSpPr>
            <a:spLocks noGrp="1"/>
          </p:cNvSpPr>
          <p:nvPr>
            <p:ph type="sldNum" sz="quarter" idx="10"/>
          </p:nvPr>
        </p:nvSpPr>
        <p:spPr/>
        <p:txBody>
          <a:bodyPr/>
          <a:lstStyle/>
          <a:p>
            <a:fld id="{5B5B44B1-4DBC-4750-B7D8-4101B595C424}" type="slidenum">
              <a:rPr lang="en-US" smtClean="0"/>
              <a:pPr/>
              <a:t>25</a:t>
            </a:fld>
            <a:endParaRPr lang="en-US"/>
          </a:p>
        </p:txBody>
      </p:sp>
    </p:spTree>
    <p:extLst>
      <p:ext uri="{BB962C8B-B14F-4D97-AF65-F5344CB8AC3E}">
        <p14:creationId xmlns:p14="http://schemas.microsoft.com/office/powerpoint/2010/main" val="107422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27</a:t>
            </a:fld>
            <a:endParaRPr lang="en-US"/>
          </a:p>
        </p:txBody>
      </p:sp>
    </p:spTree>
    <p:extLst>
      <p:ext uri="{BB962C8B-B14F-4D97-AF65-F5344CB8AC3E}">
        <p14:creationId xmlns:p14="http://schemas.microsoft.com/office/powerpoint/2010/main" val="2897178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 CENA" pitchFamily="2" charset="0"/>
              </a:rPr>
              <a:t>Vegetative </a:t>
            </a:r>
            <a:r>
              <a:rPr lang="en-US" sz="1200" dirty="0" err="1">
                <a:latin typeface="AR CENA" pitchFamily="2" charset="0"/>
              </a:rPr>
              <a:t>intermitotic</a:t>
            </a:r>
            <a:r>
              <a:rPr lang="en-US" sz="1200" dirty="0">
                <a:latin typeface="AR CENA" pitchFamily="2" charset="0"/>
              </a:rPr>
              <a:t> cells: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 CENA"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 CENA" pitchFamily="2" charset="0"/>
              </a:rPr>
              <a:t>Differentiating </a:t>
            </a:r>
            <a:r>
              <a:rPr lang="en-US" sz="1400" dirty="0" err="1">
                <a:latin typeface="AR CENA" pitchFamily="2" charset="0"/>
              </a:rPr>
              <a:t>intermitotic</a:t>
            </a:r>
            <a:r>
              <a:rPr lang="en-US" sz="1400" dirty="0">
                <a:latin typeface="AR CENA" pitchFamily="2" charset="0"/>
              </a:rPr>
              <a:t> cells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 CENA" pitchFamily="2" charset="0"/>
            </a:endParaRPr>
          </a:p>
          <a:p>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Reverting post mitotic cells are least </a:t>
            </a:r>
            <a:r>
              <a:rPr lang="en-US" dirty="0" err="1"/>
              <a:t>radioresistant</a:t>
            </a:r>
            <a:r>
              <a:rPr lang="en-US" dirty="0"/>
              <a:t>, long</a:t>
            </a:r>
            <a:r>
              <a:rPr lang="en-US" baseline="0" dirty="0"/>
              <a:t> lived and die without dividing. Dividing under special conditions.</a:t>
            </a:r>
          </a:p>
          <a:p>
            <a:r>
              <a:rPr lang="en-US" baseline="0" dirty="0"/>
              <a:t>Fixed </a:t>
            </a:r>
            <a:r>
              <a:rPr lang="en-US" baseline="0" dirty="0" err="1"/>
              <a:t>postmitotic</a:t>
            </a:r>
            <a:r>
              <a:rPr lang="en-US" baseline="0" dirty="0"/>
              <a:t> cells are most </a:t>
            </a:r>
            <a:r>
              <a:rPr lang="en-US" baseline="0" dirty="0" err="1"/>
              <a:t>radioresistant</a:t>
            </a:r>
            <a:r>
              <a:rPr lang="en-US" baseline="0" dirty="0"/>
              <a:t> </a:t>
            </a:r>
            <a:r>
              <a:rPr lang="en-US" baseline="0" dirty="0" err="1"/>
              <a:t>becos</a:t>
            </a:r>
            <a:r>
              <a:rPr lang="en-US" baseline="0" dirty="0"/>
              <a:t> they do not divide.1s matured are incapable of division.</a:t>
            </a:r>
          </a:p>
          <a:p>
            <a:r>
              <a:rPr lang="en-US" baseline="0" dirty="0"/>
              <a:t>Cells that are rapidly dividing spend more time in radiosensitive phase of the cell </a:t>
            </a:r>
            <a:r>
              <a:rPr lang="en-US" baseline="0" dirty="0" err="1"/>
              <a:t>cylce</a:t>
            </a:r>
            <a:endParaRPr lang="en-US" dirty="0"/>
          </a:p>
          <a:p>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Irradiation during the </a:t>
            </a:r>
            <a:r>
              <a:rPr lang="en-IN" dirty="0" err="1"/>
              <a:t>fetal</a:t>
            </a:r>
            <a:r>
              <a:rPr lang="en-IN" dirty="0"/>
              <a:t> period (more than</a:t>
            </a:r>
            <a:r>
              <a:rPr lang="en-IN" baseline="0" dirty="0"/>
              <a:t> 50 days after conception) does not cause gross malformations. However general retardation of growth may persist through life.</a:t>
            </a:r>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35</a:t>
            </a:fld>
            <a:endParaRPr lang="en-US"/>
          </a:p>
        </p:txBody>
      </p:sp>
    </p:spTree>
    <p:extLst>
      <p:ext uri="{BB962C8B-B14F-4D97-AF65-F5344CB8AC3E}">
        <p14:creationId xmlns:p14="http://schemas.microsoft.com/office/powerpoint/2010/main" val="993529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Absorbed 1gy=100rad(traditional)</a:t>
            </a:r>
          </a:p>
          <a:p>
            <a:r>
              <a:rPr lang="en-US" dirty="0"/>
              <a:t>1Sv=1gy</a:t>
            </a:r>
          </a:p>
          <a:p>
            <a:r>
              <a:rPr lang="en-US" dirty="0"/>
              <a:t>1Sv=100</a:t>
            </a:r>
            <a:r>
              <a:rPr lang="en-US" baseline="0" dirty="0"/>
              <a:t> </a:t>
            </a:r>
            <a:r>
              <a:rPr lang="en-US" baseline="0" dirty="0" err="1"/>
              <a:t>rem</a:t>
            </a:r>
            <a:r>
              <a:rPr lang="en-US" baseline="0" dirty="0"/>
              <a:t>(roentgen equivalent man, traditional)</a:t>
            </a:r>
          </a:p>
          <a:p>
            <a:r>
              <a:rPr lang="en-US" baseline="0" dirty="0"/>
              <a:t>1 </a:t>
            </a:r>
            <a:r>
              <a:rPr lang="en-US" baseline="0" dirty="0" err="1"/>
              <a:t>rem</a:t>
            </a:r>
            <a:r>
              <a:rPr lang="en-US" baseline="0" dirty="0"/>
              <a:t> = 1 </a:t>
            </a:r>
            <a:r>
              <a:rPr lang="en-US" baseline="0" dirty="0" err="1"/>
              <a:t>rad</a:t>
            </a:r>
            <a:endParaRPr lang="en-US" dirty="0"/>
          </a:p>
          <a:p>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Absorbed 1gy=100rad(traditional)</a:t>
            </a:r>
          </a:p>
          <a:p>
            <a:r>
              <a:rPr lang="en-US" dirty="0"/>
              <a:t>1Sv=1gy</a:t>
            </a:r>
          </a:p>
          <a:p>
            <a:r>
              <a:rPr lang="en-US" dirty="0"/>
              <a:t>1Sv=100</a:t>
            </a:r>
            <a:r>
              <a:rPr lang="en-US" baseline="0" dirty="0"/>
              <a:t> rem(roentgen equivalent dose, traditional)</a:t>
            </a:r>
            <a:endParaRPr lang="en-US"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38</a:t>
            </a:fld>
            <a:endParaRPr lang="en-US"/>
          </a:p>
        </p:txBody>
      </p:sp>
    </p:spTree>
    <p:extLst>
      <p:ext uri="{BB962C8B-B14F-4D97-AF65-F5344CB8AC3E}">
        <p14:creationId xmlns:p14="http://schemas.microsoft.com/office/powerpoint/2010/main" val="320271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IN" sz="1600" kern="1200" baseline="0" dirty="0">
                <a:solidFill>
                  <a:schemeClr val="tx1"/>
                </a:solidFill>
                <a:latin typeface="+mn-lt"/>
                <a:ea typeface="+mn-ea"/>
                <a:cs typeface="+mn-cs"/>
              </a:rPr>
              <a:t>alpha particles densely ionize matter through which they pass. Accordingly, they quickly give up their energy and penetrate only a few microns of body tissue. (An ordinary sheet of paper absorbs them.) </a:t>
            </a:r>
          </a:p>
          <a:p>
            <a:r>
              <a:rPr lang="en-US" sz="1600" b="0" i="0" kern="1200" dirty="0">
                <a:solidFill>
                  <a:schemeClr val="tx1"/>
                </a:solidFill>
                <a:effectLst/>
                <a:latin typeface="+mn-lt"/>
                <a:ea typeface="+mn-ea"/>
                <a:cs typeface="+mn-cs"/>
              </a:rPr>
              <a:t>beta particles are hydrogen-3 (tritium)</a:t>
            </a:r>
            <a:r>
              <a:rPr lang="en-US" sz="1600" b="0" i="0" kern="1200" baseline="0" dirty="0">
                <a:solidFill>
                  <a:schemeClr val="tx1"/>
                </a:solidFill>
                <a:effectLst/>
                <a:latin typeface="+mn-lt"/>
                <a:ea typeface="+mn-ea"/>
                <a:cs typeface="+mn-cs"/>
              </a:rPr>
              <a:t> </a:t>
            </a:r>
            <a:r>
              <a:rPr lang="en-IN" sz="1600" kern="1200" baseline="0" dirty="0">
                <a:solidFill>
                  <a:schemeClr val="tx1"/>
                </a:solidFill>
                <a:latin typeface="+mn-lt"/>
                <a:ea typeface="+mn-ea"/>
                <a:cs typeface="+mn-cs"/>
              </a:rPr>
              <a:t>ionize matter much less densely than alpha particles. Beta particles</a:t>
            </a:r>
          </a:p>
          <a:p>
            <a:r>
              <a:rPr lang="en-IN" sz="1600" kern="1200" baseline="0" dirty="0">
                <a:solidFill>
                  <a:schemeClr val="tx1"/>
                </a:solidFill>
                <a:latin typeface="+mn-lt"/>
                <a:ea typeface="+mn-ea"/>
                <a:cs typeface="+mn-cs"/>
              </a:rPr>
              <a:t>are used in radiation therapy for treatment of skin lesions.</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hlinkClick r:id="rId3"/>
              </a:rPr>
              <a:t>gamma rays</a:t>
            </a:r>
            <a:r>
              <a:rPr lang="en-US" sz="1600" b="0" i="0" kern="1200" dirty="0">
                <a:solidFill>
                  <a:schemeClr val="tx1"/>
                </a:solidFill>
                <a:effectLst/>
                <a:latin typeface="+mn-lt"/>
                <a:ea typeface="+mn-ea"/>
                <a:cs typeface="+mn-cs"/>
              </a:rPr>
              <a:t> are technetium-99m (the most commonly used </a:t>
            </a:r>
            <a:r>
              <a:rPr lang="en-US" sz="1600" b="0" i="0" kern="1200" dirty="0">
                <a:solidFill>
                  <a:schemeClr val="tx1"/>
                </a:solidFill>
                <a:effectLst/>
                <a:latin typeface="+mn-lt"/>
                <a:ea typeface="+mn-ea"/>
                <a:cs typeface="+mn-cs"/>
                <a:hlinkClick r:id="rId3"/>
              </a:rPr>
              <a:t>radioactive material</a:t>
            </a:r>
            <a:r>
              <a:rPr lang="en-US" sz="1600" b="0" i="0" kern="1200" dirty="0">
                <a:solidFill>
                  <a:schemeClr val="tx1"/>
                </a:solidFill>
                <a:effectLst/>
                <a:latin typeface="+mn-lt"/>
                <a:ea typeface="+mn-ea"/>
                <a:cs typeface="+mn-cs"/>
              </a:rPr>
              <a:t> in nuclear medicine), </a:t>
            </a:r>
            <a:r>
              <a:rPr lang="en-IN" sz="1600" dirty="0"/>
              <a:t> </a:t>
            </a:r>
            <a:endParaRPr lang="en-US" sz="1600"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4</a:t>
            </a:fld>
            <a:endParaRPr lang="en-US" dirty="0"/>
          </a:p>
        </p:txBody>
      </p:sp>
    </p:spTree>
    <p:extLst>
      <p:ext uri="{BB962C8B-B14F-4D97-AF65-F5344CB8AC3E}">
        <p14:creationId xmlns:p14="http://schemas.microsoft.com/office/powerpoint/2010/main" val="348922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r>
              <a:rPr lang="en-IN" sz="1200" kern="1200" baseline="0" dirty="0">
                <a:solidFill>
                  <a:schemeClr val="tx1"/>
                </a:solidFill>
                <a:latin typeface="+mn-lt"/>
                <a:ea typeface="+mn-ea"/>
                <a:cs typeface="+mn-cs"/>
              </a:rPr>
              <a:t>Radiosensitive target organs commonly reported include bone marrow, thyroid gland, and gonads. The mean active bone marrow dose is an important measurement because bone marrow is the target organ believed responsible for radiation-induced </a:t>
            </a:r>
            <a:r>
              <a:rPr lang="en-IN" sz="1200" kern="1200" baseline="0" dirty="0" err="1">
                <a:solidFill>
                  <a:schemeClr val="tx1"/>
                </a:solidFill>
                <a:latin typeface="+mn-lt"/>
                <a:ea typeface="+mn-ea"/>
                <a:cs typeface="+mn-cs"/>
              </a:rPr>
              <a:t>leukemia</a:t>
            </a:r>
            <a:r>
              <a:rPr lang="en-IN" sz="1200" kern="1200" baseline="0" dirty="0">
                <a:solidFill>
                  <a:schemeClr val="tx1"/>
                </a:solidFill>
                <a:latin typeface="+mn-lt"/>
                <a:ea typeface="+mn-ea"/>
                <a:cs typeface="+mn-cs"/>
              </a:rPr>
              <a:t>. Particular concern has been expressed over exposure of the thyroid because this gland has one of the highest radiation-induced cancer rates. The gonad dose is important because of suspected genetic responses to  diagnostic x-ray exposure.</a:t>
            </a:r>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40</a:t>
            </a:fld>
            <a:endParaRPr lang="en-US"/>
          </a:p>
        </p:txBody>
      </p:sp>
    </p:spTree>
    <p:extLst>
      <p:ext uri="{BB962C8B-B14F-4D97-AF65-F5344CB8AC3E}">
        <p14:creationId xmlns:p14="http://schemas.microsoft.com/office/powerpoint/2010/main" val="663510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41</a:t>
            </a:fld>
            <a:endParaRPr lang="en-US"/>
          </a:p>
        </p:txBody>
      </p:sp>
    </p:spTree>
    <p:extLst>
      <p:ext uri="{BB962C8B-B14F-4D97-AF65-F5344CB8AC3E}">
        <p14:creationId xmlns:p14="http://schemas.microsoft.com/office/powerpoint/2010/main" val="2657816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r>
              <a:rPr lang="en-US" b="1" u="sng" dirty="0"/>
              <a:t>PATHOGENESIS:</a:t>
            </a:r>
          </a:p>
          <a:p>
            <a:r>
              <a:rPr lang="en-US" dirty="0"/>
              <a:t>Acute </a:t>
            </a:r>
            <a:r>
              <a:rPr lang="en-US" dirty="0" err="1"/>
              <a:t>mucositis</a:t>
            </a:r>
            <a:r>
              <a:rPr lang="en-US" dirty="0"/>
              <a:t> results from the loss of </a:t>
            </a:r>
            <a:r>
              <a:rPr lang="en-US" dirty="0" err="1"/>
              <a:t>squamous</a:t>
            </a:r>
            <a:r>
              <a:rPr lang="en-US" dirty="0"/>
              <a:t> epithelial cells because of radiation-induced mitotic death of basal </a:t>
            </a:r>
            <a:r>
              <a:rPr lang="en-US" dirty="0" err="1"/>
              <a:t>keratinocytes</a:t>
            </a:r>
            <a:r>
              <a:rPr lang="en-US" dirty="0"/>
              <a:t>. This process leads to a gradual linear decrease in the number of epithelial cells. As radiotherapy continues, a steady state between death and regeneration of mucosal cells could occur because surviving cells are produced at an increased rate. However, cell regeneration often cannot keep up with the rate of cell death, resulting in some or complete denudation of the mucosa.</a:t>
            </a:r>
          </a:p>
          <a:p>
            <a:r>
              <a:rPr lang="en-US" dirty="0"/>
              <a:t>In addition to direct tissue injury, the oral microbial </a:t>
            </a:r>
            <a:r>
              <a:rPr lang="en-US" dirty="0" err="1"/>
              <a:t>ﬂora</a:t>
            </a:r>
            <a:r>
              <a:rPr lang="en-US" dirty="0"/>
              <a:t> is thought to contribute to radiotherapy-induced </a:t>
            </a:r>
            <a:r>
              <a:rPr lang="en-US" dirty="0" err="1"/>
              <a:t>Mucositis</a:t>
            </a:r>
            <a:r>
              <a:rPr lang="en-US" dirty="0"/>
              <a:t>.</a:t>
            </a:r>
          </a:p>
          <a:p>
            <a:r>
              <a:rPr lang="en-US" dirty="0"/>
              <a:t>Viral infections differ clinically from </a:t>
            </a:r>
            <a:r>
              <a:rPr lang="en-US" dirty="0" err="1"/>
              <a:t>mucositis</a:t>
            </a:r>
            <a:r>
              <a:rPr lang="en-US" dirty="0"/>
              <a:t>, because they are typically cropped and </a:t>
            </a:r>
            <a:r>
              <a:rPr lang="en-US" dirty="0" err="1"/>
              <a:t>localised</a:t>
            </a:r>
            <a:r>
              <a:rPr lang="en-US" dirty="0"/>
              <a:t> and affect </a:t>
            </a:r>
            <a:r>
              <a:rPr lang="en-US" dirty="0" err="1"/>
              <a:t>keratinised</a:t>
            </a:r>
            <a:r>
              <a:rPr lang="en-US" dirty="0"/>
              <a:t> mucosa, and often coincide with fever at onset.</a:t>
            </a:r>
          </a:p>
          <a:p>
            <a:endParaRPr lang="en-US" dirty="0"/>
          </a:p>
          <a:p>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In patients who have received radiotherapy, some data suggest that </a:t>
            </a:r>
            <a:r>
              <a:rPr lang="en-US" dirty="0" err="1"/>
              <a:t>chlorhexidine</a:t>
            </a:r>
            <a:r>
              <a:rPr lang="en-US" dirty="0"/>
              <a:t> worsens the condition.</a:t>
            </a:r>
          </a:p>
          <a:p>
            <a:r>
              <a:rPr lang="en-US" dirty="0"/>
              <a:t>Prophylactic rinsing with saline or </a:t>
            </a:r>
            <a:r>
              <a:rPr lang="en-US" dirty="0" err="1"/>
              <a:t>chlorhexidine</a:t>
            </a:r>
            <a:r>
              <a:rPr lang="en-US" dirty="0"/>
              <a:t> might provide indirect beneﬁts, by controlling plaque amounts, gingivitis, and </a:t>
            </a:r>
            <a:r>
              <a:rPr lang="en-US" dirty="0" err="1"/>
              <a:t>oropharyngeal</a:t>
            </a:r>
            <a:r>
              <a:rPr lang="en-US" dirty="0"/>
              <a:t> candidiasis.</a:t>
            </a:r>
          </a:p>
          <a:p>
            <a:r>
              <a:rPr lang="en-US" dirty="0">
                <a:solidFill>
                  <a:srgbClr val="FF0000"/>
                </a:solidFill>
              </a:rPr>
              <a:t>Scully C, Epstein J, </a:t>
            </a:r>
            <a:r>
              <a:rPr lang="en-US" dirty="0" err="1">
                <a:solidFill>
                  <a:srgbClr val="FF0000"/>
                </a:solidFill>
              </a:rPr>
              <a:t>Sonis</a:t>
            </a:r>
            <a:r>
              <a:rPr lang="en-US" dirty="0">
                <a:solidFill>
                  <a:srgbClr val="FF0000"/>
                </a:solidFill>
              </a:rPr>
              <a:t> S. Oral mucositis: a challenging complication of radiotherapy, chemotherapy, and </a:t>
            </a:r>
            <a:r>
              <a:rPr lang="en-US" dirty="0" err="1">
                <a:solidFill>
                  <a:srgbClr val="FF0000"/>
                </a:solidFill>
              </a:rPr>
              <a:t>radiochemotherapy</a:t>
            </a:r>
            <a:r>
              <a:rPr lang="en-US" dirty="0">
                <a:solidFill>
                  <a:srgbClr val="FF0000"/>
                </a:solidFill>
              </a:rPr>
              <a:t>. Part 2: diagnosis and management </a:t>
            </a:r>
            <a:r>
              <a:rPr lang="en-US" dirty="0" err="1">
                <a:solidFill>
                  <a:srgbClr val="FF0000"/>
                </a:solidFill>
              </a:rPr>
              <a:t>ofmucositis</a:t>
            </a:r>
            <a:r>
              <a:rPr lang="en-US" dirty="0">
                <a:solidFill>
                  <a:srgbClr val="FF0000"/>
                </a:solidFill>
              </a:rPr>
              <a:t>. Head Neck 2004; 26: 77–84</a:t>
            </a:r>
          </a:p>
          <a:p>
            <a:endParaRPr lang="en-US" dirty="0">
              <a:solidFill>
                <a:srgbClr val="FF0000"/>
              </a:solidFill>
            </a:endParaRPr>
          </a:p>
          <a:p>
            <a:r>
              <a:rPr lang="en-US" dirty="0"/>
              <a:t>The use of topical drugs pertain to the use of </a:t>
            </a:r>
            <a:r>
              <a:rPr lang="en-US" dirty="0" err="1"/>
              <a:t>sucralfate</a:t>
            </a:r>
            <a:r>
              <a:rPr lang="en-US" dirty="0"/>
              <a:t> and </a:t>
            </a:r>
            <a:r>
              <a:rPr lang="en-US" dirty="0" err="1"/>
              <a:t>chlorhexidine</a:t>
            </a:r>
            <a:r>
              <a:rPr lang="en-US" dirty="0"/>
              <a:t>, also with conﬂicting results. </a:t>
            </a:r>
          </a:p>
          <a:p>
            <a:r>
              <a:rPr lang="en-US" dirty="0"/>
              <a:t>(</a:t>
            </a:r>
            <a:r>
              <a:rPr lang="en-US" dirty="0" err="1">
                <a:solidFill>
                  <a:srgbClr val="FF0000"/>
                </a:solidFill>
              </a:rPr>
              <a:t>Konturek</a:t>
            </a:r>
            <a:r>
              <a:rPr lang="en-US" dirty="0">
                <a:solidFill>
                  <a:srgbClr val="FF0000"/>
                </a:solidFill>
              </a:rPr>
              <a:t> SJ, </a:t>
            </a:r>
            <a:r>
              <a:rPr lang="en-US" dirty="0" err="1">
                <a:solidFill>
                  <a:srgbClr val="FF0000"/>
                </a:solidFill>
              </a:rPr>
              <a:t>Brozozowski</a:t>
            </a:r>
            <a:r>
              <a:rPr lang="en-US" dirty="0">
                <a:solidFill>
                  <a:srgbClr val="FF0000"/>
                </a:solidFill>
              </a:rPr>
              <a:t> T, </a:t>
            </a:r>
            <a:r>
              <a:rPr lang="en-US" dirty="0" err="1">
                <a:solidFill>
                  <a:srgbClr val="FF0000"/>
                </a:solidFill>
              </a:rPr>
              <a:t>Bielanski</a:t>
            </a:r>
            <a:r>
              <a:rPr lang="en-US" dirty="0">
                <a:solidFill>
                  <a:srgbClr val="FF0000"/>
                </a:solidFill>
              </a:rPr>
              <a:t> W, et al. Epidermal growth factor in the </a:t>
            </a:r>
            <a:r>
              <a:rPr lang="en-US" dirty="0" err="1">
                <a:solidFill>
                  <a:srgbClr val="FF0000"/>
                </a:solidFill>
              </a:rPr>
              <a:t>gastroprotective</a:t>
            </a:r>
            <a:r>
              <a:rPr lang="en-US" dirty="0">
                <a:solidFill>
                  <a:srgbClr val="FF0000"/>
                </a:solidFill>
              </a:rPr>
              <a:t> and ulcer-healing actions of </a:t>
            </a:r>
            <a:r>
              <a:rPr lang="en-US" dirty="0" err="1">
                <a:solidFill>
                  <a:srgbClr val="FF0000"/>
                </a:solidFill>
              </a:rPr>
              <a:t>sucralfatein</a:t>
            </a:r>
            <a:r>
              <a:rPr lang="en-US" dirty="0">
                <a:solidFill>
                  <a:srgbClr val="FF0000"/>
                </a:solidFill>
              </a:rPr>
              <a:t> rats. Am J Med 1989; 86: 32–37)</a:t>
            </a:r>
          </a:p>
          <a:p>
            <a:endParaRPr lang="en-US"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43</a:t>
            </a:fld>
            <a:endParaRPr lang="en-US"/>
          </a:p>
        </p:txBody>
      </p:sp>
    </p:spTree>
    <p:extLst>
      <p:ext uri="{BB962C8B-B14F-4D97-AF65-F5344CB8AC3E}">
        <p14:creationId xmlns:p14="http://schemas.microsoft.com/office/powerpoint/2010/main" val="2056532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Sucralfate</a:t>
            </a:r>
            <a:r>
              <a:rPr lang="en-US" dirty="0"/>
              <a:t> is thus a direct </a:t>
            </a:r>
            <a:r>
              <a:rPr lang="en-US" dirty="0" err="1"/>
              <a:t>cytoprotectant</a:t>
            </a:r>
            <a:r>
              <a:rPr lang="en-US" dirty="0"/>
              <a:t>, which was initially thought to prevent or control radiation-induced </a:t>
            </a:r>
            <a:r>
              <a:rPr lang="en-US" dirty="0" err="1"/>
              <a:t>mucositis</a:t>
            </a:r>
            <a:r>
              <a:rPr lang="en-US" dirty="0"/>
              <a:t>, but double-blinded studies have not </a:t>
            </a:r>
            <a:r>
              <a:rPr lang="en-US" dirty="0" err="1"/>
              <a:t>conﬁrmed</a:t>
            </a:r>
            <a:r>
              <a:rPr lang="en-US" dirty="0"/>
              <a:t> its </a:t>
            </a:r>
            <a:r>
              <a:rPr lang="en-US" dirty="0" err="1"/>
              <a:t>efﬁcacy</a:t>
            </a:r>
            <a:r>
              <a:rPr lang="en-US" dirty="0"/>
              <a:t>. However, even though </a:t>
            </a:r>
            <a:r>
              <a:rPr lang="en-US" dirty="0" err="1"/>
              <a:t>sucralfate</a:t>
            </a:r>
            <a:r>
              <a:rPr lang="en-US" dirty="0"/>
              <a:t> does not prevent </a:t>
            </a:r>
            <a:r>
              <a:rPr lang="en-US" dirty="0" err="1"/>
              <a:t>mucositis</a:t>
            </a:r>
            <a:r>
              <a:rPr lang="en-US" dirty="0"/>
              <a:t>, reduced overall </a:t>
            </a:r>
            <a:r>
              <a:rPr lang="en-US" dirty="0" err="1"/>
              <a:t>oropharyngeal</a:t>
            </a:r>
            <a:r>
              <a:rPr lang="en-US" dirty="0"/>
              <a:t> pain has</a:t>
            </a:r>
            <a:r>
              <a:rPr lang="en-US" baseline="0" dirty="0"/>
              <a:t> been</a:t>
            </a:r>
            <a:r>
              <a:rPr lang="en-US" dirty="0"/>
              <a:t> recorded .</a:t>
            </a:r>
          </a:p>
          <a:p>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45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r>
              <a:rPr lang="en-IN" sz="1200" kern="1200" dirty="0">
                <a:solidFill>
                  <a:schemeClr val="tx1"/>
                </a:solidFill>
                <a:latin typeface="+mn-lt"/>
                <a:ea typeface="+mn-ea"/>
                <a:cs typeface="+mn-cs"/>
              </a:rPr>
              <a:t>Multiple studies have examined the role of </a:t>
            </a:r>
            <a:r>
              <a:rPr lang="en-IN" sz="1200" kern="1200" dirty="0" err="1">
                <a:solidFill>
                  <a:schemeClr val="tx1"/>
                </a:solidFill>
                <a:latin typeface="+mn-lt"/>
                <a:ea typeface="+mn-ea"/>
                <a:cs typeface="+mn-cs"/>
              </a:rPr>
              <a:t>chlorhexidine</a:t>
            </a:r>
            <a:endParaRPr lang="en-IN" sz="1200" kern="1200" dirty="0">
              <a:solidFill>
                <a:schemeClr val="tx1"/>
              </a:solidFill>
              <a:latin typeface="+mn-lt"/>
              <a:ea typeface="+mn-ea"/>
              <a:cs typeface="+mn-cs"/>
            </a:endParaRPr>
          </a:p>
          <a:p>
            <a:r>
              <a:rPr lang="en-IN" sz="1200" kern="1200" dirty="0" err="1">
                <a:solidFill>
                  <a:schemeClr val="tx1"/>
                </a:solidFill>
                <a:latin typeface="+mn-lt"/>
                <a:ea typeface="+mn-ea"/>
                <a:cs typeface="+mn-cs"/>
              </a:rPr>
              <a:t>mouthrinse</a:t>
            </a:r>
            <a:r>
              <a:rPr lang="en-IN" sz="1200" kern="1200" dirty="0">
                <a:solidFill>
                  <a:schemeClr val="tx1"/>
                </a:solidFill>
                <a:latin typeface="+mn-lt"/>
                <a:ea typeface="+mn-ea"/>
                <a:cs typeface="+mn-cs"/>
              </a:rPr>
              <a:t> in oral </a:t>
            </a:r>
            <a:r>
              <a:rPr lang="en-IN" sz="1200" kern="1200" dirty="0" err="1">
                <a:solidFill>
                  <a:schemeClr val="tx1"/>
                </a:solidFill>
                <a:latin typeface="+mn-lt"/>
                <a:ea typeface="+mn-ea"/>
                <a:cs typeface="+mn-cs"/>
              </a:rPr>
              <a:t>mucositis</a:t>
            </a:r>
            <a:r>
              <a:rPr lang="en-IN" sz="1200" kern="1200" dirty="0">
                <a:solidFill>
                  <a:schemeClr val="tx1"/>
                </a:solidFill>
                <a:latin typeface="+mn-lt"/>
                <a:ea typeface="+mn-ea"/>
                <a:cs typeface="+mn-cs"/>
              </a:rPr>
              <a:t> but have not demonstrated significant efficacy in reducing severity</a:t>
            </a:r>
          </a:p>
          <a:p>
            <a:r>
              <a:rPr lang="en-IN" sz="1200" kern="1200" dirty="0">
                <a:solidFill>
                  <a:schemeClr val="tx1"/>
                </a:solidFill>
                <a:latin typeface="+mn-lt"/>
                <a:ea typeface="+mn-ea"/>
                <a:cs typeface="+mn-cs"/>
              </a:rPr>
              <a:t>of </a:t>
            </a:r>
            <a:r>
              <a:rPr lang="en-IN" sz="1200" kern="1200" dirty="0" err="1">
                <a:solidFill>
                  <a:schemeClr val="tx1"/>
                </a:solidFill>
                <a:latin typeface="+mn-lt"/>
                <a:ea typeface="+mn-ea"/>
                <a:cs typeface="+mn-cs"/>
              </a:rPr>
              <a:t>mucositis</a:t>
            </a:r>
            <a:r>
              <a:rPr lang="en-IN" sz="1200" kern="1200" dirty="0">
                <a:solidFill>
                  <a:schemeClr val="tx1"/>
                </a:solidFill>
                <a:latin typeface="+mn-lt"/>
                <a:ea typeface="+mn-ea"/>
                <a:cs typeface="+mn-cs"/>
              </a:rPr>
              <a:t>.</a:t>
            </a:r>
          </a:p>
          <a:p>
            <a:r>
              <a:rPr lang="en-IN" sz="1200" kern="1200" dirty="0">
                <a:solidFill>
                  <a:schemeClr val="tx1"/>
                </a:solidFill>
                <a:latin typeface="+mn-lt"/>
                <a:ea typeface="+mn-ea"/>
                <a:cs typeface="+mn-cs"/>
              </a:rPr>
              <a:t>,. Therefore, the MASCC/ISOO - </a:t>
            </a:r>
            <a:r>
              <a:rPr lang="en-IN" i="1" dirty="0"/>
              <a:t>Multinational Association of Supportive Care in Cancer</a:t>
            </a:r>
            <a:r>
              <a:rPr lang="en-IN" dirty="0"/>
              <a:t>.</a:t>
            </a:r>
            <a:r>
              <a:rPr lang="en-IN" sz="1200" kern="1200" dirty="0">
                <a:solidFill>
                  <a:schemeClr val="tx1"/>
                </a:solidFill>
                <a:latin typeface="+mn-lt"/>
                <a:ea typeface="+mn-ea"/>
                <a:cs typeface="+mn-cs"/>
              </a:rPr>
              <a:t> guidelines recommend against the use of</a:t>
            </a:r>
          </a:p>
          <a:p>
            <a:r>
              <a:rPr lang="en-IN" sz="1200" kern="1200" dirty="0" err="1">
                <a:solidFill>
                  <a:schemeClr val="tx1"/>
                </a:solidFill>
                <a:latin typeface="+mn-lt"/>
                <a:ea typeface="+mn-ea"/>
                <a:cs typeface="+mn-cs"/>
              </a:rPr>
              <a:t>chlorhexidine</a:t>
            </a:r>
            <a:r>
              <a:rPr lang="en-IN" sz="1200" kern="1200" dirty="0">
                <a:solidFill>
                  <a:schemeClr val="tx1"/>
                </a:solidFill>
                <a:latin typeface="+mn-lt"/>
                <a:ea typeface="+mn-ea"/>
                <a:cs typeface="+mn-cs"/>
              </a:rPr>
              <a:t> </a:t>
            </a:r>
            <a:r>
              <a:rPr lang="en-IN" sz="1200" kern="1200" dirty="0" err="1">
                <a:solidFill>
                  <a:schemeClr val="tx1"/>
                </a:solidFill>
                <a:latin typeface="+mn-lt"/>
                <a:ea typeface="+mn-ea"/>
                <a:cs typeface="+mn-cs"/>
              </a:rPr>
              <a:t>mouthrinse</a:t>
            </a:r>
            <a:r>
              <a:rPr lang="en-IN" sz="1200" kern="1200" dirty="0">
                <a:solidFill>
                  <a:schemeClr val="tx1"/>
                </a:solidFill>
                <a:latin typeface="+mn-lt"/>
                <a:ea typeface="+mn-ea"/>
                <a:cs typeface="+mn-cs"/>
              </a:rPr>
              <a:t> for prevention or treatment of oral </a:t>
            </a:r>
            <a:r>
              <a:rPr lang="en-IN" sz="1200" kern="1200" dirty="0" err="1">
                <a:solidFill>
                  <a:schemeClr val="tx1"/>
                </a:solidFill>
                <a:latin typeface="+mn-lt"/>
                <a:ea typeface="+mn-ea"/>
                <a:cs typeface="+mn-cs"/>
              </a:rPr>
              <a:t>mucositis</a:t>
            </a:r>
            <a:r>
              <a:rPr lang="en-IN" sz="1200" kern="1200" dirty="0">
                <a:solidFill>
                  <a:schemeClr val="tx1"/>
                </a:solidFill>
                <a:latin typeface="+mn-lt"/>
                <a:ea typeface="+mn-ea"/>
                <a:cs typeface="+mn-cs"/>
              </a:rPr>
              <a:t>.</a:t>
            </a:r>
          </a:p>
          <a:p>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46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r>
              <a:rPr lang="en-IN" b="1" dirty="0"/>
              <a:t>Cumulative exposure</a:t>
            </a:r>
            <a:r>
              <a:rPr lang="en-IN" dirty="0"/>
              <a:t> is the total exposure resulting from repeated exposures of </a:t>
            </a:r>
            <a:r>
              <a:rPr lang="en-IN" dirty="0">
                <a:hlinkClick r:id="rId3" tooltip="Ionizing radiation"/>
              </a:rPr>
              <a:t>ionizing radiation</a:t>
            </a:r>
            <a:r>
              <a:rPr lang="en-IN" dirty="0"/>
              <a:t> to an occupationally exposed worker to the same portion of the body, or to the whole body, over a period of time.</a:t>
            </a:r>
            <a:endParaRPr lang="en-IN" b="1"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48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err="1">
                <a:latin typeface="AR CENA" pitchFamily="2" charset="0"/>
              </a:rPr>
              <a:t>Pilocarpine</a:t>
            </a:r>
            <a:r>
              <a:rPr lang="en-IN" sz="1200" dirty="0">
                <a:latin typeface="AR CENA" pitchFamily="2" charset="0"/>
              </a:rPr>
              <a:t> – 5mg </a:t>
            </a:r>
            <a:r>
              <a:rPr lang="en-IN" sz="1200" dirty="0" err="1">
                <a:latin typeface="AR CENA" pitchFamily="2" charset="0"/>
              </a:rPr>
              <a:t>tid</a:t>
            </a:r>
            <a:endParaRPr lang="en-IN" sz="1200" dirty="0">
              <a:latin typeface="AR CENA"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err="1">
                <a:latin typeface="AR CENA" pitchFamily="2" charset="0"/>
              </a:rPr>
              <a:t>Cevimeline</a:t>
            </a:r>
            <a:r>
              <a:rPr lang="en-IN" sz="1200" dirty="0">
                <a:latin typeface="AR CENA" pitchFamily="2" charset="0"/>
              </a:rPr>
              <a:t> – cholinergic agonists – 30mg </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dirty="0">
              <a:latin typeface="AR CENA"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AR CENA" pitchFamily="2" charset="0"/>
              </a:rPr>
              <a:t>These treatments are not well-suited for long-term treatment; thus, an emphasis has been placed on restorative therapies.</a:t>
            </a:r>
          </a:p>
          <a:p>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49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sz="1200" b="1" dirty="0" err="1">
                <a:solidFill>
                  <a:srgbClr val="FF0000"/>
                </a:solidFill>
                <a:latin typeface="AR CENA" pitchFamily="2" charset="0"/>
              </a:rPr>
              <a:t>Garg</a:t>
            </a:r>
            <a:r>
              <a:rPr lang="en-US" sz="1200" b="1" dirty="0">
                <a:solidFill>
                  <a:srgbClr val="FF0000"/>
                </a:solidFill>
                <a:latin typeface="AR CENA" pitchFamily="2" charset="0"/>
              </a:rPr>
              <a:t> AK, </a:t>
            </a:r>
            <a:r>
              <a:rPr lang="en-US" sz="1200" b="1" dirty="0" err="1">
                <a:solidFill>
                  <a:srgbClr val="FF0000"/>
                </a:solidFill>
                <a:latin typeface="AR CENA" pitchFamily="2" charset="0"/>
              </a:rPr>
              <a:t>Malo</a:t>
            </a:r>
            <a:r>
              <a:rPr lang="en-US" sz="1200" b="1" dirty="0">
                <a:solidFill>
                  <a:srgbClr val="FF0000"/>
                </a:solidFill>
                <a:latin typeface="AR CENA" pitchFamily="2" charset="0"/>
              </a:rPr>
              <a:t> M. </a:t>
            </a:r>
            <a:r>
              <a:rPr lang="en-US" sz="1200" b="1" dirty="0" err="1">
                <a:solidFill>
                  <a:srgbClr val="FF0000"/>
                </a:solidFill>
                <a:latin typeface="AR CENA" pitchFamily="2" charset="0"/>
              </a:rPr>
              <a:t>Manifestaions</a:t>
            </a:r>
            <a:r>
              <a:rPr lang="en-US" sz="1200" b="1" dirty="0">
                <a:solidFill>
                  <a:srgbClr val="FF0000"/>
                </a:solidFill>
                <a:latin typeface="AR CENA" pitchFamily="2" charset="0"/>
              </a:rPr>
              <a:t> and treatment of </a:t>
            </a:r>
            <a:r>
              <a:rPr lang="en-US" sz="1200" b="1" dirty="0" err="1">
                <a:solidFill>
                  <a:srgbClr val="FF0000"/>
                </a:solidFill>
                <a:latin typeface="AR CENA" pitchFamily="2" charset="0"/>
              </a:rPr>
              <a:t>xerostomia</a:t>
            </a:r>
            <a:r>
              <a:rPr lang="en-US" sz="1200" b="1" dirty="0">
                <a:solidFill>
                  <a:srgbClr val="FF0000"/>
                </a:solidFill>
                <a:latin typeface="AR CENA" pitchFamily="2" charset="0"/>
              </a:rPr>
              <a:t> and associated oral effects </a:t>
            </a:r>
            <a:r>
              <a:rPr lang="en-US" b="1" dirty="0">
                <a:solidFill>
                  <a:srgbClr val="FF0000"/>
                </a:solidFill>
                <a:latin typeface="AR CENA" pitchFamily="2" charset="0"/>
              </a:rPr>
              <a:t>secondary</a:t>
            </a:r>
            <a:r>
              <a:rPr lang="en-US" sz="1200" b="1" dirty="0">
                <a:solidFill>
                  <a:srgbClr val="FF0000"/>
                </a:solidFill>
                <a:latin typeface="AR CENA" pitchFamily="2" charset="0"/>
              </a:rPr>
              <a:t> to head and neck radiation therapy. . J Am Dent Assoc 1997; 128:1128-33 </a:t>
            </a:r>
          </a:p>
          <a:p>
            <a:r>
              <a:rPr lang="en-US" sz="1200" b="1" dirty="0">
                <a:solidFill>
                  <a:srgbClr val="FF0000"/>
                </a:solidFill>
                <a:latin typeface="AR CENA" pitchFamily="2" charset="0"/>
              </a:rPr>
              <a:t>Simpson JR, Lee HK. Salivary glands. In: Perez CA, Brady LW, eds. Principles and Practice of </a:t>
            </a:r>
          </a:p>
          <a:p>
            <a:r>
              <a:rPr lang="en-US" sz="1200" b="1" dirty="0">
                <a:solidFill>
                  <a:srgbClr val="FF0000"/>
                </a:solidFill>
                <a:latin typeface="AR CENA" pitchFamily="2" charset="0"/>
              </a:rPr>
              <a:t>Radiation Oncology.  3rd ed. Philadelphia: Lippincott-Raven; 1998:961-80</a:t>
            </a:r>
          </a:p>
          <a:p>
            <a:r>
              <a:rPr lang="en-US" dirty="0"/>
              <a:t>The parotid glands are composed primarily of serous </a:t>
            </a:r>
            <a:r>
              <a:rPr lang="en-US" dirty="0" err="1"/>
              <a:t>acini</a:t>
            </a:r>
            <a:r>
              <a:rPr lang="en-US" dirty="0"/>
              <a:t> and produce a watery like secretion, whereas the sublingual and submandibular glands are composed of both serous and mucous </a:t>
            </a:r>
            <a:r>
              <a:rPr lang="en-US" dirty="0" err="1"/>
              <a:t>acini</a:t>
            </a:r>
            <a:r>
              <a:rPr lang="en-US" dirty="0"/>
              <a:t>. </a:t>
            </a:r>
          </a:p>
        </p:txBody>
      </p:sp>
      <p:sp>
        <p:nvSpPr>
          <p:cNvPr id="4" name="Slide Number Placeholder 3"/>
          <p:cNvSpPr>
            <a:spLocks noGrp="1"/>
          </p:cNvSpPr>
          <p:nvPr>
            <p:ph type="sldNum" sz="quarter" idx="10"/>
          </p:nvPr>
        </p:nvSpPr>
        <p:spPr/>
        <p:txBody>
          <a:bodyPr/>
          <a:lstStyle/>
          <a:p>
            <a:fld id="{5B5B44B1-4DBC-4750-B7D8-4101B595C424}" type="slidenum">
              <a:rPr lang="en-US" smtClean="0"/>
              <a:pPr/>
              <a:t>50</a:t>
            </a:fld>
            <a:endParaRPr lang="en-US"/>
          </a:p>
        </p:txBody>
      </p:sp>
    </p:spTree>
    <p:extLst>
      <p:ext uri="{BB962C8B-B14F-4D97-AF65-F5344CB8AC3E}">
        <p14:creationId xmlns:p14="http://schemas.microsoft.com/office/powerpoint/2010/main" val="274436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r>
              <a:rPr lang="en-IN" sz="4000" kern="1200" baseline="0" dirty="0">
                <a:solidFill>
                  <a:schemeClr val="tx1"/>
                </a:solidFill>
                <a:latin typeface="+mn-lt"/>
                <a:ea typeface="+mn-ea"/>
                <a:cs typeface="+mn-cs"/>
              </a:rPr>
              <a:t>Medicine : Although sources in this group include radiation therapy and diagnosis, diagnostic x-ray exposure is the largest contributor, with an average annual E of about 0.39 </a:t>
            </a:r>
            <a:r>
              <a:rPr lang="en-IN" sz="4000" kern="1200" baseline="0" dirty="0" err="1">
                <a:solidFill>
                  <a:schemeClr val="tx1"/>
                </a:solidFill>
                <a:latin typeface="+mn-lt"/>
                <a:ea typeface="+mn-ea"/>
                <a:cs typeface="+mn-cs"/>
              </a:rPr>
              <a:t>mSv</a:t>
            </a:r>
            <a:r>
              <a:rPr lang="en-IN" sz="4000" kern="1200" baseline="0" dirty="0">
                <a:solidFill>
                  <a:schemeClr val="tx1"/>
                </a:solidFill>
                <a:latin typeface="+mn-lt"/>
                <a:ea typeface="+mn-ea"/>
                <a:cs typeface="+mn-cs"/>
              </a:rPr>
              <a:t>. The contribution made by oral radiography has been excluded from this calculated total  because dental examinations are responsible for a average annual E of less than the negligible individual dose (0.01 </a:t>
            </a:r>
            <a:r>
              <a:rPr lang="en-IN" sz="4000" kern="1200" baseline="0" dirty="0" err="1">
                <a:solidFill>
                  <a:schemeClr val="tx1"/>
                </a:solidFill>
                <a:latin typeface="+mn-lt"/>
                <a:ea typeface="+mn-ea"/>
                <a:cs typeface="+mn-cs"/>
              </a:rPr>
              <a:t>mSv</a:t>
            </a:r>
            <a:r>
              <a:rPr lang="en-IN" sz="4000" kern="1200" baseline="0" dirty="0">
                <a:solidFill>
                  <a:schemeClr val="tx1"/>
                </a:solidFill>
                <a:latin typeface="+mn-lt"/>
                <a:ea typeface="+mn-ea"/>
                <a:cs typeface="+mn-cs"/>
              </a:rPr>
              <a:t>)</a:t>
            </a:r>
            <a:endParaRPr lang="en-IN" sz="4000"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algn="just"/>
            <a:r>
              <a:rPr lang="en-US" dirty="0"/>
              <a:t>One  of  the  accepted  side  effects  of  megavoltage radiotherapy to neoplasms of the mouth and pharynx is a diminution of salivary flow. This is at its greatest when two opposed  fields  are used for lesions of the  </a:t>
            </a:r>
            <a:r>
              <a:rPr lang="en-US" dirty="0" err="1"/>
              <a:t>nasopharynx</a:t>
            </a:r>
            <a:r>
              <a:rPr lang="en-US" dirty="0"/>
              <a:t>  and oropharynx. Secretions from both  parotids  and  both submandibular  salivary glands as well as some  of  the many small mucosal  glands,  are  then  grossly  diminished.  This  effect would  seem  to  be at its  greatest  in those patients  treated  with  hyperbaric  oxygen. The reduction  begins at the end of  the first week  of  treatment, when about  1,000 </a:t>
            </a:r>
            <a:r>
              <a:rPr lang="en-US" dirty="0" err="1"/>
              <a:t>rads</a:t>
            </a:r>
            <a:r>
              <a:rPr lang="en-US" dirty="0"/>
              <a:t> have been given. The quantity of  saliva is  not  only  reduced  but  its  nature  becomes more  viscid  and  adhesive. Thus the normal  movements  of  the lips  and tongue, which enable food to be  manipulated  and masticated,  are reduced. Taste is lost and  almost  always the patient adopts a semi- solid or fluid  diet  to mitigate his  difficulties  and, in order  to  obtain adequate nourishment, these fluid diets  are of  high  carbohydrate content. </a:t>
            </a:r>
          </a:p>
          <a:p>
            <a:pPr algn="just"/>
            <a:r>
              <a:rPr lang="en-US" dirty="0"/>
              <a:t>These  factors  of  reduced and  altered  saliva,  reduced  lubrication, reduced  </a:t>
            </a:r>
            <a:r>
              <a:rPr lang="en-US" dirty="0" err="1"/>
              <a:t>fibre</a:t>
            </a:r>
            <a:r>
              <a:rPr lang="en-US" dirty="0"/>
              <a:t>  content  and  increased  carbohydrate content  of  the  food  result in stagnation  of  the  secretions  and  food  remnants, together with inflammatory exudates from the lesion itself  and  the  irradiation  reaction in  the  mucous membrane.  Much  of  this debris  clings  around the teeth and  sulci  and engenders  widespread  dental </a:t>
            </a:r>
          </a:p>
          <a:p>
            <a:pPr algn="just"/>
            <a:r>
              <a:rPr lang="en-US" dirty="0"/>
              <a:t>Early irradiation  caries. caries of  all teeth whether  in the irradiated  areas or </a:t>
            </a:r>
          </a:p>
          <a:p>
            <a:pPr algn="just"/>
            <a:r>
              <a:rPr lang="en-US" dirty="0"/>
              <a:t>not</a:t>
            </a:r>
          </a:p>
        </p:txBody>
      </p:sp>
      <p:sp>
        <p:nvSpPr>
          <p:cNvPr id="4" name="Slide Number Placeholder 3"/>
          <p:cNvSpPr>
            <a:spLocks noGrp="1"/>
          </p:cNvSpPr>
          <p:nvPr>
            <p:ph type="sldNum" sz="quarter" idx="10"/>
          </p:nvPr>
        </p:nvSpPr>
        <p:spPr/>
        <p:txBody>
          <a:bodyPr/>
          <a:lstStyle/>
          <a:p>
            <a:fld id="{5B5B44B1-4DBC-4750-B7D8-4101B595C424}" type="slidenum">
              <a:rPr lang="en-US" smtClean="0"/>
              <a:pPr/>
              <a:t>52</a:t>
            </a:fld>
            <a:endParaRPr lang="en-US"/>
          </a:p>
        </p:txBody>
      </p:sp>
    </p:spTree>
    <p:extLst>
      <p:ext uri="{BB962C8B-B14F-4D97-AF65-F5344CB8AC3E}">
        <p14:creationId xmlns:p14="http://schemas.microsoft.com/office/powerpoint/2010/main" val="1566405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This effect is thought to be due to mechanical cleansing of these surfaces by the continuous flow of saliva that is severely impeded in radiation-induced </a:t>
            </a:r>
            <a:r>
              <a:rPr lang="en-US" dirty="0" err="1"/>
              <a:t>hyposalivation</a:t>
            </a:r>
            <a:endParaRPr lang="en-US"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53</a:t>
            </a:fld>
            <a:endParaRPr lang="en-US"/>
          </a:p>
        </p:txBody>
      </p:sp>
    </p:spTree>
    <p:extLst>
      <p:ext uri="{BB962C8B-B14F-4D97-AF65-F5344CB8AC3E}">
        <p14:creationId xmlns:p14="http://schemas.microsoft.com/office/powerpoint/2010/main" val="1980766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indent="0">
              <a:buNone/>
            </a:pPr>
            <a:r>
              <a:rPr lang="en-US" sz="1200" dirty="0"/>
              <a:t>One study has shown an overall reduction in the incidence of </a:t>
            </a:r>
            <a:r>
              <a:rPr lang="en-US" sz="1200" dirty="0" err="1"/>
              <a:t>osteoradionecrosis</a:t>
            </a:r>
            <a:r>
              <a:rPr lang="en-US" sz="1200" dirty="0"/>
              <a:t> during the past 20 years. </a:t>
            </a:r>
          </a:p>
          <a:p>
            <a:pPr marL="0" indent="0">
              <a:buNone/>
            </a:pPr>
            <a:r>
              <a:rPr lang="en-US" sz="1200" dirty="0"/>
              <a:t>The basis of this tissue alteration resides with radiation</a:t>
            </a:r>
          </a:p>
          <a:p>
            <a:pPr marL="0" indent="0">
              <a:buNone/>
            </a:pPr>
            <a:r>
              <a:rPr lang="en-US" sz="1200" dirty="0"/>
              <a:t>related generation of free radicals and corresponding damage to endothelial cells within the treatment ﬁeld.</a:t>
            </a:r>
          </a:p>
          <a:p>
            <a:pPr marL="0" indent="0">
              <a:buNone/>
            </a:pPr>
            <a:r>
              <a:rPr lang="en-US" sz="1200" dirty="0"/>
              <a:t>Over time, this occurrence leads to </a:t>
            </a:r>
            <a:r>
              <a:rPr lang="en-US" sz="1200" dirty="0" err="1"/>
              <a:t>hypovascularity</a:t>
            </a:r>
            <a:r>
              <a:rPr lang="en-US" sz="1200" dirty="0"/>
              <a:t>, tissue hypoxia, destruction of bone-forming cells, and marrow ﬁbrosis.</a:t>
            </a:r>
          </a:p>
          <a:p>
            <a:pPr mar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54</a:t>
            </a:fld>
            <a:endParaRPr lang="en-US"/>
          </a:p>
        </p:txBody>
      </p:sp>
    </p:spTree>
    <p:extLst>
      <p:ext uri="{BB962C8B-B14F-4D97-AF65-F5344CB8AC3E}">
        <p14:creationId xmlns:p14="http://schemas.microsoft.com/office/powerpoint/2010/main" val="1442024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All these factors result in hypoxia, a major component of delayed wound healing secondary  to decreased ﬁbroblast activity and reduced efﬁciency of collagen production. Finally, secondary infection, injury, and surgery contribute to worsening late morbidity.</a:t>
            </a:r>
          </a:p>
          <a:p>
            <a:endParaRPr lang="en-US"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56</a:t>
            </a:fld>
            <a:endParaRPr lang="en-US"/>
          </a:p>
        </p:txBody>
      </p:sp>
    </p:spTree>
    <p:extLst>
      <p:ext uri="{BB962C8B-B14F-4D97-AF65-F5344CB8AC3E}">
        <p14:creationId xmlns:p14="http://schemas.microsoft.com/office/powerpoint/2010/main" val="1267181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AR CENA" pitchFamily="2" charset="0"/>
              </a:rPr>
              <a:t>*</a:t>
            </a:r>
            <a:r>
              <a:rPr lang="en-US" sz="200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a:latin typeface="AR CENA" pitchFamily="2" charset="0"/>
              </a:rPr>
              <a:t>The number of treatments may vary according to the severity of the condition.</a:t>
            </a:r>
          </a:p>
          <a:p>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57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a:t>Early disasters led to the discoveries of various radiation effects.</a:t>
            </a:r>
            <a:endParaRPr lang="en-US" dirty="0"/>
          </a:p>
          <a:p>
            <a:r>
              <a:rPr lang="en-US" dirty="0"/>
              <a:t>Therefore, radiation-induced damage should be anticipated and prevented whenever possible and managed early</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58</a:t>
            </a:fld>
            <a:endParaRPr lang="en-US"/>
          </a:p>
        </p:txBody>
      </p:sp>
    </p:spTree>
    <p:extLst>
      <p:ext uri="{BB962C8B-B14F-4D97-AF65-F5344CB8AC3E}">
        <p14:creationId xmlns:p14="http://schemas.microsoft.com/office/powerpoint/2010/main" val="2216019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Adequate radiation protection techniques and radiation monitoring equipments should be employed to minimize or avoid the various hazards of radiation</a:t>
            </a:r>
            <a:r>
              <a:rPr lang="en-IN" baseline="0" dirty="0"/>
              <a:t>, thus protecting mankind...........</a:t>
            </a:r>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59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AR CENA" pitchFamily="2" charset="0"/>
              </a:rPr>
              <a:t>These changes may persist for hours , decades or possibly for generations, or the changes may be so drastic that they may result in the death of the cell or organism. </a:t>
            </a:r>
          </a:p>
          <a:p>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IN" sz="1200" kern="1200" baseline="0" dirty="0">
                <a:solidFill>
                  <a:schemeClr val="tx1"/>
                </a:solidFill>
                <a:latin typeface="+mn-lt"/>
                <a:ea typeface="+mn-ea"/>
                <a:cs typeface="+mn-cs"/>
              </a:rPr>
              <a:t>Direct alteration of biologic molecules by ionizing radiation begins with absorption of energy by the biologic molecule and formation of unstable free radicals.</a:t>
            </a:r>
          </a:p>
          <a:p>
            <a:r>
              <a:rPr lang="en-IN" sz="1200" kern="1200" baseline="0" dirty="0">
                <a:solidFill>
                  <a:schemeClr val="tx1"/>
                </a:solidFill>
                <a:latin typeface="+mn-lt"/>
                <a:ea typeface="+mn-ea"/>
                <a:cs typeface="+mn-cs"/>
              </a:rPr>
              <a:t>They are extremely reactive and have very short lives, quickly reforming into stable configurations by dissociation</a:t>
            </a:r>
          </a:p>
          <a:p>
            <a:r>
              <a:rPr lang="en-IN" sz="1200" kern="1200" baseline="0" dirty="0">
                <a:solidFill>
                  <a:schemeClr val="tx1"/>
                </a:solidFill>
                <a:latin typeface="+mn-lt"/>
                <a:ea typeface="+mn-ea"/>
                <a:cs typeface="+mn-cs"/>
              </a:rPr>
              <a:t>(breaking apart) or cross-linking (joining of two molecules). Free radicals play a dominant role in producing</a:t>
            </a:r>
          </a:p>
          <a:p>
            <a:r>
              <a:rPr lang="en-IN" sz="1200" kern="1200" baseline="0" dirty="0">
                <a:solidFill>
                  <a:schemeClr val="tx1"/>
                </a:solidFill>
                <a:latin typeface="+mn-lt"/>
                <a:ea typeface="+mn-ea"/>
                <a:cs typeface="+mn-cs"/>
              </a:rPr>
              <a:t>molecular changes in biologic molecules. Because the altered molecules differ structurally and</a:t>
            </a:r>
          </a:p>
          <a:p>
            <a:r>
              <a:rPr lang="en-IN" sz="1200" kern="1200" baseline="0" dirty="0">
                <a:solidFill>
                  <a:schemeClr val="tx1"/>
                </a:solidFill>
                <a:latin typeface="+mn-lt"/>
                <a:ea typeface="+mn-ea"/>
                <a:cs typeface="+mn-cs"/>
              </a:rPr>
              <a:t>functionally from the original molecules, the consequence is a biologic change in the irradiated organism.</a:t>
            </a:r>
          </a:p>
          <a:p>
            <a:r>
              <a:rPr lang="en-IN" sz="1200" kern="1200" baseline="0" dirty="0">
                <a:solidFill>
                  <a:schemeClr val="tx1"/>
                </a:solidFill>
                <a:latin typeface="+mn-lt"/>
                <a:ea typeface="+mn-ea"/>
                <a:cs typeface="+mn-cs"/>
              </a:rPr>
              <a:t>Approximately one third of the biologic effects of x-ray exposure</a:t>
            </a:r>
          </a:p>
          <a:p>
            <a:r>
              <a:rPr lang="en-IN" sz="1200" kern="1200" baseline="0" dirty="0">
                <a:solidFill>
                  <a:schemeClr val="tx1"/>
                </a:solidFill>
                <a:latin typeface="+mn-lt"/>
                <a:ea typeface="+mn-ea"/>
                <a:cs typeface="+mn-cs"/>
              </a:rPr>
              <a:t>result from direct effects. </a:t>
            </a:r>
          </a:p>
        </p:txBody>
      </p:sp>
      <p:sp>
        <p:nvSpPr>
          <p:cNvPr id="4" name="Slide Number Placeholder 3"/>
          <p:cNvSpPr>
            <a:spLocks noGrp="1"/>
          </p:cNvSpPr>
          <p:nvPr>
            <p:ph type="sldNum" sz="quarter" idx="10"/>
          </p:nvPr>
        </p:nvSpPr>
        <p:spPr/>
        <p:txBody>
          <a:bodyPr/>
          <a:lstStyle/>
          <a:p>
            <a:fld id="{5B5B44B1-4DBC-4750-B7D8-4101B595C424}" type="slidenum">
              <a:rPr lang="en-US" smtClean="0"/>
              <a:pPr/>
              <a:t>13</a:t>
            </a:fld>
            <a:endParaRPr lang="en-US"/>
          </a:p>
        </p:txBody>
      </p:sp>
    </p:spTree>
    <p:extLst>
      <p:ext uri="{BB962C8B-B14F-4D97-AF65-F5344CB8AC3E}">
        <p14:creationId xmlns:p14="http://schemas.microsoft.com/office/powerpoint/2010/main" val="332860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r>
              <a:rPr lang="en-IN" sz="1200" kern="1200" baseline="0" dirty="0">
                <a:solidFill>
                  <a:schemeClr val="tx1"/>
                </a:solidFill>
                <a:latin typeface="+mn-lt"/>
                <a:ea typeface="+mn-ea"/>
                <a:cs typeface="+mn-cs"/>
              </a:rPr>
              <a:t>About two thirds of radiation-induced biologic</a:t>
            </a:r>
          </a:p>
          <a:p>
            <a:r>
              <a:rPr lang="en-IN" sz="1200" kern="1200" baseline="0" dirty="0">
                <a:solidFill>
                  <a:schemeClr val="tx1"/>
                </a:solidFill>
                <a:latin typeface="+mn-lt"/>
                <a:ea typeface="+mn-ea"/>
                <a:cs typeface="+mn-cs"/>
              </a:rPr>
              <a:t>damage results from indirect effects.</a:t>
            </a:r>
          </a:p>
        </p:txBody>
      </p:sp>
      <p:sp>
        <p:nvSpPr>
          <p:cNvPr id="4" name="Slide Number Placeholder 3"/>
          <p:cNvSpPr>
            <a:spLocks noGrp="1"/>
          </p:cNvSpPr>
          <p:nvPr>
            <p:ph type="sldNum" sz="quarter" idx="10"/>
          </p:nvPr>
        </p:nvSpPr>
        <p:spPr/>
        <p:txBody>
          <a:bodyPr/>
          <a:lstStyle/>
          <a:p>
            <a:fld id="{5B5B44B1-4DBC-4750-B7D8-4101B595C424}"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r>
              <a:rPr lang="en-IN" sz="1200" dirty="0">
                <a:latin typeface="AR CENA" pitchFamily="2" charset="0"/>
              </a:rPr>
              <a:t>The hydrogen peroxide can then DAMAGE the cell by breaking</a:t>
            </a:r>
            <a:r>
              <a:rPr lang="en-IN" sz="1200" baseline="0" dirty="0">
                <a:latin typeface="AR CENA" pitchFamily="2" charset="0"/>
              </a:rPr>
              <a:t> </a:t>
            </a:r>
            <a:r>
              <a:rPr lang="en-IN" sz="1200" dirty="0">
                <a:latin typeface="AR CENA" pitchFamily="2" charset="0"/>
              </a:rPr>
              <a:t>down large molecules like proteins or DNA.</a:t>
            </a:r>
          </a:p>
          <a:p>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r>
              <a:rPr lang="en-IN" dirty="0"/>
              <a:t>Irradiation of proteins in solution usually leads to</a:t>
            </a:r>
          </a:p>
          <a:p>
            <a:r>
              <a:rPr lang="en-IN" dirty="0"/>
              <a:t>changes in their secondary and tertiary structures</a:t>
            </a:r>
          </a:p>
          <a:p>
            <a:r>
              <a:rPr lang="en-IN" dirty="0"/>
              <a:t>through disruption of side chains or the breakage of</a:t>
            </a:r>
          </a:p>
          <a:p>
            <a:r>
              <a:rPr lang="en-IN" dirty="0"/>
              <a:t>hydrogen or disulfide bonds. Such changes lead to</a:t>
            </a:r>
          </a:p>
          <a:p>
            <a:r>
              <a:rPr lang="en-IN" dirty="0" err="1"/>
              <a:t>denaturation</a:t>
            </a:r>
            <a:r>
              <a:rPr lang="en-IN" dirty="0"/>
              <a:t>.</a:t>
            </a:r>
            <a:endParaRPr lang="en-IN" b="1"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r>
              <a:rPr lang="en-IN" sz="1200" kern="1200" baseline="0" dirty="0">
                <a:solidFill>
                  <a:schemeClr val="tx1"/>
                </a:solidFill>
                <a:latin typeface="+mn-lt"/>
                <a:ea typeface="+mn-ea"/>
                <a:cs typeface="+mn-cs"/>
              </a:rPr>
              <a:t>If radiation exposure occurs after DNA synthesis, only one arm of the affected chromosome</a:t>
            </a:r>
          </a:p>
          <a:p>
            <a:r>
              <a:rPr lang="en-IN" sz="1200" kern="1200" baseline="0" dirty="0">
                <a:solidFill>
                  <a:schemeClr val="tx1"/>
                </a:solidFill>
                <a:latin typeface="+mn-lt"/>
                <a:ea typeface="+mn-ea"/>
                <a:cs typeface="+mn-cs"/>
              </a:rPr>
              <a:t>is broken (</a:t>
            </a:r>
            <a:r>
              <a:rPr lang="en-IN" sz="1200" kern="1200" baseline="0" dirty="0" err="1">
                <a:solidFill>
                  <a:schemeClr val="tx1"/>
                </a:solidFill>
                <a:latin typeface="+mn-lt"/>
                <a:ea typeface="+mn-ea"/>
                <a:cs typeface="+mn-cs"/>
              </a:rPr>
              <a:t>chromatid</a:t>
            </a:r>
            <a:r>
              <a:rPr lang="en-IN" sz="1200" kern="1200" baseline="0" dirty="0">
                <a:solidFill>
                  <a:schemeClr val="tx1"/>
                </a:solidFill>
                <a:latin typeface="+mn-lt"/>
                <a:ea typeface="+mn-ea"/>
                <a:cs typeface="+mn-cs"/>
              </a:rPr>
              <a:t> aberration). If</a:t>
            </a:r>
          </a:p>
          <a:p>
            <a:r>
              <a:rPr lang="en-IN" sz="1200" kern="1200" baseline="0" dirty="0">
                <a:solidFill>
                  <a:schemeClr val="tx1"/>
                </a:solidFill>
                <a:latin typeface="+mn-lt"/>
                <a:ea typeface="+mn-ea"/>
                <a:cs typeface="+mn-cs"/>
              </a:rPr>
              <a:t>the radiation-induced break occurs before the</a:t>
            </a:r>
          </a:p>
          <a:p>
            <a:r>
              <a:rPr lang="en-IN" sz="1200" kern="1200" baseline="0" dirty="0">
                <a:solidFill>
                  <a:schemeClr val="tx1"/>
                </a:solidFill>
                <a:latin typeface="+mn-lt"/>
                <a:ea typeface="+mn-ea"/>
                <a:cs typeface="+mn-cs"/>
              </a:rPr>
              <a:t>DNA has replicated, the damage</a:t>
            </a:r>
          </a:p>
          <a:p>
            <a:r>
              <a:rPr lang="en-IN" sz="1200" kern="1200" baseline="0" dirty="0">
                <a:solidFill>
                  <a:schemeClr val="tx1"/>
                </a:solidFill>
                <a:latin typeface="+mn-lt"/>
                <a:ea typeface="+mn-ea"/>
                <a:cs typeface="+mn-cs"/>
              </a:rPr>
              <a:t>manifests as a break in both arms (chromosome aberration)</a:t>
            </a:r>
          </a:p>
          <a:p>
            <a:r>
              <a:rPr lang="en-IN" sz="1200" kern="1200" baseline="0" dirty="0">
                <a:solidFill>
                  <a:schemeClr val="tx1"/>
                </a:solidFill>
                <a:latin typeface="+mn-lt"/>
                <a:ea typeface="+mn-ea"/>
                <a:cs typeface="+mn-cs"/>
              </a:rPr>
              <a:t>at the next mitosis</a:t>
            </a:r>
            <a:endParaRPr lang="en-IN" dirty="0"/>
          </a:p>
        </p:txBody>
      </p:sp>
      <p:sp>
        <p:nvSpPr>
          <p:cNvPr id="4" name="Slide Number Placeholder 3"/>
          <p:cNvSpPr>
            <a:spLocks noGrp="1"/>
          </p:cNvSpPr>
          <p:nvPr>
            <p:ph type="sldNum" sz="quarter" idx="10"/>
          </p:nvPr>
        </p:nvSpPr>
        <p:spPr/>
        <p:txBody>
          <a:bodyPr/>
          <a:lstStyle/>
          <a:p>
            <a:fld id="{5B5B44B1-4DBC-4750-B7D8-4101B595C424}"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1D8BD707-D9CF-40AE-B4C6-C98DA3205C09}" type="datetimeFigureOut">
              <a:rPr lang="en-US" smtClean="0"/>
              <a:pPr/>
              <a:t>7/21/2023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32" name="Rectangle 31"/>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510358"/>
            <a:ext cx="45720"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125980"/>
            <a:ext cx="7772400" cy="113157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05980"/>
            <a:ext cx="58674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805416"/>
            <a:ext cx="4322136"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4961499"/>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976478" y="964110"/>
            <a:ext cx="30861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4" y="3184923"/>
            <a:ext cx="2090737" cy="1958578"/>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013754"/>
            <a:ext cx="5718048" cy="733115"/>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363160" y="301698"/>
            <a:ext cx="850392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510358"/>
            <a:ext cx="36576"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p>
            <a:r>
              <a:rPr kumimoji="0" lang="en-US"/>
              <a:t>Click to edit Master title style</a:t>
            </a:r>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301699"/>
            <a:ext cx="886708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384048"/>
            <a:ext cx="7772400" cy="6858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6" name="Rectangle 15"/>
          <p:cNvSpPr/>
          <p:nvPr/>
        </p:nvSpPr>
        <p:spPr>
          <a:xfrm>
            <a:off x="87790" y="510358"/>
            <a:ext cx="45720"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510358"/>
            <a:ext cx="36576"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408528"/>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413771"/>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31177" y="898342"/>
            <a:ext cx="99572"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420336"/>
            <a:ext cx="8778240" cy="3720108"/>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83577" y="1012642"/>
            <a:ext cx="99572"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36684" y="1090014"/>
            <a:ext cx="99572"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41625"/>
            <a:ext cx="2133600" cy="273844"/>
          </a:xfrm>
        </p:spPr>
        <p:txBody>
          <a:bodyPr/>
          <a:lstStyle/>
          <a:p>
            <a:fld id="{1D8BD707-D9CF-40AE-B4C6-C98DA3205C09}" type="datetimeFigureOut">
              <a:rPr lang="en-US" smtClean="0"/>
              <a:pPr/>
              <a:t>7/21/2023</a:t>
            </a:fld>
            <a:endParaRPr lang="en-US"/>
          </a:p>
        </p:txBody>
      </p:sp>
      <p:sp>
        <p:nvSpPr>
          <p:cNvPr id="6" name="Footer Placeholder 5"/>
          <p:cNvSpPr>
            <a:spLocks noGrp="1"/>
          </p:cNvSpPr>
          <p:nvPr>
            <p:ph type="ftr" sz="quarter" idx="11"/>
          </p:nvPr>
        </p:nvSpPr>
        <p:spPr>
          <a:xfrm>
            <a:off x="914400" y="41625"/>
            <a:ext cx="5562600" cy="273844"/>
          </a:xfrm>
        </p:spPr>
        <p:txBody>
          <a:bodyPr/>
          <a:lstStyle/>
          <a:p>
            <a:endParaRPr lang="en-US"/>
          </a:p>
        </p:txBody>
      </p:sp>
      <p:sp>
        <p:nvSpPr>
          <p:cNvPr id="7" name="Slide Number Placeholder 6"/>
          <p:cNvSpPr>
            <a:spLocks noGrp="1"/>
          </p:cNvSpPr>
          <p:nvPr>
            <p:ph type="sldNum" sz="quarter" idx="12"/>
          </p:nvPr>
        </p:nvSpPr>
        <p:spPr>
          <a:xfrm>
            <a:off x="8610600" y="41625"/>
            <a:ext cx="457200" cy="273844"/>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510358"/>
            <a:ext cx="45720"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510358"/>
            <a:ext cx="27432"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384048"/>
            <a:ext cx="7772400" cy="6858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337670"/>
            <a:ext cx="7772400" cy="3429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4812507"/>
            <a:ext cx="2133600" cy="273844"/>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7/21/2023</a:t>
            </a:fld>
            <a:endParaRPr lang="en-US"/>
          </a:p>
        </p:txBody>
      </p:sp>
      <p:sp>
        <p:nvSpPr>
          <p:cNvPr id="3" name="Footer Placeholder 2"/>
          <p:cNvSpPr>
            <a:spLocks noGrp="1"/>
          </p:cNvSpPr>
          <p:nvPr>
            <p:ph type="ftr" sz="quarter" idx="3"/>
          </p:nvPr>
        </p:nvSpPr>
        <p:spPr>
          <a:xfrm>
            <a:off x="914400" y="4812507"/>
            <a:ext cx="5562600" cy="273844"/>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4812507"/>
            <a:ext cx="457200" cy="273844"/>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13.xml" /><Relationship Id="rId1" Type="http://schemas.openxmlformats.org/officeDocument/2006/relationships/slideLayout" Target="../slideLayouts/slideLayout7.xml" /><Relationship Id="rId4" Type="http://schemas.openxmlformats.org/officeDocument/2006/relationships/image" Target="../media/image11.jpeg" /></Relationships>
</file>

<file path=ppt/slides/_rels/slide29.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22.xml" /><Relationship Id="rId1" Type="http://schemas.openxmlformats.org/officeDocument/2006/relationships/slideLayout" Target="../slideLayouts/slideLayout7.xml" /><Relationship Id="rId4" Type="http://schemas.openxmlformats.org/officeDocument/2006/relationships/image" Target="../media/image18.png"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24.xml" /><Relationship Id="rId1" Type="http://schemas.openxmlformats.org/officeDocument/2006/relationships/slideLayout" Target="../slideLayouts/slideLayout7.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44.xml.rels><?xml version="1.0" encoding="UTF-8" standalone="yes"?>
<Relationships xmlns="http://schemas.openxmlformats.org/package/2006/relationships"><Relationship Id="rId3" Type="http://schemas.openxmlformats.org/officeDocument/2006/relationships/image" Target="../media/image20.emf" /><Relationship Id="rId2" Type="http://schemas.openxmlformats.org/officeDocument/2006/relationships/image" Target="../media/image19.png" /><Relationship Id="rId1" Type="http://schemas.openxmlformats.org/officeDocument/2006/relationships/slideLayout" Target="../slideLayouts/slideLayout7.xml" /><Relationship Id="rId6" Type="http://schemas.openxmlformats.org/officeDocument/2006/relationships/image" Target="../media/image23.png" /><Relationship Id="rId5" Type="http://schemas.openxmlformats.org/officeDocument/2006/relationships/image" Target="../media/image22.png" /><Relationship Id="rId4" Type="http://schemas.openxmlformats.org/officeDocument/2006/relationships/image" Target="../media/image21.png"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30.xml" /><Relationship Id="rId1" Type="http://schemas.openxmlformats.org/officeDocument/2006/relationships/slideLayout" Target="../slideLayouts/slideLayout7.xml" /><Relationship Id="rId4" Type="http://schemas.openxmlformats.org/officeDocument/2006/relationships/image" Target="../media/image25.jpeg" /></Relationships>
</file>

<file path=ppt/slides/_rels/slide53.xml.rels><?xml version="1.0" encoding="UTF-8" standalone="yes"?>
<Relationships xmlns="http://schemas.openxmlformats.org/package/2006/relationships"><Relationship Id="rId3" Type="http://schemas.openxmlformats.org/officeDocument/2006/relationships/image" Target="../media/image26.emf" /><Relationship Id="rId2" Type="http://schemas.openxmlformats.org/officeDocument/2006/relationships/notesSlide" Target="../notesSlides/notesSlide31.xml" /><Relationship Id="rId1" Type="http://schemas.openxmlformats.org/officeDocument/2006/relationships/slideLayout" Target="../slideLayouts/slideLayout7.xml" /><Relationship Id="rId4" Type="http://schemas.openxmlformats.org/officeDocument/2006/relationships/image" Target="../media/image27.png" /></Relationships>
</file>

<file path=ppt/slides/_rels/slide54.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notesSlide" Target="../notesSlides/notesSlide35.xml"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3" Type="http://schemas.openxmlformats.org/officeDocument/2006/relationships/image" Target="../media/image30.jpeg" /><Relationship Id="rId7" Type="http://schemas.openxmlformats.org/officeDocument/2006/relationships/image" Target="../media/image33.jpeg" /><Relationship Id="rId2" Type="http://schemas.openxmlformats.org/officeDocument/2006/relationships/notesSlide" Target="../notesSlides/notesSlide36.xml" /><Relationship Id="rId1" Type="http://schemas.openxmlformats.org/officeDocument/2006/relationships/slideLayout" Target="../slideLayouts/slideLayout7.xml" /><Relationship Id="rId6" Type="http://schemas.openxmlformats.org/officeDocument/2006/relationships/image" Target="../media/image32.jpeg" /><Relationship Id="rId5" Type="http://schemas.openxmlformats.org/officeDocument/2006/relationships/hyperlink" Target="https://www.google.co.in/search?tbm=isch&amp;tbs=rimg:CUxGV7sTS65-IjjfOQaCIytrcO-aeiebCyKcIUCoy_1GK7unLxPSdSZS7i0m0fCK7yd5Lklet0Jb_1RAif7_1k4uBggXyoSCd85BoIjK2twEcyqtzyQs2n9KhIJ75p6J5sLIpwRzKq3PJCzaf0qEgkhQKjL8Yru6RFvTJIaWCVXqyoSCcvE9J1JlLuLEbOI5tuwV0OFKhIJSbR8IrvJ3ksRB5YGgwYiGIsqEgmSV63Qlv9ECBGeYpKlfEGVrioSCZ_1v-Ti4GCBfEcBysqiud8jL&amp;q=TLD+batches" TargetMode="External" /><Relationship Id="rId4" Type="http://schemas.openxmlformats.org/officeDocument/2006/relationships/image" Target="../media/image31.jpeg" /></Relationships>
</file>

<file path=ppt/slides/_rels/slide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2571"/>
            <a:ext cx="11112527" cy="5632311"/>
          </a:xfrm>
          <a:prstGeom prst="rect">
            <a:avLst/>
          </a:prstGeom>
          <a:noFill/>
          <a:ln w="38100">
            <a:noFill/>
          </a:ln>
        </p:spPr>
        <p:txBody>
          <a:bodyPr wrap="square" rtlCol="0">
            <a:spAutoFit/>
          </a:bodyPr>
          <a:lstStyle/>
          <a:p>
            <a:r>
              <a:rPr lang="en-IN" sz="2400" dirty="0">
                <a:solidFill>
                  <a:schemeClr val="accent2">
                    <a:lumMod val="60000"/>
                    <a:lumOff val="40000"/>
                  </a:schemeClr>
                </a:solidFill>
                <a:latin typeface="Showcard Gothic" pitchFamily="82" charset="0"/>
              </a:rPr>
              <a:t>      Effect of radiation on Biological Tissues: </a:t>
            </a:r>
          </a:p>
          <a:p>
            <a:endParaRPr lang="en-IN" sz="2400" dirty="0">
              <a:latin typeface="Showcard Gothic" pitchFamily="82" charset="0"/>
            </a:endParaRPr>
          </a:p>
          <a:p>
            <a:r>
              <a:rPr lang="en-IN" sz="2400" dirty="0">
                <a:latin typeface="AR CENA" pitchFamily="2" charset="0"/>
              </a:rPr>
              <a:t>Radiation Effects            Deterministic         Direct           Biological        		           Stochastic            Indirect         Cellular levels    </a:t>
            </a:r>
          </a:p>
          <a:p>
            <a:endParaRPr lang="en-IN" sz="2400" dirty="0">
              <a:latin typeface="AR CENA" pitchFamily="2" charset="0"/>
            </a:endParaRPr>
          </a:p>
          <a:p>
            <a:endParaRPr lang="en-IN" sz="2400" dirty="0">
              <a:latin typeface="AR CENA" pitchFamily="2" charset="0"/>
            </a:endParaRPr>
          </a:p>
          <a:p>
            <a:endParaRPr lang="en-IN" sz="2400" dirty="0">
              <a:latin typeface="AR CENA" pitchFamily="2" charset="0"/>
            </a:endParaRPr>
          </a:p>
          <a:p>
            <a:r>
              <a:rPr lang="en-IN" sz="2400" dirty="0">
                <a:latin typeface="AR CENA" pitchFamily="2" charset="0"/>
              </a:rPr>
              <a:t>                                                           Acute          Chronic</a:t>
            </a:r>
          </a:p>
          <a:p>
            <a:endParaRPr lang="en-IN" sz="2400" dirty="0">
              <a:latin typeface="AR CENA" pitchFamily="2" charset="0"/>
            </a:endParaRPr>
          </a:p>
          <a:p>
            <a:endParaRPr lang="en-IN" sz="2400" dirty="0">
              <a:latin typeface="AR CENA" pitchFamily="2" charset="0"/>
            </a:endParaRPr>
          </a:p>
          <a:p>
            <a:endParaRPr lang="en-IN" sz="2400" dirty="0">
              <a:latin typeface="AR CENA" pitchFamily="2" charset="0"/>
            </a:endParaRPr>
          </a:p>
          <a:p>
            <a:r>
              <a:rPr lang="en-IN" sz="2400" dirty="0">
                <a:latin typeface="AR CENA" pitchFamily="2" charset="0"/>
              </a:rPr>
              <a:t>                                                           Somatic        Genetic</a:t>
            </a:r>
          </a:p>
          <a:p>
            <a:r>
              <a:rPr lang="en-IN" sz="2400" dirty="0">
                <a:latin typeface="AR CENA" pitchFamily="2" charset="0"/>
              </a:rPr>
              <a:t>                                                           changes        </a:t>
            </a:r>
            <a:r>
              <a:rPr lang="en-IN" sz="2400" dirty="0" err="1">
                <a:latin typeface="AR CENA" pitchFamily="2" charset="0"/>
              </a:rPr>
              <a:t>changes</a:t>
            </a:r>
            <a:endParaRPr lang="en-IN" sz="2400" dirty="0">
              <a:latin typeface="AR CENA" pitchFamily="2" charset="0"/>
            </a:endParaRPr>
          </a:p>
          <a:p>
            <a:endParaRPr lang="en-IN" sz="2400" dirty="0">
              <a:solidFill>
                <a:schemeClr val="bg1"/>
              </a:solidFill>
              <a:latin typeface="AR CENA" pitchFamily="2" charset="0"/>
            </a:endParaRPr>
          </a:p>
          <a:p>
            <a:endParaRPr lang="en-IN" sz="2400" dirty="0">
              <a:solidFill>
                <a:schemeClr val="bg1"/>
              </a:solidFill>
              <a:latin typeface="AR CENA" pitchFamily="2" charset="0"/>
            </a:endParaRPr>
          </a:p>
        </p:txBody>
      </p:sp>
      <p:sp>
        <p:nvSpPr>
          <p:cNvPr id="9" name="Right Arrow 8"/>
          <p:cNvSpPr/>
          <p:nvPr/>
        </p:nvSpPr>
        <p:spPr>
          <a:xfrm>
            <a:off x="2643174" y="1125131"/>
            <a:ext cx="285752" cy="107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a:off x="2643174" y="1446602"/>
            <a:ext cx="285752" cy="107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ight Brace 10"/>
          <p:cNvSpPr/>
          <p:nvPr/>
        </p:nvSpPr>
        <p:spPr>
          <a:xfrm>
            <a:off x="4857752" y="1071552"/>
            <a:ext cx="285752" cy="58936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cxnSp>
        <p:nvCxnSpPr>
          <p:cNvPr id="15" name="Straight Arrow Connector 14"/>
          <p:cNvCxnSpPr/>
          <p:nvPr/>
        </p:nvCxnSpPr>
        <p:spPr>
          <a:xfrm rot="5400000">
            <a:off x="5634640" y="2152052"/>
            <a:ext cx="58936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6456177" y="2116333"/>
            <a:ext cx="58936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563202" y="3795126"/>
            <a:ext cx="58936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6420458" y="3795127"/>
            <a:ext cx="58936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a:off x="6215074" y="1071552"/>
            <a:ext cx="285752" cy="58936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42894"/>
            <a:ext cx="8858280" cy="6247864"/>
          </a:xfrm>
          <a:prstGeom prst="rect">
            <a:avLst/>
          </a:prstGeom>
          <a:noFill/>
        </p:spPr>
        <p:txBody>
          <a:bodyPr wrap="square" rtlCol="0">
            <a:spAutoFit/>
          </a:bodyPr>
          <a:lstStyle/>
          <a:p>
            <a:endParaRPr lang="en-IN" sz="2800" dirty="0">
              <a:solidFill>
                <a:schemeClr val="accent2">
                  <a:lumMod val="60000"/>
                  <a:lumOff val="40000"/>
                </a:schemeClr>
              </a:solidFill>
              <a:latin typeface="Showcard Gothic" pitchFamily="82" charset="0"/>
            </a:endParaRPr>
          </a:p>
          <a:p>
            <a:r>
              <a:rPr lang="en-IN" sz="2800" dirty="0">
                <a:solidFill>
                  <a:schemeClr val="accent2">
                    <a:lumMod val="60000"/>
                    <a:lumOff val="40000"/>
                  </a:schemeClr>
                </a:solidFill>
                <a:latin typeface="Showcard Gothic" pitchFamily="82" charset="0"/>
              </a:rPr>
              <a:t>Deterministic  Effect </a:t>
            </a:r>
            <a:r>
              <a:rPr lang="en-IN" sz="2800" dirty="0">
                <a:solidFill>
                  <a:schemeClr val="accent2">
                    <a:lumMod val="60000"/>
                    <a:lumOff val="40000"/>
                  </a:schemeClr>
                </a:solidFill>
              </a:rPr>
              <a:t>: </a:t>
            </a:r>
          </a:p>
          <a:p>
            <a:endParaRPr lang="en-IN" sz="2800" dirty="0">
              <a:solidFill>
                <a:schemeClr val="accent2">
                  <a:lumMod val="60000"/>
                  <a:lumOff val="40000"/>
                </a:schemeClr>
              </a:solidFill>
            </a:endParaRPr>
          </a:p>
          <a:p>
            <a:pPr>
              <a:buFont typeface="Arial" pitchFamily="34" charset="0"/>
              <a:buChar char="•"/>
            </a:pPr>
            <a:r>
              <a:rPr lang="en-IN" sz="2800" dirty="0">
                <a:latin typeface="AR CENA" pitchFamily="2" charset="0"/>
              </a:rPr>
              <a:t> It is an effect in which the severity of the response is proportional to the dose. </a:t>
            </a:r>
          </a:p>
          <a:p>
            <a:pPr>
              <a:buFont typeface="Arial" pitchFamily="34" charset="0"/>
              <a:buChar char="•"/>
            </a:pPr>
            <a:endParaRPr lang="en-IN" sz="2800" dirty="0">
              <a:latin typeface="AR CENA" pitchFamily="2" charset="0"/>
            </a:endParaRPr>
          </a:p>
          <a:p>
            <a:pPr>
              <a:buFont typeface="Arial" pitchFamily="34" charset="0"/>
              <a:buChar char="•"/>
            </a:pPr>
            <a:r>
              <a:rPr lang="en-IN" sz="2800" dirty="0">
                <a:latin typeface="AR CENA" pitchFamily="2" charset="0"/>
              </a:rPr>
              <a:t> These effects have a dose threshold below which the response is not seen.</a:t>
            </a:r>
          </a:p>
          <a:p>
            <a:r>
              <a:rPr lang="en-IN" sz="2800" dirty="0">
                <a:solidFill>
                  <a:schemeClr val="tx2">
                    <a:lumMod val="75000"/>
                  </a:schemeClr>
                </a:solidFill>
                <a:latin typeface="AR CENA" pitchFamily="2" charset="0"/>
              </a:rPr>
              <a:t>Ex: Oral changes after the radiation therapy</a:t>
            </a:r>
            <a:r>
              <a:rPr lang="en-IN" sz="2800" dirty="0">
                <a:latin typeface="AR CENA" pitchFamily="2" charset="0"/>
              </a:rPr>
              <a:t>							</a:t>
            </a:r>
            <a:r>
              <a:rPr lang="en-IN" sz="3200" dirty="0">
                <a:latin typeface="AR CENA" pitchFamily="2" charset="0"/>
              </a:rPr>
              <a:t>	</a:t>
            </a:r>
          </a:p>
          <a:p>
            <a:pPr>
              <a:buFont typeface="Arial" pitchFamily="34" charset="0"/>
              <a:buChar char="•"/>
            </a:pPr>
            <a:r>
              <a:rPr lang="en-IN" sz="3200" dirty="0">
                <a:latin typeface="AR CENA" pitchFamily="2" charset="0"/>
              </a:rPr>
              <a:t> </a:t>
            </a:r>
            <a:r>
              <a:rPr lang="en-IN" sz="2800" dirty="0">
                <a:latin typeface="AR CENA" pitchFamily="2" charset="0"/>
              </a:rPr>
              <a:t>Effects usually in cell killing and may occur in all people when the dose is large enough. </a:t>
            </a:r>
            <a:endParaRPr lang="en-IN" sz="3200" dirty="0">
              <a:latin typeface="AR CENA" pitchFamily="2" charset="0"/>
            </a:endParaRPr>
          </a:p>
          <a:p>
            <a:endParaRPr lang="en-IN" sz="2800" dirty="0">
              <a:solidFill>
                <a:schemeClr val="bg1"/>
              </a:solidFill>
            </a:endParaRPr>
          </a:p>
          <a:p>
            <a:endParaRPr lang="en-IN"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5660571"/>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100" normalizeH="0" baseline="0" noProof="0" dirty="0">
                <a:ln>
                  <a:noFill/>
                </a:ln>
                <a:solidFill>
                  <a:schemeClr val="accent2">
                    <a:lumMod val="60000"/>
                    <a:lumOff val="40000"/>
                  </a:schemeClr>
                </a:solidFill>
                <a:effectLst/>
                <a:uLnTx/>
                <a:uFillTx/>
                <a:latin typeface="Showcard Gothic" pitchFamily="82" charset="0"/>
                <a:ea typeface="+mj-ea"/>
                <a:cs typeface="+mj-cs"/>
              </a:rPr>
              <a:t>STOCHASTIC </a:t>
            </a:r>
            <a:r>
              <a:rPr kumimoji="0" lang="en-US" sz="2800" i="0" u="none" strike="noStrike" kern="1200" cap="none" spc="-100" normalizeH="0" noProof="0" dirty="0">
                <a:ln>
                  <a:noFill/>
                </a:ln>
                <a:solidFill>
                  <a:schemeClr val="accent2">
                    <a:lumMod val="60000"/>
                    <a:lumOff val="40000"/>
                  </a:schemeClr>
                </a:solidFill>
                <a:effectLst/>
                <a:uLnTx/>
                <a:uFillTx/>
                <a:latin typeface="Showcard Gothic" pitchFamily="82" charset="0"/>
                <a:ea typeface="+mj-ea"/>
                <a:cs typeface="+mj-cs"/>
              </a:rPr>
              <a:t>  Effect</a:t>
            </a:r>
            <a:r>
              <a:rPr kumimoji="0" lang="en-US" sz="2800" i="0" u="none" strike="noStrike" kern="1200" cap="none" spc="-100" normalizeH="0" baseline="0" noProof="0" dirty="0">
                <a:ln>
                  <a:noFill/>
                </a:ln>
                <a:solidFill>
                  <a:schemeClr val="accent2">
                    <a:lumMod val="60000"/>
                    <a:lumOff val="40000"/>
                  </a:schemeClr>
                </a:solidFill>
                <a:effectLst/>
                <a:uLnTx/>
                <a:uFillTx/>
                <a:latin typeface="Showcard Gothic" pitchFamily="82" charset="0"/>
                <a:ea typeface="+mj-ea"/>
                <a:cs typeface="+mj-cs"/>
              </a:rPr>
              <a:t>: </a:t>
            </a:r>
          </a:p>
          <a:p>
            <a:r>
              <a:rPr lang="en-IN" sz="2400" dirty="0">
                <a:latin typeface="AR CENA" pitchFamily="2" charset="0"/>
              </a:rPr>
              <a:t>Stochastic effects are those that </a:t>
            </a:r>
            <a:r>
              <a:rPr lang="en-IN" sz="2400" dirty="0">
                <a:solidFill>
                  <a:srgbClr val="FF0000"/>
                </a:solidFill>
                <a:latin typeface="AR CENA" pitchFamily="2" charset="0"/>
              </a:rPr>
              <a:t>may</a:t>
            </a:r>
            <a:r>
              <a:rPr lang="en-IN" sz="2400" dirty="0">
                <a:latin typeface="AR CENA" pitchFamily="2" charset="0"/>
              </a:rPr>
              <a:t> develop</a:t>
            </a:r>
            <a:r>
              <a:rPr lang="en-IN" sz="2400" b="1" dirty="0">
                <a:latin typeface="AR CENA" pitchFamily="2" charset="0"/>
              </a:rPr>
              <a:t>.</a:t>
            </a:r>
          </a:p>
          <a:p>
            <a:endParaRPr lang="en-IN" sz="2400" dirty="0">
              <a:latin typeface="AR CENA" pitchFamily="2" charset="0"/>
            </a:endParaRPr>
          </a:p>
          <a:p>
            <a:pPr>
              <a:buFont typeface="Arial" pitchFamily="34" charset="0"/>
              <a:buChar char="•"/>
            </a:pPr>
            <a:r>
              <a:rPr lang="en-IN" sz="2400" dirty="0">
                <a:latin typeface="AR CENA" pitchFamily="2" charset="0"/>
              </a:rPr>
              <a:t>  Their development is random and depends on the laws of </a:t>
            </a:r>
            <a:r>
              <a:rPr lang="en-IN" sz="2400" dirty="0">
                <a:solidFill>
                  <a:srgbClr val="FF0000"/>
                </a:solidFill>
                <a:latin typeface="AR CENA" pitchFamily="2" charset="0"/>
              </a:rPr>
              <a:t>chance or probability</a:t>
            </a:r>
            <a:r>
              <a:rPr lang="en-IN" sz="2400" dirty="0">
                <a:latin typeface="AR CENA" pitchFamily="2" charset="0"/>
              </a:rPr>
              <a:t>. </a:t>
            </a:r>
          </a:p>
          <a:p>
            <a:r>
              <a:rPr lang="en-IN" sz="2400" dirty="0">
                <a:latin typeface="AR CENA" pitchFamily="2" charset="0"/>
              </a:rPr>
              <a:t>  </a:t>
            </a:r>
            <a:r>
              <a:rPr lang="en-IN" sz="2400" dirty="0" err="1">
                <a:latin typeface="AR CENA" pitchFamily="2" charset="0"/>
              </a:rPr>
              <a:t>Eg</a:t>
            </a:r>
            <a:r>
              <a:rPr lang="en-IN" sz="2400" dirty="0">
                <a:latin typeface="AR CENA" pitchFamily="2" charset="0"/>
              </a:rPr>
              <a:t> : Leukaemia, genetic effects and certain other tumours.</a:t>
            </a:r>
          </a:p>
          <a:p>
            <a:pPr>
              <a:buFont typeface="Arial" pitchFamily="34" charset="0"/>
              <a:buChar char="•"/>
            </a:pPr>
            <a:endParaRPr lang="en-IN" sz="2400" dirty="0">
              <a:latin typeface="AR CENA" pitchFamily="2" charset="0"/>
            </a:endParaRPr>
          </a:p>
          <a:p>
            <a:pPr>
              <a:buFont typeface="Arial" pitchFamily="34" charset="0"/>
              <a:buChar char="•"/>
            </a:pPr>
            <a:r>
              <a:rPr lang="en-IN" sz="2400" dirty="0">
                <a:latin typeface="AR CENA" pitchFamily="2" charset="0"/>
              </a:rPr>
              <a:t>  These damaging effects may be induced when the body is exposed to any dose of radiation.</a:t>
            </a:r>
          </a:p>
          <a:p>
            <a:endParaRPr lang="en-IN" sz="2400" dirty="0">
              <a:latin typeface="AR CENA" pitchFamily="2" charset="0"/>
            </a:endParaRPr>
          </a:p>
          <a:p>
            <a:pPr>
              <a:buFont typeface="Arial" pitchFamily="34" charset="0"/>
              <a:buChar char="•"/>
            </a:pPr>
            <a:r>
              <a:rPr lang="en-IN" sz="2400" dirty="0">
                <a:latin typeface="AR CENA" pitchFamily="2" charset="0"/>
              </a:rPr>
              <a:t> It is therefore assumed that there is </a:t>
            </a:r>
            <a:r>
              <a:rPr lang="en-IN" sz="2400" dirty="0">
                <a:solidFill>
                  <a:srgbClr val="FF0000"/>
                </a:solidFill>
                <a:latin typeface="AR CENA" pitchFamily="2" charset="0"/>
              </a:rPr>
              <a:t>no</a:t>
            </a:r>
            <a:r>
              <a:rPr lang="en-IN" sz="2400" dirty="0">
                <a:latin typeface="AR CENA" pitchFamily="2" charset="0"/>
              </a:rPr>
              <a:t> threshold dose.</a:t>
            </a:r>
            <a:endParaRPr lang="en-IN" sz="2400" b="1" dirty="0">
              <a:latin typeface="AR CENA" pitchFamily="2" charset="0"/>
            </a:endParaRPr>
          </a:p>
          <a:p>
            <a:pPr>
              <a:buFont typeface="Arial" pitchFamily="34" charset="0"/>
              <a:buChar char="•"/>
            </a:pPr>
            <a:endParaRPr lang="en-IN" sz="2400" dirty="0">
              <a:latin typeface="AR CENA" pitchFamily="2" charset="0"/>
            </a:endParaRPr>
          </a:p>
          <a:p>
            <a:pPr>
              <a:buFont typeface="Arial" pitchFamily="34" charset="0"/>
              <a:buChar char="•"/>
            </a:pPr>
            <a:r>
              <a:rPr lang="en-IN" sz="2400" dirty="0">
                <a:latin typeface="AR CENA" pitchFamily="2" charset="0"/>
              </a:rPr>
              <a:t>  The lower the radiation dose, the lower the probability of cell damage. However, the severity of the damage is not related to the size of the inducing dose. </a:t>
            </a:r>
            <a:endParaRPr kumimoji="0" lang="en-US" sz="2400" b="1" i="0" u="none" strike="noStrike" kern="1200" cap="none" spc="-100" normalizeH="0" baseline="0" noProof="0" dirty="0">
              <a:ln>
                <a:noFill/>
              </a:ln>
              <a:effectLst/>
              <a:uLnTx/>
              <a:uFillTx/>
              <a:latin typeface="AR CENA" pitchFamily="2"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b="1" spc="-100" dirty="0">
              <a:latin typeface="AR CENA" pitchFamily="2"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a:ln>
                  <a:noFill/>
                </a:ln>
                <a:effectLst/>
                <a:uLnTx/>
                <a:uFillTx/>
                <a:latin typeface="AR CENA" pitchFamily="2" charset="0"/>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b="1" spc="-100" dirty="0">
              <a:solidFill>
                <a:schemeClr val="tx2">
                  <a:satMod val="200000"/>
                </a:schemeClr>
              </a:solidFill>
              <a:latin typeface="AR CENA" pitchFamily="2"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100" normalizeH="0" baseline="0" noProof="0" dirty="0">
              <a:ln>
                <a:noFill/>
              </a:ln>
              <a:solidFill>
                <a:schemeClr val="tx2">
                  <a:satMod val="200000"/>
                </a:schemeClr>
              </a:solidFill>
              <a:effectLst/>
              <a:uLnTx/>
              <a:uFillTx/>
              <a:latin typeface="AR CENA" pitchFamily="2"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100" normalizeH="0" baseline="0" noProof="0" dirty="0">
              <a:ln>
                <a:noFill/>
              </a:ln>
              <a:solidFill>
                <a:schemeClr val="tx2">
                  <a:satMod val="200000"/>
                </a:schemeClr>
              </a:solidFill>
              <a:effectLst/>
              <a:uLnTx/>
              <a:uFillTx/>
              <a:latin typeface="Showcard Gothic" pitchFamily="82"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b="1" spc="-100" dirty="0">
              <a:solidFill>
                <a:schemeClr val="tx2">
                  <a:satMod val="200000"/>
                </a:schemeClr>
              </a:solidFill>
              <a:latin typeface="Showcard Gothic" pitchFamily="82"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3200" b="1" i="0" u="none" strike="noStrike" kern="1200" cap="none" spc="-100" normalizeH="0" baseline="0" noProof="0" dirty="0">
                <a:ln>
                  <a:noFill/>
                </a:ln>
                <a:solidFill>
                  <a:schemeClr val="tx2">
                    <a:satMod val="200000"/>
                  </a:schemeClr>
                </a:solidFill>
                <a:effectLst/>
                <a:uLnTx/>
                <a:uFillTx/>
                <a:latin typeface="Showcard Gothic" pitchFamily="82" charset="0"/>
                <a:ea typeface="+mj-ea"/>
                <a:cs typeface="+mj-cs"/>
              </a:rPr>
            </a:br>
            <a:endParaRPr kumimoji="0" lang="en-US" sz="3200" b="0" i="0" u="none" strike="noStrike" kern="1200" cap="none" spc="-100" normalizeH="0" baseline="0" noProof="0" dirty="0">
              <a:ln>
                <a:noFill/>
              </a:ln>
              <a:solidFill>
                <a:schemeClr val="tx2">
                  <a:satMod val="200000"/>
                </a:schemeClr>
              </a:solidFill>
              <a:effectLst/>
              <a:uLnTx/>
              <a:uFillTx/>
              <a:latin typeface="Showcard Gothic" pitchFamily="82" charset="0"/>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0"/>
            <a:ext cx="8286808" cy="535767"/>
          </a:xfrm>
        </p:spPr>
        <p:txBody>
          <a:bodyPr/>
          <a:lstStyle/>
          <a:p>
            <a:r>
              <a:rPr lang="en-IN" sz="2800" dirty="0">
                <a:solidFill>
                  <a:schemeClr val="accent2">
                    <a:lumMod val="60000"/>
                    <a:lumOff val="40000"/>
                  </a:schemeClr>
                </a:solidFill>
                <a:latin typeface="Showcard Gothic" pitchFamily="82" charset="0"/>
              </a:rPr>
              <a:t>Direct  action  theory:</a:t>
            </a:r>
            <a:endParaRPr lang="en-US" sz="2800" dirty="0">
              <a:solidFill>
                <a:schemeClr val="accent2">
                  <a:lumMod val="60000"/>
                  <a:lumOff val="40000"/>
                </a:schemeClr>
              </a:solidFill>
              <a:latin typeface="Showcard Gothic" pitchFamily="82" charset="0"/>
            </a:endParaRPr>
          </a:p>
        </p:txBody>
      </p:sp>
      <p:sp>
        <p:nvSpPr>
          <p:cNvPr id="3" name="Content Placeholder 2"/>
          <p:cNvSpPr>
            <a:spLocks noGrp="1"/>
          </p:cNvSpPr>
          <p:nvPr>
            <p:ph idx="1"/>
          </p:nvPr>
        </p:nvSpPr>
        <p:spPr>
          <a:xfrm>
            <a:off x="411588" y="535767"/>
            <a:ext cx="8749451" cy="4107676"/>
          </a:xfrm>
        </p:spPr>
        <p:txBody>
          <a:bodyPr>
            <a:noAutofit/>
          </a:bodyPr>
          <a:lstStyle/>
          <a:p>
            <a:pPr>
              <a:buNone/>
            </a:pPr>
            <a:r>
              <a:rPr lang="en-US" sz="1600" dirty="0">
                <a:solidFill>
                  <a:srgbClr val="FFFF00"/>
                </a:solidFill>
                <a:latin typeface="AR CENA" pitchFamily="2" charset="0"/>
                <a:cs typeface="Times New Roman" pitchFamily="18" charset="0"/>
              </a:rPr>
              <a:t>X ray photon                                           </a:t>
            </a:r>
          </a:p>
          <a:p>
            <a:pPr>
              <a:buNone/>
            </a:pPr>
            <a:r>
              <a:rPr lang="en-US" sz="1600" dirty="0">
                <a:latin typeface="AR CENA" pitchFamily="2" charset="0"/>
                <a:cs typeface="Times New Roman" pitchFamily="18" charset="0"/>
              </a:rPr>
              <a:t>Interacts with a Molecule                            Chemical changes                    Biological changes </a:t>
            </a:r>
          </a:p>
          <a:p>
            <a:pPr>
              <a:buNone/>
            </a:pPr>
            <a:endParaRPr lang="en-US" sz="1600" dirty="0">
              <a:latin typeface="AR CENA" pitchFamily="2" charset="0"/>
              <a:cs typeface="Times New Roman" pitchFamily="18" charset="0"/>
            </a:endParaRPr>
          </a:p>
          <a:p>
            <a:r>
              <a:rPr lang="en-IN" sz="1600" dirty="0">
                <a:latin typeface="AR CENA" pitchFamily="2" charset="0"/>
              </a:rPr>
              <a:t>Free radical production:</a:t>
            </a:r>
          </a:p>
          <a:p>
            <a:pPr>
              <a:buNone/>
            </a:pPr>
            <a:r>
              <a:rPr lang="pt-BR" sz="1600" dirty="0">
                <a:latin typeface="AR CENA" pitchFamily="2" charset="0"/>
              </a:rPr>
              <a:t>                                                          RH + x-radiation ----- RO + H+ + e</a:t>
            </a:r>
            <a:r>
              <a:rPr lang="pt-BR" sz="1600" baseline="30000" dirty="0">
                <a:latin typeface="AR CENA" pitchFamily="2" charset="0"/>
              </a:rPr>
              <a:t>-</a:t>
            </a:r>
          </a:p>
          <a:p>
            <a:r>
              <a:rPr lang="en-IN" sz="1600" dirty="0">
                <a:latin typeface="AR CENA" pitchFamily="2" charset="0"/>
              </a:rPr>
              <a:t>Free radical fates:</a:t>
            </a:r>
          </a:p>
          <a:p>
            <a:pPr>
              <a:buNone/>
            </a:pPr>
            <a:r>
              <a:rPr lang="en-IN" sz="1600" dirty="0">
                <a:latin typeface="AR CENA" pitchFamily="2" charset="0"/>
              </a:rPr>
              <a:t>     Dissociation:</a:t>
            </a:r>
          </a:p>
          <a:p>
            <a:pPr>
              <a:buNone/>
            </a:pPr>
            <a:r>
              <a:rPr lang="en-IN" sz="1600" dirty="0">
                <a:latin typeface="AR CENA" pitchFamily="2" charset="0"/>
              </a:rPr>
              <a:t>                                                          R ---- X + Y‘ </a:t>
            </a:r>
          </a:p>
          <a:p>
            <a:pPr>
              <a:buNone/>
            </a:pPr>
            <a:r>
              <a:rPr lang="en-IN" sz="1600" dirty="0">
                <a:latin typeface="AR CENA" pitchFamily="2" charset="0"/>
              </a:rPr>
              <a:t>     Cross-linking:                                   </a:t>
            </a:r>
          </a:p>
          <a:p>
            <a:pPr>
              <a:buNone/>
            </a:pPr>
            <a:r>
              <a:rPr lang="en-IN" sz="1600" dirty="0">
                <a:latin typeface="AR CENA" pitchFamily="2" charset="0"/>
              </a:rPr>
              <a:t>                                                          R + S ---- RS</a:t>
            </a:r>
            <a:endParaRPr lang="en-US" sz="1600" dirty="0">
              <a:latin typeface="AR CENA" pitchFamily="2" charset="0"/>
              <a:cs typeface="Times New Roman" pitchFamily="18" charset="0"/>
            </a:endParaRPr>
          </a:p>
          <a:p>
            <a:pPr>
              <a:buNone/>
            </a:pPr>
            <a:r>
              <a:rPr lang="en-US" sz="1600" dirty="0">
                <a:latin typeface="AR CENA" pitchFamily="2" charset="0"/>
                <a:cs typeface="Times New Roman" pitchFamily="18" charset="0"/>
              </a:rPr>
              <a:t>The subsequent effect includes :</a:t>
            </a:r>
          </a:p>
          <a:p>
            <a:r>
              <a:rPr lang="en-US" sz="1600" dirty="0">
                <a:latin typeface="AR CENA" pitchFamily="2" charset="0"/>
                <a:cs typeface="Times New Roman" pitchFamily="18" charset="0"/>
              </a:rPr>
              <a:t>Abnormal replication</a:t>
            </a:r>
          </a:p>
          <a:p>
            <a:r>
              <a:rPr lang="en-US" sz="1600" dirty="0">
                <a:latin typeface="AR CENA" pitchFamily="2" charset="0"/>
                <a:cs typeface="Times New Roman" pitchFamily="18" charset="0"/>
              </a:rPr>
              <a:t>Inability to pass </a:t>
            </a:r>
            <a:r>
              <a:rPr lang="en-US" sz="1600">
                <a:latin typeface="AR CENA" pitchFamily="2" charset="0"/>
                <a:cs typeface="Times New Roman" pitchFamily="18" charset="0"/>
              </a:rPr>
              <a:t>on information &amp;</a:t>
            </a:r>
            <a:r>
              <a:rPr lang="en-US" sz="1600" dirty="0">
                <a:latin typeface="AR CENA" pitchFamily="2" charset="0"/>
                <a:cs typeface="Times New Roman" pitchFamily="18" charset="0"/>
              </a:rPr>
              <a:t> </a:t>
            </a:r>
            <a:r>
              <a:rPr lang="en-US" sz="1600">
                <a:latin typeface="AR CENA" pitchFamily="2" charset="0"/>
                <a:cs typeface="Times New Roman" pitchFamily="18" charset="0"/>
              </a:rPr>
              <a:t>Cell </a:t>
            </a:r>
            <a:r>
              <a:rPr lang="en-US" sz="1600" dirty="0">
                <a:latin typeface="AR CENA" pitchFamily="2" charset="0"/>
                <a:cs typeface="Times New Roman" pitchFamily="18" charset="0"/>
              </a:rPr>
              <a:t>death</a:t>
            </a:r>
          </a:p>
          <a:p>
            <a:pPr>
              <a:buNone/>
            </a:pPr>
            <a:endParaRPr lang="en-US" sz="1600" dirty="0">
              <a:solidFill>
                <a:schemeClr val="bg1"/>
              </a:solidFill>
              <a:latin typeface="AR CENA" pitchFamily="2" charset="0"/>
              <a:cs typeface="Times New Roman" pitchFamily="18" charset="0"/>
            </a:endParaRPr>
          </a:p>
          <a:p>
            <a:pPr marL="0" indent="0">
              <a:buNone/>
            </a:pPr>
            <a:endParaRPr lang="en-US" sz="1100" dirty="0">
              <a:latin typeface="AR CENA" pitchFamily="2" charset="0"/>
            </a:endParaRPr>
          </a:p>
        </p:txBody>
      </p:sp>
      <p:sp>
        <p:nvSpPr>
          <p:cNvPr id="7" name="Right Arrow 6"/>
          <p:cNvSpPr/>
          <p:nvPr/>
        </p:nvSpPr>
        <p:spPr>
          <a:xfrm>
            <a:off x="3071802" y="928676"/>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ight Arrow 8"/>
          <p:cNvSpPr/>
          <p:nvPr/>
        </p:nvSpPr>
        <p:spPr>
          <a:xfrm>
            <a:off x="6507622" y="1032407"/>
            <a:ext cx="843642" cy="78253"/>
          </a:xfrm>
          <a:prstGeom prst="rightArrow">
            <a:avLst>
              <a:gd name="adj1" fmla="val 100000"/>
              <a:gd name="adj2" fmla="val 1674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01192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40" y="357172"/>
            <a:ext cx="7858212" cy="10344328"/>
          </a:xfrm>
          <a:prstGeom prst="rect">
            <a:avLst/>
          </a:prstGeom>
          <a:noFill/>
          <a:ln>
            <a:noFill/>
          </a:ln>
        </p:spPr>
        <p:txBody>
          <a:bodyPr wrap="square" rtlCol="0">
            <a:spAutoFit/>
          </a:bodyPr>
          <a:lstStyle/>
          <a:p>
            <a:r>
              <a:rPr lang="en-IN" sz="2800" dirty="0" err="1">
                <a:solidFill>
                  <a:schemeClr val="bg2">
                    <a:lumMod val="60000"/>
                    <a:lumOff val="40000"/>
                  </a:schemeClr>
                </a:solidFill>
                <a:latin typeface="Showcard Gothic" pitchFamily="82" charset="0"/>
              </a:rPr>
              <a:t>INDirect</a:t>
            </a:r>
            <a:r>
              <a:rPr lang="en-IN" sz="2800" dirty="0">
                <a:solidFill>
                  <a:schemeClr val="bg2">
                    <a:lumMod val="60000"/>
                    <a:lumOff val="40000"/>
                  </a:schemeClr>
                </a:solidFill>
                <a:latin typeface="Showcard Gothic" pitchFamily="82" charset="0"/>
              </a:rPr>
              <a:t>  action  theory:</a:t>
            </a:r>
          </a:p>
          <a:p>
            <a:endParaRPr lang="en-IN" sz="3200" dirty="0">
              <a:solidFill>
                <a:schemeClr val="bg1"/>
              </a:solidFill>
              <a:latin typeface="Showcard Gothic" pitchFamily="82" charset="0"/>
            </a:endParaRPr>
          </a:p>
          <a:p>
            <a:r>
              <a:rPr lang="en-IN" sz="2800" dirty="0">
                <a:latin typeface="AR CENA" pitchFamily="2" charset="0"/>
              </a:rPr>
              <a:t>Water is a predominant molecule of the biological system. </a:t>
            </a:r>
          </a:p>
          <a:p>
            <a:pPr>
              <a:buNone/>
            </a:pPr>
            <a:r>
              <a:rPr lang="en-IN" sz="2800" dirty="0">
                <a:latin typeface="AR CENA" pitchFamily="2" charset="0"/>
              </a:rPr>
              <a:t> </a:t>
            </a:r>
          </a:p>
          <a:p>
            <a:pPr>
              <a:buNone/>
            </a:pPr>
            <a:r>
              <a:rPr lang="en-US" sz="2800" dirty="0">
                <a:solidFill>
                  <a:srgbClr val="FFC000"/>
                </a:solidFill>
                <a:latin typeface="AR CENA" pitchFamily="2" charset="0"/>
                <a:cs typeface="Times New Roman" pitchFamily="18" charset="0"/>
              </a:rPr>
              <a:t>Two mechanisms:</a:t>
            </a:r>
          </a:p>
          <a:p>
            <a:pPr>
              <a:buNone/>
            </a:pPr>
            <a:endParaRPr lang="en-US" sz="2800" dirty="0">
              <a:latin typeface="AR CENA" pitchFamily="2" charset="0"/>
              <a:cs typeface="Times New Roman" pitchFamily="18" charset="0"/>
            </a:endParaRPr>
          </a:p>
          <a:p>
            <a:pPr>
              <a:buFont typeface="Arial" pitchFamily="34" charset="0"/>
              <a:buChar char="•"/>
            </a:pPr>
            <a:r>
              <a:rPr lang="en-US" sz="2800" dirty="0">
                <a:latin typeface="AR CENA" pitchFamily="2" charset="0"/>
                <a:cs typeface="Times New Roman" pitchFamily="18" charset="0"/>
              </a:rPr>
              <a:t> Ionization.</a:t>
            </a:r>
          </a:p>
          <a:p>
            <a:endParaRPr lang="en-US" sz="2800" dirty="0">
              <a:latin typeface="AR CENA" pitchFamily="2" charset="0"/>
              <a:cs typeface="Times New Roman" pitchFamily="18" charset="0"/>
            </a:endParaRPr>
          </a:p>
          <a:p>
            <a:pPr>
              <a:buFont typeface="Arial" pitchFamily="34" charset="0"/>
              <a:buChar char="•"/>
            </a:pPr>
            <a:r>
              <a:rPr lang="en-US" sz="2800" dirty="0">
                <a:latin typeface="AR CENA" pitchFamily="2" charset="0"/>
                <a:cs typeface="Times New Roman" pitchFamily="18" charset="0"/>
              </a:rPr>
              <a:t> Free radical formation</a:t>
            </a:r>
          </a:p>
          <a:p>
            <a:endParaRPr lang="en-IN" sz="3200" dirty="0">
              <a:latin typeface="AR CENA" pitchFamily="2" charset="0"/>
            </a:endParaRPr>
          </a:p>
          <a:p>
            <a:endParaRPr lang="en-IN" sz="3200" dirty="0">
              <a:latin typeface="AR CENA" pitchFamily="2" charset="0"/>
            </a:endParaRPr>
          </a:p>
          <a:p>
            <a:endParaRPr lang="en-IN" sz="3200" dirty="0">
              <a:latin typeface="AR CENA" pitchFamily="2" charset="0"/>
            </a:endParaRPr>
          </a:p>
          <a:p>
            <a:endParaRPr lang="en-IN" sz="2400" dirty="0">
              <a:latin typeface="AR CENA" pitchFamily="2" charset="0"/>
            </a:endParaRPr>
          </a:p>
          <a:p>
            <a:endParaRPr lang="en-IN" sz="2400" dirty="0">
              <a:latin typeface="AR CENA" pitchFamily="2" charset="0"/>
            </a:endParaRPr>
          </a:p>
          <a:p>
            <a:endParaRPr lang="en-IN" sz="2400" dirty="0">
              <a:latin typeface="AR CENA" pitchFamily="2" charset="0"/>
            </a:endParaRPr>
          </a:p>
          <a:p>
            <a:endParaRPr lang="en-IN" sz="2400" dirty="0">
              <a:latin typeface="AR CENA" pitchFamily="2" charset="0"/>
            </a:endParaRPr>
          </a:p>
          <a:p>
            <a:r>
              <a:rPr lang="en-IN" sz="2400" dirty="0">
                <a:latin typeface="Showcard Gothic" pitchFamily="82" charset="0"/>
              </a:rPr>
              <a:t> </a:t>
            </a:r>
          </a:p>
          <a:p>
            <a:endParaRPr lang="en-IN" sz="2400" dirty="0">
              <a:latin typeface="Showcard Gothic" pitchFamily="82" charset="0"/>
            </a:endParaRPr>
          </a:p>
          <a:p>
            <a:r>
              <a:rPr lang="en-IN" sz="2400" dirty="0">
                <a:latin typeface="Showcard Gothic" pitchFamily="82" charset="0"/>
              </a:rPr>
              <a:t> </a:t>
            </a:r>
          </a:p>
          <a:p>
            <a:endParaRPr lang="en-IN" sz="2400" dirty="0">
              <a:latin typeface="Showcard Gothic" pitchFamily="82" charset="0"/>
            </a:endParaRPr>
          </a:p>
          <a:p>
            <a:r>
              <a:rPr lang="en-IN" sz="2400" dirty="0">
                <a:latin typeface="Showcard Gothic" pitchFamily="82" charset="0"/>
              </a:rPr>
              <a:t> </a:t>
            </a:r>
          </a:p>
          <a:p>
            <a:endParaRPr lang="en-IN" sz="2400" dirty="0">
              <a:latin typeface="Showcard Gothic" pitchFamily="82" charset="0"/>
            </a:endParaRPr>
          </a:p>
          <a:p>
            <a:r>
              <a:rPr lang="en-IN" sz="2000" dirty="0">
                <a:latin typeface="Showcard Gothic" pitchFamily="82" charset="0"/>
              </a:rPr>
              <a:t> </a:t>
            </a:r>
          </a:p>
          <a:p>
            <a:endParaRPr lang="en-IN" sz="2000" dirty="0">
              <a:latin typeface="Showcard Gothic" pitchFamily="82" charset="0"/>
            </a:endParaRPr>
          </a:p>
          <a:p>
            <a:r>
              <a:rPr lang="en-IN" sz="2000" dirty="0">
                <a:latin typeface="Showcard Gothic" pitchFamily="82" charset="0"/>
              </a:rPr>
              <a:t> </a:t>
            </a:r>
          </a:p>
          <a:p>
            <a:endParaRPr lang="en-IN" sz="2000" dirty="0">
              <a:latin typeface="Showcard Gothic" pitchFamily="8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9001156" cy="5262979"/>
          </a:xfrm>
          <a:prstGeom prst="rect">
            <a:avLst/>
          </a:prstGeom>
          <a:noFill/>
        </p:spPr>
        <p:txBody>
          <a:bodyPr wrap="square" rtlCol="0">
            <a:spAutoFit/>
          </a:bodyPr>
          <a:lstStyle/>
          <a:p>
            <a:r>
              <a:rPr lang="en-IN" sz="1600" dirty="0"/>
              <a:t>  </a:t>
            </a:r>
          </a:p>
          <a:p>
            <a:endParaRPr lang="en-IN" sz="1600" dirty="0"/>
          </a:p>
          <a:p>
            <a:r>
              <a:rPr lang="en-IN" dirty="0"/>
              <a:t>                                                                                    </a:t>
            </a:r>
            <a:r>
              <a:rPr lang="en-IN" sz="2000" dirty="0">
                <a:solidFill>
                  <a:srgbClr val="FFFF00"/>
                </a:solidFill>
                <a:latin typeface="AR CENA" pitchFamily="2" charset="0"/>
              </a:rPr>
              <a:t>H</a:t>
            </a:r>
            <a:r>
              <a:rPr lang="en-IN" sz="1200" dirty="0">
                <a:solidFill>
                  <a:srgbClr val="FFFF00"/>
                </a:solidFill>
                <a:latin typeface="AR CENA" pitchFamily="2" charset="0"/>
              </a:rPr>
              <a:t>2</a:t>
            </a:r>
            <a:r>
              <a:rPr lang="en-IN" sz="2000" dirty="0">
                <a:solidFill>
                  <a:srgbClr val="FFFF00"/>
                </a:solidFill>
                <a:latin typeface="AR CENA" pitchFamily="2" charset="0"/>
              </a:rPr>
              <a:t>O -------------&gt;   H</a:t>
            </a:r>
            <a:r>
              <a:rPr lang="en-IN" sz="1200" dirty="0">
                <a:solidFill>
                  <a:srgbClr val="FFFF00"/>
                </a:solidFill>
                <a:latin typeface="AR CENA" pitchFamily="2" charset="0"/>
              </a:rPr>
              <a:t>2</a:t>
            </a:r>
            <a:r>
              <a:rPr lang="en-IN" sz="2000" dirty="0">
                <a:solidFill>
                  <a:srgbClr val="FFFF00"/>
                </a:solidFill>
                <a:latin typeface="AR CENA" pitchFamily="2" charset="0"/>
              </a:rPr>
              <a:t>O</a:t>
            </a:r>
            <a:r>
              <a:rPr lang="en-IN" sz="2000" baseline="30000" dirty="0">
                <a:solidFill>
                  <a:srgbClr val="FFFF00"/>
                </a:solidFill>
                <a:latin typeface="AR CENA" pitchFamily="2" charset="0"/>
              </a:rPr>
              <a:t>+</a:t>
            </a:r>
            <a:r>
              <a:rPr lang="en-IN" sz="2000" dirty="0">
                <a:solidFill>
                  <a:srgbClr val="FFFF00"/>
                </a:solidFill>
                <a:latin typeface="AR CENA" pitchFamily="2" charset="0"/>
              </a:rPr>
              <a:t>  +  e</a:t>
            </a:r>
            <a:r>
              <a:rPr lang="en-IN" sz="2000" baseline="30000" dirty="0">
                <a:solidFill>
                  <a:srgbClr val="FFFF00"/>
                </a:solidFill>
                <a:latin typeface="AR CENA" pitchFamily="2" charset="0"/>
              </a:rPr>
              <a:t>-</a:t>
            </a:r>
          </a:p>
          <a:p>
            <a:endParaRPr lang="en-IN" sz="1600" dirty="0"/>
          </a:p>
          <a:p>
            <a:r>
              <a:rPr lang="en-IN" sz="2000" dirty="0">
                <a:latin typeface="AR CENA" pitchFamily="2" charset="0"/>
              </a:rPr>
              <a:t>  The positive ion immediately breaks up:-</a:t>
            </a:r>
          </a:p>
          <a:p>
            <a:r>
              <a:rPr lang="en-IN" sz="2000" dirty="0">
                <a:latin typeface="AR CENA" pitchFamily="2" charset="0"/>
              </a:rPr>
              <a:t>                                                     </a:t>
            </a:r>
            <a:r>
              <a:rPr lang="en-IN" sz="2000" dirty="0">
                <a:solidFill>
                  <a:srgbClr val="FFFF00"/>
                </a:solidFill>
                <a:latin typeface="AR CENA" pitchFamily="2" charset="0"/>
              </a:rPr>
              <a:t>H</a:t>
            </a:r>
            <a:r>
              <a:rPr lang="en-IN" sz="1200" dirty="0">
                <a:solidFill>
                  <a:srgbClr val="FFFF00"/>
                </a:solidFill>
                <a:latin typeface="AR CENA" pitchFamily="2" charset="0"/>
              </a:rPr>
              <a:t>2</a:t>
            </a:r>
            <a:r>
              <a:rPr lang="en-IN" sz="2000" dirty="0">
                <a:solidFill>
                  <a:srgbClr val="FFFF00"/>
                </a:solidFill>
                <a:latin typeface="AR CENA" pitchFamily="2" charset="0"/>
              </a:rPr>
              <a:t>O</a:t>
            </a:r>
            <a:r>
              <a:rPr lang="en-IN" sz="2000" baseline="30000" dirty="0">
                <a:solidFill>
                  <a:srgbClr val="FFFF00"/>
                </a:solidFill>
                <a:latin typeface="AR CENA" pitchFamily="2" charset="0"/>
              </a:rPr>
              <a:t>+</a:t>
            </a:r>
            <a:r>
              <a:rPr lang="en-IN" sz="2000" dirty="0">
                <a:solidFill>
                  <a:srgbClr val="FFFF00"/>
                </a:solidFill>
                <a:latin typeface="AR CENA" pitchFamily="2" charset="0"/>
              </a:rPr>
              <a:t>  —&gt;      H</a:t>
            </a:r>
            <a:r>
              <a:rPr lang="en-IN" sz="2000" b="1" baseline="30000" dirty="0">
                <a:solidFill>
                  <a:srgbClr val="FFFF00"/>
                </a:solidFill>
                <a:latin typeface="Superscript"/>
              </a:rPr>
              <a:t>+</a:t>
            </a:r>
            <a:r>
              <a:rPr lang="en-IN" sz="2000" dirty="0">
                <a:solidFill>
                  <a:srgbClr val="FFFF00"/>
                </a:solidFill>
                <a:latin typeface="AR CENA" pitchFamily="2" charset="0"/>
              </a:rPr>
              <a:t> + OH</a:t>
            </a:r>
            <a:r>
              <a:rPr lang="en-IN" sz="2000" baseline="30000" dirty="0">
                <a:solidFill>
                  <a:srgbClr val="FFFF00"/>
                </a:solidFill>
                <a:latin typeface="Superscript"/>
              </a:rPr>
              <a:t>-</a:t>
            </a:r>
            <a:endParaRPr lang="en-IN" sz="2000" dirty="0">
              <a:solidFill>
                <a:srgbClr val="FFFF00"/>
              </a:solidFill>
              <a:latin typeface="AR CENA" pitchFamily="2" charset="0"/>
            </a:endParaRPr>
          </a:p>
          <a:p>
            <a:endParaRPr lang="en-IN" sz="2000" dirty="0">
              <a:latin typeface="AR CENA" pitchFamily="2" charset="0"/>
            </a:endParaRPr>
          </a:p>
          <a:p>
            <a:r>
              <a:rPr lang="en-IN" sz="2000" dirty="0">
                <a:latin typeface="AR CENA" pitchFamily="2" charset="0"/>
              </a:rPr>
              <a:t>  The electron (e</a:t>
            </a:r>
            <a:r>
              <a:rPr lang="en-IN" sz="2000" dirty="0">
                <a:latin typeface="Superscript"/>
              </a:rPr>
              <a:t>-</a:t>
            </a:r>
            <a:r>
              <a:rPr lang="en-IN" sz="2000" dirty="0">
                <a:latin typeface="AR CENA" pitchFamily="2" charset="0"/>
              </a:rPr>
              <a:t>) attaches to a neutral water molecule:-</a:t>
            </a:r>
          </a:p>
          <a:p>
            <a:r>
              <a:rPr lang="en-IN" sz="2000" dirty="0">
                <a:latin typeface="AR CENA" pitchFamily="2" charset="0"/>
              </a:rPr>
              <a:t>                                                     </a:t>
            </a:r>
            <a:r>
              <a:rPr lang="en-IN" sz="2000" dirty="0">
                <a:solidFill>
                  <a:srgbClr val="FFFF00"/>
                </a:solidFill>
                <a:latin typeface="AR CENA" pitchFamily="2" charset="0"/>
              </a:rPr>
              <a:t>H</a:t>
            </a:r>
            <a:r>
              <a:rPr lang="en-IN" sz="1200" dirty="0">
                <a:solidFill>
                  <a:srgbClr val="FFFF00"/>
                </a:solidFill>
                <a:latin typeface="AR CENA" pitchFamily="2" charset="0"/>
              </a:rPr>
              <a:t>2</a:t>
            </a:r>
            <a:r>
              <a:rPr lang="en-IN" sz="2000" dirty="0">
                <a:solidFill>
                  <a:srgbClr val="FFFF00"/>
                </a:solidFill>
                <a:latin typeface="AR CENA" pitchFamily="2" charset="0"/>
              </a:rPr>
              <a:t>0 + e</a:t>
            </a:r>
            <a:r>
              <a:rPr lang="en-IN" sz="2000" baseline="30000" dirty="0">
                <a:solidFill>
                  <a:srgbClr val="FFFF00"/>
                </a:solidFill>
                <a:latin typeface="Superscript"/>
              </a:rPr>
              <a:t>-</a:t>
            </a:r>
            <a:r>
              <a:rPr lang="en-IN" sz="2000" dirty="0">
                <a:solidFill>
                  <a:srgbClr val="FFFF00"/>
                </a:solidFill>
                <a:latin typeface="AR CENA" pitchFamily="2" charset="0"/>
              </a:rPr>
              <a:t> —</a:t>
            </a:r>
            <a:r>
              <a:rPr lang="en-IN" sz="2000" i="1" dirty="0">
                <a:solidFill>
                  <a:srgbClr val="FFFF00"/>
                </a:solidFill>
                <a:latin typeface="AR CENA" pitchFamily="2" charset="0"/>
              </a:rPr>
              <a:t>&gt;       </a:t>
            </a:r>
            <a:r>
              <a:rPr lang="en-IN" dirty="0">
                <a:solidFill>
                  <a:srgbClr val="FFFF00"/>
                </a:solidFill>
                <a:latin typeface="AR CENA" pitchFamily="2" charset="0"/>
              </a:rPr>
              <a:t>H</a:t>
            </a:r>
            <a:r>
              <a:rPr lang="en-IN" sz="1100" dirty="0">
                <a:solidFill>
                  <a:srgbClr val="FFFF00"/>
                </a:solidFill>
                <a:latin typeface="AR CENA" pitchFamily="2" charset="0"/>
              </a:rPr>
              <a:t>2</a:t>
            </a:r>
            <a:r>
              <a:rPr lang="en-IN" dirty="0">
                <a:solidFill>
                  <a:srgbClr val="FFFF00"/>
                </a:solidFill>
                <a:latin typeface="AR CENA" pitchFamily="2" charset="0"/>
              </a:rPr>
              <a:t>O</a:t>
            </a:r>
            <a:r>
              <a:rPr lang="en-IN" sz="2000" dirty="0">
                <a:solidFill>
                  <a:srgbClr val="FFFF00"/>
                </a:solidFill>
                <a:latin typeface="AR CENA" pitchFamily="2" charset="0"/>
              </a:rPr>
              <a:t> </a:t>
            </a:r>
            <a:r>
              <a:rPr lang="en-IN" sz="2000" i="1" baseline="30000" dirty="0">
                <a:solidFill>
                  <a:srgbClr val="FFFF00"/>
                </a:solidFill>
                <a:latin typeface="Superscript"/>
              </a:rPr>
              <a:t>-</a:t>
            </a:r>
          </a:p>
          <a:p>
            <a:endParaRPr lang="en-IN" sz="2000" i="1" dirty="0">
              <a:latin typeface="AR CENA" pitchFamily="2" charset="0"/>
            </a:endParaRPr>
          </a:p>
          <a:p>
            <a:r>
              <a:rPr lang="en-IN" sz="2000" dirty="0">
                <a:latin typeface="AR CENA" pitchFamily="2" charset="0"/>
              </a:rPr>
              <a:t>  The resulting negatively charged molecule dissociates:-</a:t>
            </a:r>
          </a:p>
          <a:p>
            <a:r>
              <a:rPr lang="en-IN" sz="2000" dirty="0">
                <a:latin typeface="AR CENA" pitchFamily="2" charset="0"/>
              </a:rPr>
              <a:t>                                                     </a:t>
            </a:r>
            <a:r>
              <a:rPr lang="en-IN" sz="2000" dirty="0">
                <a:solidFill>
                  <a:srgbClr val="FFFF00"/>
                </a:solidFill>
                <a:latin typeface="AR CENA" pitchFamily="2" charset="0"/>
              </a:rPr>
              <a:t>H</a:t>
            </a:r>
            <a:r>
              <a:rPr lang="en-IN" sz="1200" dirty="0">
                <a:solidFill>
                  <a:srgbClr val="FFFF00"/>
                </a:solidFill>
                <a:latin typeface="AR CENA" pitchFamily="2" charset="0"/>
              </a:rPr>
              <a:t>2</a:t>
            </a:r>
            <a:r>
              <a:rPr lang="en-IN" sz="2000" dirty="0">
                <a:solidFill>
                  <a:srgbClr val="FFFF00"/>
                </a:solidFill>
                <a:latin typeface="AR CENA" pitchFamily="2" charset="0"/>
              </a:rPr>
              <a:t>0</a:t>
            </a:r>
            <a:r>
              <a:rPr lang="en-IN" sz="2000" baseline="30000" dirty="0">
                <a:solidFill>
                  <a:srgbClr val="FFFF00"/>
                </a:solidFill>
                <a:latin typeface="Superscript"/>
              </a:rPr>
              <a:t>-</a:t>
            </a:r>
            <a:r>
              <a:rPr lang="en-IN" sz="2000" baseline="30000" dirty="0">
                <a:solidFill>
                  <a:srgbClr val="FFFF00"/>
                </a:solidFill>
                <a:latin typeface="AR CENA" pitchFamily="2" charset="0"/>
              </a:rPr>
              <a:t> </a:t>
            </a:r>
            <a:r>
              <a:rPr lang="en-IN" sz="2000" dirty="0">
                <a:solidFill>
                  <a:srgbClr val="FFFF00"/>
                </a:solidFill>
                <a:latin typeface="AR CENA" pitchFamily="2" charset="0"/>
              </a:rPr>
              <a:t>     —&gt;        H + OH</a:t>
            </a:r>
            <a:endParaRPr lang="en-IN" sz="2000" baseline="30000" dirty="0">
              <a:solidFill>
                <a:srgbClr val="FFFF00"/>
              </a:solidFill>
              <a:latin typeface="Superscript"/>
            </a:endParaRPr>
          </a:p>
          <a:p>
            <a:endParaRPr lang="en-IN" sz="2000" dirty="0">
              <a:latin typeface="AR CENA" pitchFamily="2" charset="0"/>
            </a:endParaRPr>
          </a:p>
          <a:p>
            <a:r>
              <a:rPr lang="en-IN" sz="2000" dirty="0">
                <a:latin typeface="AR CENA" pitchFamily="2" charset="0"/>
              </a:rPr>
              <a:t>  The electrically neutral H and OH are unstable and highly reactive and called </a:t>
            </a:r>
            <a:r>
              <a:rPr lang="en-IN" sz="2000" i="1" dirty="0">
                <a:solidFill>
                  <a:srgbClr val="FFFF00"/>
                </a:solidFill>
                <a:latin typeface="AR CENA" pitchFamily="2" charset="0"/>
              </a:rPr>
              <a:t>free radicals</a:t>
            </a:r>
            <a:r>
              <a:rPr lang="en-IN" sz="2000" i="1" dirty="0">
                <a:latin typeface="AR CENA" pitchFamily="2" charset="0"/>
              </a:rPr>
              <a:t>. </a:t>
            </a:r>
            <a:r>
              <a:rPr lang="en-IN" sz="2000" dirty="0">
                <a:latin typeface="AR CENA" pitchFamily="2" charset="0"/>
              </a:rPr>
              <a:t>They can combine with other free radicals, e.g. :-</a:t>
            </a:r>
          </a:p>
          <a:p>
            <a:r>
              <a:rPr lang="pt-BR" sz="2000" dirty="0">
                <a:latin typeface="AR CENA" pitchFamily="2" charset="0"/>
              </a:rPr>
              <a:t>                                                     </a:t>
            </a:r>
            <a:r>
              <a:rPr lang="pt-BR" sz="2000" dirty="0">
                <a:solidFill>
                  <a:srgbClr val="FFFF00"/>
                </a:solidFill>
                <a:latin typeface="AR CENA" pitchFamily="2" charset="0"/>
              </a:rPr>
              <a:t>H + H     —&gt;  H</a:t>
            </a:r>
            <a:r>
              <a:rPr lang="pt-BR" sz="1200" dirty="0">
                <a:solidFill>
                  <a:srgbClr val="FFFF00"/>
                </a:solidFill>
                <a:latin typeface="AR CENA" pitchFamily="2" charset="0"/>
              </a:rPr>
              <a:t>2</a:t>
            </a:r>
            <a:r>
              <a:rPr lang="pt-BR" sz="2000" dirty="0">
                <a:solidFill>
                  <a:srgbClr val="FFFF00"/>
                </a:solidFill>
                <a:latin typeface="AR CENA" pitchFamily="2" charset="0"/>
              </a:rPr>
              <a:t> (hydrogen gas)</a:t>
            </a:r>
          </a:p>
          <a:p>
            <a:r>
              <a:rPr lang="en-IN" sz="2000" dirty="0">
                <a:solidFill>
                  <a:srgbClr val="FFFF00"/>
                </a:solidFill>
                <a:latin typeface="AR CENA" pitchFamily="2" charset="0"/>
              </a:rPr>
              <a:t>                                                     OH + OH —&gt;  H</a:t>
            </a:r>
            <a:r>
              <a:rPr lang="en-IN" sz="1400" dirty="0">
                <a:solidFill>
                  <a:srgbClr val="FFFF00"/>
                </a:solidFill>
                <a:latin typeface="AR CENA" pitchFamily="2" charset="0"/>
              </a:rPr>
              <a:t>2</a:t>
            </a:r>
            <a:r>
              <a:rPr lang="en-IN" sz="2000" dirty="0">
                <a:solidFill>
                  <a:srgbClr val="FFFF00"/>
                </a:solidFill>
                <a:latin typeface="AR CENA" pitchFamily="2" charset="0"/>
              </a:rPr>
              <a:t>0</a:t>
            </a:r>
            <a:r>
              <a:rPr lang="en-IN" sz="1400" dirty="0">
                <a:solidFill>
                  <a:srgbClr val="FFFF00"/>
                </a:solidFill>
                <a:latin typeface="AR CENA" pitchFamily="2" charset="0"/>
              </a:rPr>
              <a:t>2</a:t>
            </a:r>
            <a:r>
              <a:rPr lang="en-IN" sz="2000" dirty="0">
                <a:solidFill>
                  <a:srgbClr val="FFFF00"/>
                </a:solidFill>
                <a:latin typeface="AR CENA" pitchFamily="2" charset="0"/>
              </a:rPr>
              <a:t> (hydrogen peroxide)</a:t>
            </a:r>
          </a:p>
        </p:txBody>
      </p:sp>
      <p:sp>
        <p:nvSpPr>
          <p:cNvPr id="3" name="Oval 2"/>
          <p:cNvSpPr/>
          <p:nvPr/>
        </p:nvSpPr>
        <p:spPr>
          <a:xfrm>
            <a:off x="928662" y="285734"/>
            <a:ext cx="1643074" cy="8572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1071538" y="500048"/>
            <a:ext cx="1500198" cy="369332"/>
          </a:xfrm>
          <a:prstGeom prst="rect">
            <a:avLst/>
          </a:prstGeom>
          <a:noFill/>
        </p:spPr>
        <p:txBody>
          <a:bodyPr wrap="square" rtlCol="0">
            <a:spAutoFit/>
          </a:bodyPr>
          <a:lstStyle/>
          <a:p>
            <a:r>
              <a:rPr lang="en-IN" dirty="0">
                <a:solidFill>
                  <a:schemeClr val="bg1"/>
                </a:solidFill>
                <a:latin typeface="Algerian" pitchFamily="82" charset="0"/>
              </a:rPr>
              <a:t>Radiation</a:t>
            </a:r>
          </a:p>
        </p:txBody>
      </p:sp>
      <p:sp>
        <p:nvSpPr>
          <p:cNvPr id="14" name="Right Arrow 13"/>
          <p:cNvSpPr/>
          <p:nvPr/>
        </p:nvSpPr>
        <p:spPr>
          <a:xfrm>
            <a:off x="3000364" y="642924"/>
            <a:ext cx="1071570" cy="1607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ight Arrow 14"/>
          <p:cNvSpPr/>
          <p:nvPr/>
        </p:nvSpPr>
        <p:spPr>
          <a:xfrm>
            <a:off x="2857488" y="803659"/>
            <a:ext cx="1071570" cy="1607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ight Arrow 15"/>
          <p:cNvSpPr/>
          <p:nvPr/>
        </p:nvSpPr>
        <p:spPr>
          <a:xfrm>
            <a:off x="2857488" y="482188"/>
            <a:ext cx="1071570" cy="1607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vet.uga.edu/ivcvm/courses/VPAT5200/02_injury/dna/fig09.jpg"/>
          <p:cNvPicPr>
            <a:picLocks noChangeAspect="1" noChangeArrowheads="1"/>
          </p:cNvPicPr>
          <p:nvPr/>
        </p:nvPicPr>
        <p:blipFill>
          <a:blip r:embed="rId2" cstate="print"/>
          <a:srcRect/>
          <a:stretch>
            <a:fillRect/>
          </a:stretch>
        </p:blipFill>
        <p:spPr bwMode="auto">
          <a:xfrm>
            <a:off x="0" y="0"/>
            <a:ext cx="9144000" cy="498278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786" y="0"/>
            <a:ext cx="9501254" cy="5262979"/>
          </a:xfrm>
          <a:prstGeom prst="rect">
            <a:avLst/>
          </a:prstGeom>
          <a:noFill/>
        </p:spPr>
        <p:txBody>
          <a:bodyPr wrap="square" rtlCol="0">
            <a:spAutoFit/>
          </a:bodyPr>
          <a:lstStyle/>
          <a:p>
            <a:r>
              <a:rPr lang="en-US" sz="2800" dirty="0">
                <a:solidFill>
                  <a:schemeClr val="bg2">
                    <a:lumMod val="60000"/>
                    <a:lumOff val="40000"/>
                  </a:schemeClr>
                </a:solidFill>
                <a:latin typeface="AR CENA" pitchFamily="2" charset="0"/>
              </a:rPr>
              <a:t>WHAT  FOLLOWS???</a:t>
            </a:r>
          </a:p>
          <a:p>
            <a:endParaRPr lang="en-US" sz="2000" dirty="0">
              <a:latin typeface="AR CENA" pitchFamily="2" charset="0"/>
            </a:endParaRPr>
          </a:p>
          <a:p>
            <a:r>
              <a:rPr lang="en-US" sz="2400" b="1" dirty="0">
                <a:latin typeface="AR CENA" pitchFamily="2" charset="0"/>
              </a:rPr>
              <a:t>Changes in:</a:t>
            </a:r>
          </a:p>
          <a:p>
            <a:endParaRPr lang="en-US" sz="2400" b="1" dirty="0">
              <a:latin typeface="AR CENA" pitchFamily="2" charset="0"/>
            </a:endParaRPr>
          </a:p>
          <a:p>
            <a:pPr>
              <a:buFont typeface="Arial" pitchFamily="34" charset="0"/>
              <a:buChar char="•"/>
            </a:pPr>
            <a:r>
              <a:rPr lang="en-US" sz="2400" b="1" dirty="0">
                <a:latin typeface="AR CENA" pitchFamily="2" charset="0"/>
              </a:rPr>
              <a:t>   </a:t>
            </a:r>
            <a:r>
              <a:rPr lang="en-US" sz="2400" b="1" u="sng" dirty="0">
                <a:solidFill>
                  <a:srgbClr val="FFFF00"/>
                </a:solidFill>
                <a:latin typeface="AR CENA" pitchFamily="2" charset="0"/>
              </a:rPr>
              <a:t>Biologic molecules</a:t>
            </a:r>
            <a:r>
              <a:rPr lang="en-US" sz="2400" b="1" dirty="0">
                <a:solidFill>
                  <a:srgbClr val="FFFF00"/>
                </a:solidFill>
                <a:latin typeface="AR CENA" pitchFamily="2" charset="0"/>
              </a:rPr>
              <a:t>:</a:t>
            </a:r>
          </a:p>
          <a:p>
            <a:endParaRPr lang="en-US" sz="2400" b="1" dirty="0">
              <a:latin typeface="AR CENA" pitchFamily="2" charset="0"/>
            </a:endParaRPr>
          </a:p>
          <a:p>
            <a:pPr>
              <a:buFont typeface="Wingdings" pitchFamily="2" charset="2"/>
              <a:buChar char="ü"/>
            </a:pPr>
            <a:r>
              <a:rPr lang="en-US" sz="2400" dirty="0">
                <a:latin typeface="AR CENA" pitchFamily="2" charset="0"/>
              </a:rPr>
              <a:t>Proteins</a:t>
            </a:r>
          </a:p>
          <a:p>
            <a:pPr>
              <a:buFont typeface="Wingdings" pitchFamily="2" charset="2"/>
              <a:buChar char="ü"/>
            </a:pPr>
            <a:r>
              <a:rPr lang="en-US" sz="2400" dirty="0">
                <a:latin typeface="AR CENA" pitchFamily="2" charset="0"/>
              </a:rPr>
              <a:t>Nucleic acid</a:t>
            </a:r>
          </a:p>
          <a:p>
            <a:endParaRPr lang="en-US" sz="2400" dirty="0">
              <a:latin typeface="AR CENA" pitchFamily="2" charset="0"/>
            </a:endParaRPr>
          </a:p>
          <a:p>
            <a:pPr>
              <a:buFont typeface="Arial" pitchFamily="34" charset="0"/>
              <a:buChar char="•"/>
            </a:pPr>
            <a:r>
              <a:rPr lang="en-US" sz="2400" b="1" dirty="0">
                <a:latin typeface="AR CENA" pitchFamily="2" charset="0"/>
              </a:rPr>
              <a:t>  </a:t>
            </a:r>
            <a:r>
              <a:rPr lang="en-US" sz="2400" b="1" u="sng" dirty="0">
                <a:solidFill>
                  <a:srgbClr val="FFFF00"/>
                </a:solidFill>
                <a:latin typeface="AR CENA" pitchFamily="2" charset="0"/>
              </a:rPr>
              <a:t>At cellular level: </a:t>
            </a:r>
          </a:p>
          <a:p>
            <a:endParaRPr lang="en-US" sz="2400" b="1" dirty="0">
              <a:latin typeface="AR CENA" pitchFamily="2" charset="0"/>
            </a:endParaRPr>
          </a:p>
          <a:p>
            <a:pPr>
              <a:buFont typeface="Wingdings" pitchFamily="2" charset="2"/>
              <a:buChar char="ü"/>
            </a:pPr>
            <a:r>
              <a:rPr lang="en-US" sz="2400" dirty="0">
                <a:latin typeface="AR CENA" pitchFamily="2" charset="0"/>
              </a:rPr>
              <a:t>Nucleus </a:t>
            </a:r>
          </a:p>
          <a:p>
            <a:pPr>
              <a:buFont typeface="Wingdings" pitchFamily="2" charset="2"/>
              <a:buChar char="ü"/>
            </a:pPr>
            <a:r>
              <a:rPr lang="en-US" sz="2400" dirty="0">
                <a:latin typeface="AR CENA" pitchFamily="2" charset="0"/>
              </a:rPr>
              <a:t>Cytoplasm </a:t>
            </a:r>
          </a:p>
          <a:p>
            <a:endParaRPr lang="en-IN"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0"/>
            <a:ext cx="8358246" cy="4278094"/>
          </a:xfrm>
          <a:prstGeom prst="rect">
            <a:avLst/>
          </a:prstGeom>
          <a:noFill/>
        </p:spPr>
        <p:txBody>
          <a:bodyPr wrap="square" rtlCol="0">
            <a:spAutoFit/>
          </a:bodyPr>
          <a:lstStyle/>
          <a:p>
            <a:r>
              <a:rPr lang="en-IN" sz="2800" dirty="0">
                <a:solidFill>
                  <a:schemeClr val="bg2">
                    <a:lumMod val="60000"/>
                    <a:lumOff val="40000"/>
                  </a:schemeClr>
                </a:solidFill>
                <a:latin typeface="AR CENA" pitchFamily="2" charset="0"/>
              </a:rPr>
              <a:t>PROTEINS </a:t>
            </a:r>
            <a:r>
              <a:rPr lang="en-IN" sz="2800" u="sng" dirty="0">
                <a:solidFill>
                  <a:schemeClr val="bg2">
                    <a:lumMod val="60000"/>
                    <a:lumOff val="40000"/>
                  </a:schemeClr>
                </a:solidFill>
                <a:latin typeface="AR CENA" pitchFamily="2" charset="0"/>
              </a:rPr>
              <a:t>:</a:t>
            </a:r>
            <a:endParaRPr lang="en-IN" sz="2400" dirty="0">
              <a:latin typeface="AR CENA" pitchFamily="2" charset="0"/>
            </a:endParaRPr>
          </a:p>
          <a:p>
            <a:pPr>
              <a:buFont typeface="Arial" pitchFamily="34" charset="0"/>
              <a:buChar char="•"/>
            </a:pPr>
            <a:r>
              <a:rPr lang="en-IN" sz="2400" dirty="0">
                <a:latin typeface="AR CENA" pitchFamily="2" charset="0"/>
              </a:rPr>
              <a:t> </a:t>
            </a:r>
            <a:r>
              <a:rPr lang="en-IN" sz="2400" dirty="0" err="1">
                <a:latin typeface="AR CENA" pitchFamily="2" charset="0"/>
              </a:rPr>
              <a:t>Denaturation</a:t>
            </a:r>
            <a:r>
              <a:rPr lang="en-IN" sz="2400" dirty="0">
                <a:latin typeface="AR CENA" pitchFamily="2" charset="0"/>
              </a:rPr>
              <a:t>.</a:t>
            </a:r>
          </a:p>
          <a:p>
            <a:endParaRPr lang="en-IN" sz="2400" dirty="0">
              <a:latin typeface="AR CENA" pitchFamily="2" charset="0"/>
            </a:endParaRPr>
          </a:p>
          <a:p>
            <a:pPr>
              <a:buFont typeface="Arial" pitchFamily="34" charset="0"/>
              <a:buChar char="•"/>
            </a:pPr>
            <a:r>
              <a:rPr lang="en-IN" sz="2400" dirty="0">
                <a:latin typeface="AR CENA" pitchFamily="2" charset="0"/>
              </a:rPr>
              <a:t> Intermolecular and </a:t>
            </a:r>
            <a:r>
              <a:rPr lang="en-IN" sz="2400" dirty="0" err="1">
                <a:latin typeface="AR CENA" pitchFamily="2" charset="0"/>
              </a:rPr>
              <a:t>intramolecular</a:t>
            </a:r>
            <a:r>
              <a:rPr lang="en-IN" sz="2400" dirty="0">
                <a:latin typeface="AR CENA" pitchFamily="2" charset="0"/>
              </a:rPr>
              <a:t> cross linking.</a:t>
            </a:r>
          </a:p>
          <a:p>
            <a:pPr>
              <a:buFont typeface="Arial" pitchFamily="34" charset="0"/>
              <a:buChar char="•"/>
            </a:pPr>
            <a:endParaRPr lang="en-IN" sz="2400" dirty="0">
              <a:latin typeface="AR CENA" pitchFamily="2" charset="0"/>
            </a:endParaRPr>
          </a:p>
          <a:p>
            <a:pPr>
              <a:buFont typeface="Arial" pitchFamily="34" charset="0"/>
              <a:buChar char="•"/>
            </a:pPr>
            <a:r>
              <a:rPr lang="en-IN" sz="2400" dirty="0">
                <a:latin typeface="AR CENA" pitchFamily="2" charset="0"/>
              </a:rPr>
              <a:t> When an enzyme is irradiated, inactivation of an enzyme molecule results in its failure to convert many substrate molecules to their products. </a:t>
            </a:r>
          </a:p>
          <a:p>
            <a:pPr>
              <a:buFont typeface="Arial" pitchFamily="34" charset="0"/>
              <a:buChar char="•"/>
            </a:pPr>
            <a:endParaRPr lang="en-IN" sz="2000" dirty="0">
              <a:solidFill>
                <a:schemeClr val="bg1"/>
              </a:solidFill>
              <a:latin typeface="AR CENA" pitchFamily="2" charset="0"/>
            </a:endParaRPr>
          </a:p>
          <a:p>
            <a:endParaRPr lang="en-IN" sz="2000" dirty="0">
              <a:solidFill>
                <a:schemeClr val="accent1"/>
              </a:solidFill>
              <a:latin typeface="AR CENA" pitchFamily="2" charset="0"/>
            </a:endParaRPr>
          </a:p>
          <a:p>
            <a:endParaRPr lang="en-IN" sz="2000" dirty="0">
              <a:solidFill>
                <a:schemeClr val="accent1"/>
              </a:solidFill>
              <a:latin typeface="AR CENA" pitchFamily="2" charset="0"/>
            </a:endParaRPr>
          </a:p>
          <a:p>
            <a:pPr>
              <a:buFont typeface="Arial" pitchFamily="34" charset="0"/>
              <a:buChar char="•"/>
            </a:pPr>
            <a:endParaRPr lang="en-IN" sz="2000" dirty="0">
              <a:latin typeface="AR CENA" pitchFamily="2" charset="0"/>
            </a:endParaRPr>
          </a:p>
          <a:p>
            <a:pPr>
              <a:buFont typeface="Arial" pitchFamily="34" charset="0"/>
              <a:buChar char="•"/>
            </a:pPr>
            <a:endParaRPr lang="en-IN" sz="2000" dirty="0">
              <a:latin typeface="AR CENA" pitchFamily="2" charset="0"/>
            </a:endParaRPr>
          </a:p>
        </p:txBody>
      </p:sp>
      <p:pic>
        <p:nvPicPr>
          <p:cNvPr id="52226" name="Picture 2" descr="http://www.surgerytoday.com/education/wp-content/uploads/2013/04/denatured-protein.jpg"/>
          <p:cNvPicPr>
            <a:picLocks noChangeAspect="1" noChangeArrowheads="1"/>
          </p:cNvPicPr>
          <p:nvPr/>
        </p:nvPicPr>
        <p:blipFill>
          <a:blip r:embed="rId3" cstate="print"/>
          <a:srcRect/>
          <a:stretch>
            <a:fillRect/>
          </a:stretch>
        </p:blipFill>
        <p:spPr bwMode="auto">
          <a:xfrm>
            <a:off x="0" y="3000378"/>
            <a:ext cx="9144032" cy="21431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35557"/>
            <a:ext cx="7929618" cy="4585871"/>
          </a:xfrm>
          <a:prstGeom prst="rect">
            <a:avLst/>
          </a:prstGeom>
          <a:noFill/>
        </p:spPr>
        <p:txBody>
          <a:bodyPr wrap="square" rtlCol="0">
            <a:spAutoFit/>
          </a:bodyPr>
          <a:lstStyle/>
          <a:p>
            <a:r>
              <a:rPr lang="en-IN" sz="3600" dirty="0">
                <a:solidFill>
                  <a:schemeClr val="bg2">
                    <a:lumMod val="60000"/>
                    <a:lumOff val="40000"/>
                  </a:schemeClr>
                </a:solidFill>
                <a:latin typeface="AR CENA" pitchFamily="2" charset="0"/>
              </a:rPr>
              <a:t>NUCLEIC ACIDS </a:t>
            </a:r>
            <a:r>
              <a:rPr lang="en-IN" sz="3200" dirty="0">
                <a:solidFill>
                  <a:schemeClr val="bg2">
                    <a:lumMod val="60000"/>
                    <a:lumOff val="40000"/>
                  </a:schemeClr>
                </a:solidFill>
                <a:latin typeface="AR CENA" pitchFamily="2" charset="0"/>
              </a:rPr>
              <a:t>:</a:t>
            </a:r>
          </a:p>
          <a:p>
            <a:endParaRPr lang="en-IN" sz="2400" dirty="0">
              <a:latin typeface="AR CENA" pitchFamily="2" charset="0"/>
            </a:endParaRPr>
          </a:p>
          <a:p>
            <a:pPr>
              <a:buFont typeface="Arial" pitchFamily="34" charset="0"/>
              <a:buChar char="•"/>
            </a:pPr>
            <a:r>
              <a:rPr lang="en-IN" sz="2800" dirty="0">
                <a:latin typeface="AR CENA" pitchFamily="2" charset="0"/>
              </a:rPr>
              <a:t> </a:t>
            </a:r>
            <a:r>
              <a:rPr lang="en-IN" sz="2000" dirty="0">
                <a:latin typeface="AR CENA" pitchFamily="2" charset="0"/>
              </a:rPr>
              <a:t>Damage  to a DNA molecule is the primary mechanism for radiation-induced cell death and mutation.</a:t>
            </a:r>
          </a:p>
          <a:p>
            <a:endParaRPr lang="en-IN" sz="2000" dirty="0">
              <a:latin typeface="AR CENA" pitchFamily="2" charset="0"/>
            </a:endParaRPr>
          </a:p>
          <a:p>
            <a:pPr>
              <a:buFont typeface="Arial" pitchFamily="34" charset="0"/>
              <a:buChar char="•"/>
            </a:pPr>
            <a:r>
              <a:rPr lang="en-IN" sz="2000" dirty="0">
                <a:latin typeface="AR CENA" pitchFamily="2" charset="0"/>
              </a:rPr>
              <a:t> Breakage of one or both DNA strands</a:t>
            </a:r>
          </a:p>
          <a:p>
            <a:endParaRPr lang="en-IN" sz="2000" dirty="0">
              <a:latin typeface="AR CENA" pitchFamily="2" charset="0"/>
            </a:endParaRPr>
          </a:p>
          <a:p>
            <a:pPr>
              <a:buFont typeface="Arial" pitchFamily="34" charset="0"/>
              <a:buChar char="•"/>
            </a:pPr>
            <a:r>
              <a:rPr lang="en-IN" sz="2000" dirty="0">
                <a:latin typeface="AR CENA" pitchFamily="2" charset="0"/>
              </a:rPr>
              <a:t> Cross-linking of DNA strands within the helix, to</a:t>
            </a:r>
          </a:p>
          <a:p>
            <a:r>
              <a:rPr lang="en-IN" sz="2000" dirty="0">
                <a:latin typeface="AR CENA" pitchFamily="2" charset="0"/>
              </a:rPr>
              <a:t>other DNA strands, or to proteins.</a:t>
            </a:r>
          </a:p>
          <a:p>
            <a:endParaRPr lang="en-IN" sz="2800" dirty="0">
              <a:latin typeface="AR CENA" pitchFamily="2" charset="0"/>
            </a:endParaRPr>
          </a:p>
          <a:p>
            <a:pPr>
              <a:buFont typeface="Arial" pitchFamily="34" charset="0"/>
              <a:buChar char="•"/>
            </a:pPr>
            <a:r>
              <a:rPr lang="en-IN" sz="2800" dirty="0">
                <a:latin typeface="AR CENA" pitchFamily="2" charset="0"/>
              </a:rPr>
              <a:t> Disruption of hydrogen bonds between DNA strands</a:t>
            </a:r>
            <a:endParaRPr lang="en-IN"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50081"/>
            <a:ext cx="8929718" cy="1543050"/>
          </a:xfrm>
        </p:spPr>
        <p:txBody>
          <a:bodyPr>
            <a:noAutofit/>
          </a:bodyPr>
          <a:lstStyle/>
          <a:p>
            <a:pPr algn="r"/>
            <a:r>
              <a:rPr lang="en-US" sz="5400" dirty="0">
                <a:solidFill>
                  <a:srgbClr val="FFC000"/>
                </a:solidFill>
                <a:latin typeface="Showcard Gothic" pitchFamily="82" charset="0"/>
              </a:rPr>
              <a:t>  </a:t>
            </a:r>
            <a:r>
              <a:rPr lang="en-US" sz="5400" b="0" dirty="0">
                <a:solidFill>
                  <a:srgbClr val="FFC000"/>
                </a:solidFill>
                <a:latin typeface="Showcard Gothic" pitchFamily="82" charset="0"/>
              </a:rPr>
              <a:t>Hazards</a:t>
            </a:r>
            <a:r>
              <a:rPr lang="en-US" sz="6000" b="0" dirty="0">
                <a:solidFill>
                  <a:srgbClr val="FFC000"/>
                </a:solidFill>
                <a:latin typeface="Showcard Gothic" pitchFamily="82" charset="0"/>
              </a:rPr>
              <a:t>  </a:t>
            </a:r>
            <a:r>
              <a:rPr lang="en-US" sz="5400" b="0" dirty="0">
                <a:solidFill>
                  <a:srgbClr val="FFC000"/>
                </a:solidFill>
                <a:latin typeface="Showcard Gothic" pitchFamily="82" charset="0"/>
              </a:rPr>
              <a:t>of  Radiation </a:t>
            </a:r>
          </a:p>
        </p:txBody>
      </p:sp>
      <p:sp>
        <p:nvSpPr>
          <p:cNvPr id="5" name="5-Point Star 4"/>
          <p:cNvSpPr/>
          <p:nvPr/>
        </p:nvSpPr>
        <p:spPr>
          <a:xfrm>
            <a:off x="7715272" y="589345"/>
            <a:ext cx="857256" cy="48220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ubtitle 5">
            <a:extLst>
              <a:ext uri="{FF2B5EF4-FFF2-40B4-BE49-F238E27FC236}">
                <a16:creationId xmlns:a16="http://schemas.microsoft.com/office/drawing/2014/main" id="{49FAA019-A1C8-4C58-9191-2FEEAA41F9B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1948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88270"/>
            <a:ext cx="8715436" cy="4770537"/>
          </a:xfrm>
          <a:prstGeom prst="rect">
            <a:avLst/>
          </a:prstGeom>
          <a:noFill/>
        </p:spPr>
        <p:txBody>
          <a:bodyPr wrap="square" rtlCol="0">
            <a:spAutoFit/>
          </a:bodyPr>
          <a:lstStyle/>
          <a:p>
            <a:r>
              <a:rPr lang="en-IN" sz="2800" dirty="0">
                <a:solidFill>
                  <a:schemeClr val="bg2">
                    <a:lumMod val="60000"/>
                    <a:lumOff val="40000"/>
                  </a:schemeClr>
                </a:solidFill>
                <a:latin typeface="AR CENA" pitchFamily="2" charset="0"/>
              </a:rPr>
              <a:t>NUCLEUS </a:t>
            </a:r>
            <a:r>
              <a:rPr lang="en-IN" sz="2400" dirty="0">
                <a:solidFill>
                  <a:schemeClr val="bg2">
                    <a:lumMod val="60000"/>
                    <a:lumOff val="40000"/>
                  </a:schemeClr>
                </a:solidFill>
                <a:latin typeface="AR CENA" pitchFamily="2" charset="0"/>
              </a:rPr>
              <a:t>:</a:t>
            </a:r>
          </a:p>
          <a:p>
            <a:endParaRPr lang="en-IN" sz="2400" dirty="0">
              <a:latin typeface="AR CENA" pitchFamily="2" charset="0"/>
            </a:endParaRPr>
          </a:p>
          <a:p>
            <a:pPr>
              <a:buFont typeface="Arial" pitchFamily="34" charset="0"/>
              <a:buChar char="•"/>
            </a:pPr>
            <a:r>
              <a:rPr lang="en-IN" sz="2400" dirty="0">
                <a:latin typeface="AR CENA" pitchFamily="2" charset="0"/>
              </a:rPr>
              <a:t> </a:t>
            </a:r>
            <a:r>
              <a:rPr lang="en-IN" sz="2800" dirty="0">
                <a:latin typeface="AR CENA" pitchFamily="2" charset="0"/>
              </a:rPr>
              <a:t>Inhibition of cell division </a:t>
            </a:r>
            <a:endParaRPr lang="en-IN" sz="2400" dirty="0">
              <a:latin typeface="AR CENA" pitchFamily="2" charset="0"/>
            </a:endParaRPr>
          </a:p>
          <a:p>
            <a:r>
              <a:rPr lang="en-IN" sz="2800" u="sng" dirty="0">
                <a:latin typeface="AR CENA" pitchFamily="2" charset="0"/>
              </a:rPr>
              <a:t>Chromosomes</a:t>
            </a:r>
            <a:r>
              <a:rPr lang="en-IN" sz="2800" dirty="0">
                <a:latin typeface="AR CENA" pitchFamily="2" charset="0"/>
              </a:rPr>
              <a:t> :</a:t>
            </a:r>
            <a:endParaRPr lang="en-IN" sz="3200" dirty="0">
              <a:latin typeface="AR CENA" pitchFamily="2" charset="0"/>
            </a:endParaRPr>
          </a:p>
          <a:p>
            <a:pPr>
              <a:buFont typeface="Arial" pitchFamily="34" charset="0"/>
              <a:buChar char="•"/>
            </a:pPr>
            <a:r>
              <a:rPr lang="en-IN" sz="2800" dirty="0">
                <a:latin typeface="AR CENA" pitchFamily="2" charset="0"/>
              </a:rPr>
              <a:t> Single or double armed</a:t>
            </a:r>
          </a:p>
          <a:p>
            <a:r>
              <a:rPr lang="en-IN" sz="2800" dirty="0">
                <a:latin typeface="AR CENA" pitchFamily="2" charset="0"/>
              </a:rPr>
              <a:t> chromosomal aberrations</a:t>
            </a:r>
            <a:r>
              <a:rPr lang="en-IN" sz="2800" dirty="0">
                <a:solidFill>
                  <a:schemeClr val="bg1"/>
                </a:solidFill>
                <a:latin typeface="AR CENA" pitchFamily="2" charset="0"/>
              </a:rPr>
              <a:t>.</a:t>
            </a:r>
          </a:p>
          <a:p>
            <a:endParaRPr lang="en-IN" sz="2800" dirty="0">
              <a:solidFill>
                <a:schemeClr val="bg2">
                  <a:lumMod val="60000"/>
                  <a:lumOff val="40000"/>
                </a:schemeClr>
              </a:solidFill>
              <a:latin typeface="AR CENA" pitchFamily="2" charset="0"/>
            </a:endParaRPr>
          </a:p>
          <a:p>
            <a:r>
              <a:rPr lang="en-IN" sz="2800" dirty="0">
                <a:solidFill>
                  <a:schemeClr val="bg2">
                    <a:lumMod val="60000"/>
                    <a:lumOff val="40000"/>
                  </a:schemeClr>
                </a:solidFill>
                <a:latin typeface="AR CENA" pitchFamily="2" charset="0"/>
              </a:rPr>
              <a:t>CYTOPLASM:</a:t>
            </a:r>
          </a:p>
          <a:p>
            <a:pPr>
              <a:buFont typeface="Arial" pitchFamily="34" charset="0"/>
              <a:buChar char="•"/>
            </a:pPr>
            <a:r>
              <a:rPr lang="en-IN" sz="2400" dirty="0">
                <a:latin typeface="AR CENA" pitchFamily="2" charset="0"/>
              </a:rPr>
              <a:t> </a:t>
            </a:r>
            <a:r>
              <a:rPr lang="en-IN" sz="2800" dirty="0">
                <a:latin typeface="AR CENA" pitchFamily="2" charset="0"/>
              </a:rPr>
              <a:t>Increased permeability of plasma membrane to Na and K ions</a:t>
            </a:r>
          </a:p>
          <a:p>
            <a:pPr>
              <a:buFont typeface="Arial" pitchFamily="34" charset="0"/>
              <a:buChar char="•"/>
            </a:pPr>
            <a:r>
              <a:rPr lang="en-IN" sz="2800" dirty="0">
                <a:latin typeface="AR CENA" pitchFamily="2" charset="0"/>
              </a:rPr>
              <a:t> Swelling and disorganization of mitochondria.</a:t>
            </a:r>
          </a:p>
          <a:p>
            <a:pPr>
              <a:buFont typeface="Arial" pitchFamily="34" charset="0"/>
              <a:buChar char="•"/>
            </a:pPr>
            <a:r>
              <a:rPr lang="en-IN" sz="2800" dirty="0">
                <a:latin typeface="AR CENA" pitchFamily="2" charset="0"/>
              </a:rPr>
              <a:t> Focal </a:t>
            </a:r>
            <a:r>
              <a:rPr lang="en-IN" sz="2800" dirty="0" err="1">
                <a:latin typeface="AR CENA" pitchFamily="2" charset="0"/>
              </a:rPr>
              <a:t>cytoplasmic</a:t>
            </a:r>
            <a:r>
              <a:rPr lang="en-IN" sz="2800" dirty="0">
                <a:latin typeface="AR CENA" pitchFamily="2" charset="0"/>
              </a:rPr>
              <a:t> necrosis.</a:t>
            </a:r>
          </a:p>
        </p:txBody>
      </p:sp>
      <p:pic>
        <p:nvPicPr>
          <p:cNvPr id="4" name="Picture 3" descr="28890049_m.jpg"/>
          <p:cNvPicPr>
            <a:picLocks noChangeAspect="1"/>
          </p:cNvPicPr>
          <p:nvPr/>
        </p:nvPicPr>
        <p:blipFill>
          <a:blip r:embed="rId3" cstate="print"/>
          <a:stretch>
            <a:fillRect/>
          </a:stretch>
        </p:blipFill>
        <p:spPr>
          <a:xfrm>
            <a:off x="3500430" y="482189"/>
            <a:ext cx="5643570" cy="2678925"/>
          </a:xfrm>
          <a:prstGeom prst="rect">
            <a:avLst/>
          </a:prstGeom>
          <a:scene3d>
            <a:camera prst="isometricOffAxis2Left">
              <a:rot lat="0" lon="1800000" rev="0"/>
            </a:camera>
            <a:lightRig rig="threePt" dir="t"/>
          </a:scene3d>
          <a:sp3d extrusionH="76200" prstMaterial="flat">
            <a:bevelT/>
            <a:extrusionClr>
              <a:schemeClr val="accent1">
                <a:lumMod val="40000"/>
                <a:lumOff val="60000"/>
              </a:schemeClr>
            </a:extrusion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535767"/>
            <a:ext cx="7772400" cy="4284482"/>
          </a:xfrm>
        </p:spPr>
        <p:txBody>
          <a:bodyPr>
            <a:normAutofit fontScale="92500" lnSpcReduction="10000"/>
          </a:bodyPr>
          <a:lstStyle/>
          <a:p>
            <a:pPr>
              <a:buNone/>
            </a:pPr>
            <a:r>
              <a:rPr lang="en-US" sz="3200" dirty="0">
                <a:solidFill>
                  <a:schemeClr val="bg2">
                    <a:lumMod val="60000"/>
                    <a:lumOff val="40000"/>
                  </a:schemeClr>
                </a:solidFill>
                <a:latin typeface="Showcard Gothic" pitchFamily="82" charset="0"/>
              </a:rPr>
              <a:t>SOMATIC  DAMAGE AND GENETIC </a:t>
            </a:r>
            <a:r>
              <a:rPr lang="en-US" sz="3200">
                <a:solidFill>
                  <a:schemeClr val="bg2">
                    <a:lumMod val="60000"/>
                    <a:lumOff val="40000"/>
                  </a:schemeClr>
                </a:solidFill>
                <a:latin typeface="Showcard Gothic" pitchFamily="82" charset="0"/>
              </a:rPr>
              <a:t>CHANGES:</a:t>
            </a:r>
            <a:endParaRPr lang="en-US" dirty="0">
              <a:latin typeface="AR CENA" pitchFamily="2" charset="0"/>
            </a:endParaRPr>
          </a:p>
          <a:p>
            <a:r>
              <a:rPr lang="en-US" sz="3200" dirty="0">
                <a:latin typeface="AR CENA" pitchFamily="2" charset="0"/>
              </a:rPr>
              <a:t>Somatic Damage : occurs in living cells/organisms and are not carried forward once the cell/ organism dies.</a:t>
            </a:r>
          </a:p>
          <a:p>
            <a:pPr marL="0" indent="0">
              <a:buNone/>
            </a:pPr>
            <a:endParaRPr lang="en-US" sz="3200" dirty="0">
              <a:latin typeface="AR CENA" pitchFamily="2" charset="0"/>
            </a:endParaRPr>
          </a:p>
          <a:p>
            <a:r>
              <a:rPr lang="en-US" sz="3200" dirty="0">
                <a:latin typeface="AR CENA" pitchFamily="2" charset="0"/>
              </a:rPr>
              <a:t>Genetic changes : rearrangement of genetic material leading to genetic mutation. </a:t>
            </a:r>
          </a:p>
        </p:txBody>
      </p:sp>
      <p:sp>
        <p:nvSpPr>
          <p:cNvPr id="4" name="AutoShape 5" descr="data:image/jpeg;base64,/9j/4AAQSkZJRgABAQAAAQABAAD/2wBDAAkGBwgHBgkIBwgKCgkLDRYPDQwMDRsUFRAWIB0iIiAdHx8kKDQsJCYxJx8fLT0tMTU3Ojo6Iys/RD84QzQ5Ojf/2wBDAQoKCg0MDRoPDxo3JR8lNzc3Nzc3Nzc3Nzc3Nzc3Nzc3Nzc3Nzc3Nzc3Nzc3Nzc3Nzc3Nzc3Nzc3Nzc3Nzc3Nzf/wAARCADJAPsDASIAAhEBAxEB/8QAGwAAAgMBAQEAAAAAAAAAAAAAAgMBBAUGAAf/xABFEAACAgIABAQDBAUIBwkAAAABAgADBBEFEiExE0FRYQYicRQygaEjJFKRwRUzQpKxstHwNGJzgqPS0zVDVXKTs8Lh8f/EABkBAQEBAQEBAAAAAAAAAAAAAAEAAgMEBf/EACgRAQEAAgICAQMDBQEAAAAAAAABAhEDIRIxMgRBURNhcSIjkaGx8f/aAAwDAQACEQMRAD8A1QIYEkLDAnueJ5VhhZ5RGqsCALDAhBZIWSQBJAhBYQWCQBDCyQsMCRL1J1D5ZGoILbA3FvcqLsgnXcDyj9bkLSgYMFGx2jLPuiVurZGfmChe5bpr0hKyuNoysPUHcTZw7bhktKjsAV3oe3uOut+sq34V+NebMJPl7kggkAjTDR7nem+u/oekxwvqtajRIkcsy7WzMJVussflbZ8NjzaI/ok+pG+3mOnu4cTZiGTH56yQNhuqk9t+Wz6Dt0l+ll7nY8aulYtlnly8ZwhFqguAQpOiN+vpGkAjY7TFlnsaVysjUcVgkSBJWLZZY1AZZJWZYpllplimWKVWWJdZbZYl1iFRliWWW3WJdZJUdYAWWHWLCxTpAIxVngIxRMFCrGqJCiMAkkAQgsICEFggBYYWTywwJFlLxb9aat8SxaFyhi+PzqR4h1r5e+iWA36mL4Z8R4efTRaqWVCyq22wWaBpCchPN9VdWBHcdZaXg1Iymva7IZDkfafALL4fidNN22daBAJ1sblc/DHDiKxy2jkxRiNp/wCcrBU6bp1+7rfoSPpntrpawOJ1ZXDnzbUfFWvm8ZLtBqtDfXXsQfoRELx7h5S17HsqWu1q/npcH5VVmYrragc42WAA/ESynBMGurMpppFNOWgW2qoBF7EcwA7Egjr7CJf4fpsSzxMvMay0v4tvOoaxXVVZTpdAEIvYAjXQiXa6Fm8Ww8PHttd+fwywZVB38rKrfuLj+Ek8ZwlZdu/hlHYt4bAgq6JyFNc3NzOBrW4Nvw9i3WXM12Sq28+kRwBWWZGYr03vaKepOusm/wCHMPIpKZD3WueZmsflJZmdXLEcvL3Remta6ahurUNyOJ41XDhnqWsoLom1U7HM4TtrewT1Gt9CNbgLxfh7vQi5B3eQF3W/QligDdPkPMCum11BEfVwrHq4fVhLzeFW62AjlUllcP5AAfMOwAlRvhzB+21ZYD+JW/P1CNzfpGsA2VJGmdvukdDo7l2ug08cwmoF99gx0KK27D23zkA66D7jfXt3l2zHqtxzVyctbddKOUg73v2O5Tb4dwno8Bmv8MqgIFmt8nMVOwO4L8w9wp8pq8pCgEliB1J7malsX8MocIpC2oWZ0fm5UbsCe5Pqd+vaVMdeI1MaBWawdMNAFR00226gDY3odes3tSCJ1nLfv2tsjH4iDtMvkrsGwOXemIJU6HfuPzlpXS1eatgynzEC/hWNZabQrIx3z8h1zg6JB/EeWplZFd/D81npo5anfXMo6dV9B1J2Pz95qY4Z/HqnUrZ1BYSpj8RBsWnKTw7G0VOxog71vr0PQy8R0mMsLj7ZuNhDCKYSwwimEyyQRFOssERbiIU3WJYS24iHWIVXEWBHuIGpF0gEMCeUQwJkpUQ1E8ohgQSQIQEkCEBAh1DAkgSQJJGoQWEBDCwIAsLlhak6ggcs8RD1I1JB1BIjQJBEkXqCwjSIOoooCCwjiNQGEkSRFMssERZEQxuJcJ+0OLqXYWDXyFtKdbPl185Trut4ZkV0s/OjKC6sAAp3rp6ToyJVzcOrKUc+wy/ddehE74c2usu464cmur6BXdVepapgddx5ieYTmaVzOG8UdWrPKWAUjsRv19/89p0ld9eRz+H0ZTpkJBK/umuXh8Z5Y9w8nFqeWPothAaNYRbTi86u4iXEsOIlhFKziKAj7BFgSTpQIYEgCGJgpAhqJAEMCBSBGAQVEYogXgJOoQELUkhRDAgOQi7I35Aep9J4Vc3W08x3vXkPoJFJtqVuVrUDehYbhI6OdK6sfZgZKIqjSqoHoBqS1SP95FP1Al0eniJGpAXwiACxQnXKTvX0jQIXpWFgTxEZqQRAFESNRpEjUUSwgkRriL1IFOIBEY8CKARFsI5othEKeTRXkVmu0bB8/MTnMZL+F8Vc27KN/wB4R0I16TqmEp52MuVjvUdAkEK2t8p9Z6OHl8Lq+q68XL4XV9PKy2Vq6diAfygMJjcIL8OyGw77uYuQeo8/rNtxLm45hl16q5+OYZdeqruIlhLDiIacnBXsEVqOsiop1AEkCSBCAnNpKiGBPKIwCSeURgEhRDAgUgQgJ5RC1AlEbuA8lG/xPT/H98aBBUatf3AI/ONAlSgCEBPASk9j8Qc04rlcdTq29fP1VT6+p8o44+Rk2NWOTk7T+YqP3gejv7ew/tlsCSla1oqIoVVGgB5QgIZZb9K3YCJGowwPOZASIJEbqAwiiWgajGEGIJsEVLLDcSV6xAIJEMiQRJEOIphLDiJYTQYPHcCt3XNJKmsfMR6esscPylzMNbVbm8ida/KX7q1sRkcbVhoiYHA0txcnKxLE0qttW9Z6sb58Nl9z09GN8+K433GqwlewSy4leyed5Vd4qNeKinVARgEFYwCc20qIxRBURiiCSBDAkARiiBSBCAngJMCFlJ0V6EdoN1wqots5dmtC5UnW9Dff+MK2xKa2stYIijbMT0EyclbOL4d11qtVhJWzVIejWkA/Mf8AV9PWbxx3N301jN+w+PxHioK0Y1CYYbTuMlgbvZT4fb31NKpsyqta68DEVFGgq5bAD/hStm8Xp4feMdvnPYa6a9v7JYwOJU5qk19CPLe5vPj5PHyk/pbuOWt66BfxDIxyBdj4ik+RzG3/AO1HY+Rk2spejHWo726ZLOf3Gsf2zhfiDPufieQTzAIxA32E0eAZuReWRsy2ra70qof7ykztn9Hri85e27xTx27EsJC9T0G/pMhTcTocSyP6lP8A05X41j35OLg1JV9u5ctWtS1uRXQK+wxRdAdQO2u254nndEAT0A6wGUnsD+6YWbwnNv8Ah3D4eLKbravDFxtY6cAHsSrb66+8p2B23oxFHw3c1VAz3qvsVcOuxjYx5kq14g7dmI/Hzls6dAykdwYsiZnw/wAHt4UGDshDY9SPyuzc1il+ZuvqGQb/ANX2E1SIwUPL0gMscB0gNEK7QfKMcRcQU8Q0fZK7mMBbTEz1erjFFw34bAfv7H8pssZkfEW/sSspIK2DqJ6OD5yfl1+nv9yT8r7ytZHhuZFb1AMRZOXpxqtZFxlkWIh1wHWMUQQOsNR1AnJsaiGBMZOOqcO3OODkDCXHsyK8jakWIg323tdjqu+49O0uV8Y4c/hkZI/SM6gFGBHJotsEfKACCSdDqPWGzpoARizJPxBwlKBc2Yq1kkbZHBGlDEka2AFIbZGtHfbrHfy5wtaktfLVUZmXqjAgrrm2NbUDa7J0Oo69RDZ00wINrrVW1ljBUUbJPlKp4vgJ9o5sgfq7clnyN0bm5dDp8x5vl0uzvp3mXlcY4XmZNSX5anF0HWta3Y2kkhdgDp8ysAp6kjWt9I4yW93pqTftdrpbirpfkKy4i9a6W/pn9pvb0H+ToZ3+g5P+xf8AumV6OLcPutoqpyVdr1VquVWIYMCV660CQCQCQTrtLecjfYcn5W/mX8v9Uyzz8v4Vu64T4uxraOMWWuSUsPOp/Z9tfh+cDgfETjZC/MNb0QCCD/nc7DjvDKuJYxSwLzqdoxHYzkMvgowA1tl3MxJ5VRemvf8AL6z6f0/PjnhOPJ6OPklmqq8ffHfit1dF1VtjAO9YIJXfXr6b35yzhG3Ex7Mu9bAXQqhKkcx1oa9veU24RiHHyM+nEotyC+7bHrBZ99e5Hr/CFhNjuOW3Gocb1yvShB+vSdPHkvHeOab8brxg8fPuFobbd52HDbmuqVuU/unE8U4TjY9iZGPj0/Z7fIVKeRvTt2mzwbDwmqHPiY5+tS/4T5WeNxuq8dx8bqugv4pZVlWY+LgXZj01rZd4bqpUMSAAD95vlY66du/UCMv41w6izIS3J5DjqzWMa35QF1zabWmI2NgEkecTdwqrNte0ZOVjm2oVXjHcL4qAkgEkEg/M3VSDonr20u34X4c2TmZADqcoPzhVQaL6LENy83l2JIGzoTl2uhP8QcOVlDWWKnhXWPY1LqKxUVDhgRsH5h0I/tG5fjnDkZ1syDWa6zY/iVOvKAnOQSR0YL8xX7wHlIyuB4uTZaz2XL43jeIFYaItKlu46dUUj+MjN4DjZl2RZdbkeHfzs1KsAgd6zWzjpvfISO+vPW49rp5OP8Mc2AZLKa1Zn56bF1y62OqjqOZenf5h06iQeN8O0pa8rzLYxDVOCgT75YEbXWx97XceokZnAMLMFy3+IRcbCw5h3fk2R08vDUj8e8XV8OYCYr4zB2rsptpcaRAVsKluiKAD8o1oCXa6WsXKoza2sx2YhW5WDoyMrdDoqwBHQg9R2IhsInhnDaeF4zUUEkM5diURNkgDsiqo7DsI95qM0iyVX7y08ruOs1GaQ0ocVTxMG0H0B/OaDCUeJFhiWcvfXTc68fzjfF85/KKT+r1/+Qf2QLISbFSA9wo3FuYZe6xn8qRZFRjmLky7MCGvQjUFYxROLbLT4fpGPZjHLyzimmymujnULUrjR1pdnQ6DmJ0JabguLbbfZYbGF4uWxeboRaqKw9e1Y19TL6xgEGmKfh6h0t+0ZWVfbdXZW9rlQxV6xX5KB0UDXTvsncZk8Ax8l7m+0ZNRvNgu8Nl/SJYEDodqdA8i9Rojr16zW1JUdYLdYOdwPHryb76r8hcrNtVk5Ag5GVw4bovzaIA2/NodO0vYfAMXF8Irbezo9VhZmG3ZLHs2dDzaxt69tajP5/jgGzrHq3r3aaQm88ZjJG8upIwafhLhteVRfpn8JEQrYlbc/KvKCSV5h010BAOh77vZnCeHph3suFQGWpyCKx0PKZpqIvPH6hk/7F/7pnMbeuXe5xHxTZvOKMDyIvf3M71xvc4b4yrNWargv84HRT3Pb+E9f0dn6rfF8mfwq0qPCA5uZSNdx9PpuZ+YiV2LdzNyOeZT6g9R/n2lrhloFoI2VDdBvoP4evb0hZNIFl+MeYGol6tb6oeuvw6GfS5M/wBPll/L0ZXxylN4dlV3UviXpea7F1sUOdeYI0PWTw3MbHsNVtOQGU6I8B/8Jn4dnhXKPuuG7c299ddu80eIvvORtgv4a85Hr/8Amp5frcPWblzya8nU4fEU5R+gzPwxLT/8YXFONfYrlrXEsuUJW9rBgnhrZZ4a9D1PXex5AeuhKvBr+esA95f4hwvD4mtZy6Eaypg1dnKOZCGDdD5dVE+bXCKvFeMpw3NxsZqGt8ZkVmRuqBnCA669NnudDoepPSVbfiV0qWwcMuZGDsNXJvkW1at6PmWboPQdT5TYyeHYWXfXfk4lNttf3HdASujsa+h6+xktg4nKFONTyhSoHIOgLBiP6wB+o3LtdE8Pyjm4/itUanFllb1lg3KyOUPUdxtT1lvXSBXUlWxWiqCxYhRrZJJJ+pJJ/GN8ohXeIslh5WtjBS27RDiNJgNNBXcTN4rpqVr3ou4AmnZMvIXxs9P2aF5v949vynXi6y3+GuPrLf4E3TpEOY54h4ORLmLhvAEk7ZYwQFEYBOLoYkYItYwQKQJIHWeEIQKjhjXF83a9SqaPqNTSAmZlOuJxTGuYELcPCZvfymrOnL3q/t/zprL7VKiKz/8AQMn/AGL/AN0xwkW1rbU9T75XUqdd9EanIQTdzOc+LcK3IxVux0LPXvm13A9R9P4zXOFd/wCJ5v8AVo/6UCzBuI/7Szf6tH/SmuPO4ZTKGXV2+c8NqubI5Vpf59bJPT3juIbbLL1nXKAoYew1udZmcKblcrmZOyOp5aRv91c527hzByDkZH/D/wCSenm+pvLrprkz8uiaOdzzcic47NqQlLFyW2ST1Jl3F4a/N/pOSP8A0/8AkmknDOQD53sP7T63+QA/Kcbnb7c7bS+Ego4nS1dVEzMTF5COk1ql0s51R7U8RDI1IMkVrrJPaSYLSRLyrdLTytdNRmqxMEnpCPeLchQSToDuTNBXyrBVWznrrsPU+QlOqs1oefXiMeZyPWWD+mYWn7g+4D5+/wDhFvOnqaVupoiyV3liyV3gwQ8CE8XFO8SNAgLGCcHUSwoIkyQlhrFiMSBLz8QZmK1XNyt3RvQiV+C5rX1tj5BAyaDyup6Hp5zSXtMvi3D7LnTKwm5cmog68nA/jOmGUs8Mv/G8bLNVrCEJmcK4rXm7rsHhZKHT1HvuaU55YXG6ossuqTZl0151OG5IturexOnTSlQev++v5ypVxvh1uEmZZkV0Y71V2B73VBp98u9noflP/wB6OpzuD4vEOI4uVm00ZCY9ViCm6lXUlyh5uvYjk1285ln4T5MCnHpy1D0049SO1bLrwhYNgo6spItPZvLR2CRMdpeu4rw0WZaWZuOn2Xk8YvYAE5xtep9QZTvbAbKqpGXjeNcA1dYtXmcEbBA31BAPaNHAMiuxLqc9Guqaiyt7qObdldRqJYBhsMp300QfM9oOL8MpjV1oMgtyNjMT4YG/CZm9emyx+nvHdWojh/2XJewYuRTcam5bBU4blPoddpZqz+GGu5xn4hXH14xF66r30HN16fjEfDfw8OCWEm/xgtVdFZPPsIhOt8zsN9f6IUd9DrK3DfhrIGHSufkVBqdCtK6tcq/aFuIY8x5iSijY1rZOiTLdGo0LeK8Lx0yHfOx/1ek32qtgLLXrfNoHfYj949RLK8SwC3hpmY72+D4wrW1eYprfMBvtrrvtMzK+HWybcpXywMe05Doop+dXuQoxLc3zAbJA0PLZ6CAfhhrM23Juy1Pi7d1C2dLTT4RKjxOUDXXqpby5tS7PTU/lPBa7wBmY4v5PENRtXnC6DbI36EH6dYzFysfNoF2HfVfUSQHqcMNjy2Jl2fDqNWUN4Ia3xDzVAg/qv2fRBPXp835e8PhPDcrhWMw+0tlE2FjV82uXQGlLszbHLv5mI6kdBohDVIi3h12JdWLK25lPY9vb8D5a8oLxBDyvb2j7DKORkBWKIDZbr7i+X19B9ZqAu0hAWYgAdyZWIa47deWryU929z/h+/0jRSzMLL2DOOqqv3V+nqfc/lJYze9D0RZKtneWrDKlsYxSHMQ8c8Q5iCLIvcOwxUU+grGCAsYJwdUiGBBENYF7UJZOpIEkYJMgSdQLN4pwivNPj0sactR8ti+fsfWVcbjF2HZ9l4tUysDoWKOhHrvzm8IvJxqcmvw761sXuAR2nXHl68c5uNzL7VNF9WQgemxXU+amNnO3fD9tTc/DsnlPkH7jv2aLOZxnEcV202ON/fC8w1rzO+nXpG8WOXwy/wArxl9V02pJEwcLjd/O651ddR/oLvZPv9IzN4vcAjYFIvU/fcN8tfux66H06zF4spWpxXev9/ZrnvPbghwVUkrsjfQ9D9JkZHE7qeKrjGhxWWHNaxArVfUn1PkJmY7Zww8t96a/nJ2O2xFG5FdVLdT1HvMnFXPTiD3O624SbUeCnzO3qQfIdfu9z9JTHrszCaty6/H7tTJuTHpa6w6Ve8q4nFMTKssrrvrL1gFwG6De9dfwgDjGNa4pqZLLbQRXWD1b6jyHrvyg2YtWPWuNRXWMi8ktYKxsduZ/w2AB6lR2jZqasayxmGPjlO035GPRf4qZNS85/SqXGm6aB79G7DfmOh7DXjxDHsH6u/jt+zSOb957D8SId2FiW1rXZj1uiDShl2R+PeEqpVWtdSqiL2VRoCXWnO3Dwkk7U7FyLv51hSn7FZ2x+reX4fvi+RK15a1CjvoS3YZWcTUrlSz2iHMc3aV7DGClWGVbI+wyvZNRmkPK9hj3lewxBFhitw7DFbin0ZYwRY7xgnB1EIawBGKIEYhASBJECMSRB3PbgjBI3IE9JCkA9ZPlI1JAyMTHy6+TJpSxR10wk10VUVrXTWtaKNKqjQEashpbrW7rTIzOEWXXFsTNfFRtcyIgOvUr+zuaFVKU18ib69WJOyx8yT5mNkGNyt6qyzyykl+zLyuDYuSxLNdWjHbV1WFFb8B/DU0FUIoVAAqjQA7ATixxnKWh7KOLHIyS+cLsX9E32dKxcUfQXa6KVj5iQeaRX8Q8UqW/FyQz8QrwaVqVKxq+6xyEsUe69Su9Aqw8ty8tq3KySuvNeNj+JkGuqvSkvYFAOh1OzF4yOefIuUrbbr5T3RR91fr1JPuT6CUOCXW8RwUrzWtF+Hea8hbUCvYy6KMwHQbUo+h02fQams5l7FpLmKZoVpiCZqMIcxRkuYBM0APKlhlhzK1pjBSHMQ8axibDNMkOZWsMfYZWsM0CLDFbh2GKBin0E5FosuQUn5FYqdHTHQI8vP5u3pJsyr0wlurx2st/pVhSDrRPQfgOnvrceO8Yvaed1Uxn3eOyDDtKKWBblPzEAHp07HZH4eceM9wBvDv6sijQJ+9rZ7dNfw8pYXvGrMlVOZaqDdD+Iaq3ChGPVieYb9ukD+UbQlZODeWYHoAfJSfT2AG+vXt01L895yKt9tfwBYmLYxLleUHzHTewO2wfwG/aA+blJaqfYncFVYsm+nyksPrvlA+p7a63h2/CEO8EojiFxIIwrgvhhjtTvZUnXb216+3bcniFqqzHByG125R1Pza8/bR/f2l+eEiPU9qTI85JMFzCgNJBEkyBCMgDlUb0AN9+neDob7CGe0CSQdDcU5hvEtGAm0xG422Jm4zQWGKJjLIk9ogDmVrDHWSvZNQEsYmwxrdomyIVrDK9hj7JWsmgRYYncbZExT//2Q=="/>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12571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314" y="71420"/>
            <a:ext cx="8858280" cy="4832092"/>
          </a:xfrm>
          <a:prstGeom prst="rect">
            <a:avLst/>
          </a:prstGeom>
          <a:noFill/>
        </p:spPr>
        <p:txBody>
          <a:bodyPr wrap="square" rtlCol="0">
            <a:spAutoFit/>
          </a:bodyPr>
          <a:lstStyle/>
          <a:p>
            <a:r>
              <a:rPr lang="en-IN" sz="2400" b="1" dirty="0">
                <a:solidFill>
                  <a:schemeClr val="bg2">
                    <a:lumMod val="60000"/>
                    <a:lumOff val="40000"/>
                  </a:schemeClr>
                </a:solidFill>
                <a:latin typeface="Showcard Gothic" pitchFamily="82" charset="0"/>
              </a:rPr>
              <a:t>Somatic Damage :</a:t>
            </a:r>
          </a:p>
          <a:p>
            <a:endParaRPr lang="en-IN" sz="2400" b="1" dirty="0">
              <a:latin typeface="AR CENA" pitchFamily="2" charset="0"/>
            </a:endParaRPr>
          </a:p>
          <a:p>
            <a:pPr>
              <a:buFont typeface="Arial" pitchFamily="34" charset="0"/>
              <a:buChar char="•"/>
            </a:pPr>
            <a:r>
              <a:rPr lang="en-IN" sz="2000" dirty="0">
                <a:latin typeface="AR CENA" pitchFamily="2" charset="0"/>
              </a:rPr>
              <a:t> An individual suffers somatic radiation damage when significant amounts of tissue are affected. </a:t>
            </a:r>
          </a:p>
          <a:p>
            <a:pPr>
              <a:buFont typeface="Arial" pitchFamily="34" charset="0"/>
              <a:buChar char="•"/>
            </a:pPr>
            <a:endParaRPr lang="en-IN" sz="2000" dirty="0">
              <a:latin typeface="AR CENA" pitchFamily="2" charset="0"/>
            </a:endParaRPr>
          </a:p>
          <a:p>
            <a:pPr>
              <a:buFont typeface="Arial" pitchFamily="34" charset="0"/>
              <a:buChar char="•"/>
            </a:pPr>
            <a:r>
              <a:rPr lang="en-IN" sz="2000" dirty="0">
                <a:latin typeface="AR CENA" pitchFamily="2" charset="0"/>
              </a:rPr>
              <a:t> A short-term dose of 200 to 300 </a:t>
            </a:r>
            <a:r>
              <a:rPr lang="en-IN" sz="2000" dirty="0" err="1">
                <a:latin typeface="AR CENA" pitchFamily="2" charset="0"/>
              </a:rPr>
              <a:t>rads</a:t>
            </a:r>
            <a:r>
              <a:rPr lang="en-IN" sz="2000" dirty="0">
                <a:latin typeface="AR CENA" pitchFamily="2" charset="0"/>
              </a:rPr>
              <a:t> can result in sunburn-like injuries to the skin with accompanying hair loss.  </a:t>
            </a:r>
          </a:p>
          <a:p>
            <a:endParaRPr lang="en-IN" sz="2000" dirty="0">
              <a:latin typeface="AR CENA" pitchFamily="2" charset="0"/>
            </a:endParaRPr>
          </a:p>
          <a:p>
            <a:pPr>
              <a:buFont typeface="Arial" pitchFamily="34" charset="0"/>
              <a:buChar char="•"/>
            </a:pPr>
            <a:r>
              <a:rPr lang="en-IN" sz="2000" dirty="0">
                <a:latin typeface="AR CENA" pitchFamily="2" charset="0"/>
              </a:rPr>
              <a:t> At doses over 1,000 </a:t>
            </a:r>
            <a:r>
              <a:rPr lang="en-IN" sz="2000" dirty="0" err="1">
                <a:latin typeface="AR CENA" pitchFamily="2" charset="0"/>
              </a:rPr>
              <a:t>rads</a:t>
            </a:r>
            <a:r>
              <a:rPr lang="en-IN" sz="2000" dirty="0">
                <a:latin typeface="AR CENA" pitchFamily="2" charset="0"/>
              </a:rPr>
              <a:t>, the gastrointestinal system suffers upset, including nausea, electrolyte imbalance and other symptoms. </a:t>
            </a:r>
          </a:p>
          <a:p>
            <a:pPr>
              <a:buFont typeface="Arial" pitchFamily="34" charset="0"/>
              <a:buChar char="•"/>
            </a:pPr>
            <a:endParaRPr lang="en-IN" sz="2000" dirty="0">
              <a:latin typeface="AR CENA" pitchFamily="2" charset="0"/>
            </a:endParaRPr>
          </a:p>
          <a:p>
            <a:pPr>
              <a:buFont typeface="Arial" pitchFamily="34" charset="0"/>
              <a:buChar char="•"/>
            </a:pPr>
            <a:r>
              <a:rPr lang="en-IN" sz="2000" dirty="0">
                <a:latin typeface="AR CENA" pitchFamily="2" charset="0"/>
              </a:rPr>
              <a:t> In excess of 5,000 </a:t>
            </a:r>
            <a:r>
              <a:rPr lang="en-IN" sz="2000" dirty="0" err="1">
                <a:latin typeface="AR CENA" pitchFamily="2" charset="0"/>
              </a:rPr>
              <a:t>rads</a:t>
            </a:r>
            <a:r>
              <a:rPr lang="en-IN" sz="2000" dirty="0">
                <a:latin typeface="AR CENA" pitchFamily="2" charset="0"/>
              </a:rPr>
              <a:t>, the nervous system undergoes shock, leading to confusion, loss of coordination or coma due to internal bleeding and pressure in the brain. </a:t>
            </a:r>
          </a:p>
          <a:p>
            <a:pPr>
              <a:buFont typeface="Arial" pitchFamily="34" charset="0"/>
              <a:buChar char="•"/>
            </a:pPr>
            <a:endParaRPr lang="en-IN" sz="2000" dirty="0">
              <a:latin typeface="AR CENA" pitchFamily="2" charset="0"/>
            </a:endParaRPr>
          </a:p>
          <a:p>
            <a:pPr>
              <a:buFont typeface="Arial" pitchFamily="34" charset="0"/>
              <a:buChar char="•"/>
            </a:pPr>
            <a:r>
              <a:rPr lang="en-IN" sz="2000" dirty="0">
                <a:latin typeface="AR CENA" pitchFamily="2" charset="0"/>
              </a:rPr>
              <a:t> Delayed, longer-term somatic effects include the possible development of </a:t>
            </a:r>
            <a:r>
              <a:rPr lang="en-IN" sz="2000" dirty="0" err="1">
                <a:latin typeface="AR CENA" pitchFamily="2" charset="0"/>
              </a:rPr>
              <a:t>tumors</a:t>
            </a:r>
            <a:r>
              <a:rPr lang="en-IN" sz="2000" dirty="0">
                <a:latin typeface="AR CENA" pitchFamily="2" charset="0"/>
              </a:rPr>
              <a:t>, cancer and cataracts.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6"/>
            <a:ext cx="4157666" cy="685800"/>
          </a:xfrm>
        </p:spPr>
        <p:txBody>
          <a:bodyPr/>
          <a:lstStyle/>
          <a:p>
            <a:r>
              <a:rPr lang="en-US" sz="2800" dirty="0">
                <a:solidFill>
                  <a:schemeClr val="bg2">
                    <a:lumMod val="60000"/>
                    <a:lumOff val="40000"/>
                  </a:schemeClr>
                </a:solidFill>
                <a:latin typeface="Showcard Gothic" pitchFamily="82" charset="0"/>
              </a:rPr>
              <a:t>GENETIC  Damage </a:t>
            </a:r>
            <a:r>
              <a:rPr lang="en-US" dirty="0">
                <a:solidFill>
                  <a:schemeClr val="bg2">
                    <a:lumMod val="60000"/>
                    <a:lumOff val="40000"/>
                  </a:schemeClr>
                </a:solidFill>
                <a:latin typeface="Showcard Gothic" pitchFamily="82" charset="0"/>
              </a:rPr>
              <a:t>:</a:t>
            </a:r>
          </a:p>
        </p:txBody>
      </p:sp>
      <p:sp>
        <p:nvSpPr>
          <p:cNvPr id="3" name="Content Placeholder 2"/>
          <p:cNvSpPr>
            <a:spLocks noGrp="1"/>
          </p:cNvSpPr>
          <p:nvPr>
            <p:ph idx="1"/>
          </p:nvPr>
        </p:nvSpPr>
        <p:spPr>
          <a:xfrm>
            <a:off x="642910" y="428610"/>
            <a:ext cx="7286676" cy="3696917"/>
          </a:xfrm>
        </p:spPr>
        <p:txBody>
          <a:bodyPr>
            <a:noAutofit/>
          </a:bodyPr>
          <a:lstStyle/>
          <a:p>
            <a:pPr marL="342900" lvl="0" indent="-342900" fontAlgn="base">
              <a:lnSpc>
                <a:spcPct val="90000"/>
              </a:lnSpc>
              <a:spcBef>
                <a:spcPct val="65000"/>
              </a:spcBef>
              <a:spcAft>
                <a:spcPct val="0"/>
              </a:spcAft>
              <a:buClr>
                <a:srgbClr val="0066FF"/>
              </a:buClr>
              <a:buSzPct val="80000"/>
              <a:buNone/>
            </a:pPr>
            <a:endParaRPr lang="en-US" sz="2000" kern="0" dirty="0">
              <a:latin typeface="AR CENA" pitchFamily="2" charset="0"/>
            </a:endParaRPr>
          </a:p>
          <a:p>
            <a:pPr marL="342900" lvl="0" indent="-342900" fontAlgn="base">
              <a:lnSpc>
                <a:spcPct val="90000"/>
              </a:lnSpc>
              <a:spcBef>
                <a:spcPct val="65000"/>
              </a:spcBef>
              <a:spcAft>
                <a:spcPct val="0"/>
              </a:spcAft>
              <a:buClr>
                <a:srgbClr val="0066FF"/>
              </a:buClr>
              <a:buSzPct val="80000"/>
              <a:buNone/>
            </a:pPr>
            <a:endParaRPr lang="en-US" sz="2400" kern="0" dirty="0">
              <a:latin typeface="AR CENA" pitchFamily="2" charset="0"/>
            </a:endParaRPr>
          </a:p>
          <a:p>
            <a:pPr marL="342900" lvl="0" indent="-342900" fontAlgn="base">
              <a:lnSpc>
                <a:spcPct val="90000"/>
              </a:lnSpc>
              <a:spcBef>
                <a:spcPct val="65000"/>
              </a:spcBef>
              <a:spcAft>
                <a:spcPct val="0"/>
              </a:spcAft>
              <a:buClr>
                <a:srgbClr val="0066FF"/>
              </a:buClr>
              <a:buSzPct val="80000"/>
              <a:buFont typeface="Wingdings" pitchFamily="2" charset="2"/>
              <a:buChar char="Ø"/>
            </a:pPr>
            <a:r>
              <a:rPr lang="en-US" sz="2400" kern="0" dirty="0">
                <a:latin typeface="AR CENA" pitchFamily="2" charset="0"/>
              </a:rPr>
              <a:t>Genetic cells are the germ cells found in the reproductive organs.</a:t>
            </a:r>
          </a:p>
          <a:p>
            <a:pPr marL="342900" lvl="0" indent="-342900" fontAlgn="base">
              <a:lnSpc>
                <a:spcPct val="90000"/>
              </a:lnSpc>
              <a:spcBef>
                <a:spcPct val="65000"/>
              </a:spcBef>
              <a:spcAft>
                <a:spcPct val="0"/>
              </a:spcAft>
              <a:buClr>
                <a:srgbClr val="0066FF"/>
              </a:buClr>
              <a:buSzPct val="80000"/>
              <a:buFont typeface="Wingdings" pitchFamily="2" charset="2"/>
              <a:buChar char="Ø"/>
            </a:pPr>
            <a:r>
              <a:rPr lang="en-US" sz="2400" kern="0" dirty="0">
                <a:latin typeface="AR CENA" pitchFamily="2" charset="0"/>
              </a:rPr>
              <a:t>Any damage will lead to loss or rearrangement of the genetic material , which results in genetic mutations.</a:t>
            </a:r>
          </a:p>
          <a:p>
            <a:pPr marL="342900" lvl="0" indent="-342900" fontAlgn="base">
              <a:lnSpc>
                <a:spcPct val="90000"/>
              </a:lnSpc>
              <a:spcBef>
                <a:spcPct val="65000"/>
              </a:spcBef>
              <a:spcAft>
                <a:spcPct val="0"/>
              </a:spcAft>
              <a:buClr>
                <a:srgbClr val="0066FF"/>
              </a:buClr>
              <a:buSzPct val="80000"/>
              <a:buFont typeface="Wingdings" pitchFamily="2" charset="2"/>
              <a:buChar char="Ø"/>
            </a:pPr>
            <a:r>
              <a:rPr lang="en-US" sz="2400" kern="0" dirty="0">
                <a:latin typeface="AR CENA" pitchFamily="2" charset="0"/>
              </a:rPr>
              <a:t>Genetic mutations may show up in the next and subsequent generations.</a:t>
            </a:r>
          </a:p>
          <a:p>
            <a:pPr marL="342900" lvl="0" indent="-342900" fontAlgn="base">
              <a:lnSpc>
                <a:spcPct val="90000"/>
              </a:lnSpc>
              <a:spcBef>
                <a:spcPct val="65000"/>
              </a:spcBef>
              <a:spcAft>
                <a:spcPct val="0"/>
              </a:spcAft>
              <a:buClr>
                <a:srgbClr val="0066FF"/>
              </a:buClr>
              <a:buSzPct val="80000"/>
              <a:buFont typeface="Wingdings" pitchFamily="2" charset="2"/>
              <a:buChar char="Ø"/>
            </a:pPr>
            <a:r>
              <a:rPr lang="en-US" sz="2400" kern="0" dirty="0">
                <a:solidFill>
                  <a:srgbClr val="FFC000"/>
                </a:solidFill>
                <a:latin typeface="AR CENA" pitchFamily="2" charset="0"/>
              </a:rPr>
              <a:t>Doubling dose for mutations – 2 </a:t>
            </a:r>
            <a:r>
              <a:rPr lang="en-US" sz="2400" kern="0" dirty="0" err="1">
                <a:solidFill>
                  <a:srgbClr val="FFC000"/>
                </a:solidFill>
                <a:latin typeface="AR CENA" pitchFamily="2" charset="0"/>
              </a:rPr>
              <a:t>Sv</a:t>
            </a:r>
            <a:endParaRPr lang="en-US" sz="2400" dirty="0">
              <a:solidFill>
                <a:srgbClr val="FFC000"/>
              </a:solidFill>
              <a:latin typeface="AR CENA" pitchFamily="2" charset="0"/>
            </a:endParaRPr>
          </a:p>
        </p:txBody>
      </p:sp>
    </p:spTree>
    <p:extLst>
      <p:ext uri="{BB962C8B-B14F-4D97-AF65-F5344CB8AC3E}">
        <p14:creationId xmlns:p14="http://schemas.microsoft.com/office/powerpoint/2010/main" val="70900963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67875"/>
            <a:ext cx="8229600" cy="500634"/>
          </a:xfrm>
        </p:spPr>
        <p:txBody>
          <a:bodyPr>
            <a:normAutofit fontScale="90000"/>
          </a:bodyPr>
          <a:lstStyle/>
          <a:p>
            <a:r>
              <a:rPr lang="en-US" sz="2800" dirty="0">
                <a:solidFill>
                  <a:schemeClr val="accent1"/>
                </a:solidFill>
                <a:latin typeface="Showcard Gothic" pitchFamily="82" charset="0"/>
              </a:rPr>
              <a:t> </a:t>
            </a:r>
            <a:r>
              <a:rPr lang="en-US" sz="2800" dirty="0">
                <a:solidFill>
                  <a:schemeClr val="bg2">
                    <a:lumMod val="60000"/>
                    <a:lumOff val="40000"/>
                  </a:schemeClr>
                </a:solidFill>
                <a:latin typeface="Showcard Gothic" pitchFamily="82" charset="0"/>
              </a:rPr>
              <a:t>Short &amp; long term effects: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3662869"/>
              </p:ext>
            </p:extLst>
          </p:nvPr>
        </p:nvGraphicFramePr>
        <p:xfrm>
          <a:off x="571472" y="1017974"/>
          <a:ext cx="8229600" cy="375049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63259">
                <a:tc>
                  <a:txBody>
                    <a:bodyPr/>
                    <a:lstStyle/>
                    <a:p>
                      <a:endParaRPr lang="en-US" sz="2000" dirty="0">
                        <a:latin typeface="AR CENA" pitchFamily="2" charset="0"/>
                      </a:endParaRPr>
                    </a:p>
                  </a:txBody>
                  <a:tcPr marT="34290" marB="34290">
                    <a:solidFill>
                      <a:schemeClr val="accent4">
                        <a:lumMod val="75000"/>
                      </a:schemeClr>
                    </a:solidFill>
                  </a:tcPr>
                </a:tc>
                <a:tc>
                  <a:txBody>
                    <a:bodyPr/>
                    <a:lstStyle/>
                    <a:p>
                      <a:r>
                        <a:rPr lang="en-US" sz="2000" dirty="0">
                          <a:latin typeface="AR CENA" pitchFamily="2" charset="0"/>
                        </a:rPr>
                        <a:t>Short term effects</a:t>
                      </a:r>
                    </a:p>
                  </a:txBody>
                  <a:tcPr marT="34290" marB="34290">
                    <a:solidFill>
                      <a:schemeClr val="accent4">
                        <a:lumMod val="75000"/>
                      </a:schemeClr>
                    </a:solidFill>
                  </a:tcPr>
                </a:tc>
                <a:tc>
                  <a:txBody>
                    <a:bodyPr/>
                    <a:lstStyle/>
                    <a:p>
                      <a:r>
                        <a:rPr lang="en-US" sz="2000" dirty="0">
                          <a:latin typeface="AR CENA" pitchFamily="2" charset="0"/>
                        </a:rPr>
                        <a:t>Long term effects</a:t>
                      </a:r>
                    </a:p>
                  </a:txBody>
                  <a:tcPr marT="34290" marB="34290">
                    <a:solidFill>
                      <a:schemeClr val="accent4">
                        <a:lumMod val="75000"/>
                      </a:schemeClr>
                    </a:solidFill>
                  </a:tcPr>
                </a:tc>
                <a:extLst>
                  <a:ext uri="{0D108BD9-81ED-4DB2-BD59-A6C34878D82A}">
                    <a16:rowId xmlns:a16="http://schemas.microsoft.com/office/drawing/2014/main" val="10000"/>
                  </a:ext>
                </a:extLst>
              </a:tr>
              <a:tr h="799598">
                <a:tc>
                  <a:txBody>
                    <a:bodyPr/>
                    <a:lstStyle/>
                    <a:p>
                      <a:r>
                        <a:rPr lang="en-US" sz="2000" b="1" dirty="0">
                          <a:solidFill>
                            <a:schemeClr val="tx1"/>
                          </a:solidFill>
                          <a:latin typeface="AR CENA" pitchFamily="2" charset="0"/>
                        </a:rPr>
                        <a:t>Seen  in</a:t>
                      </a:r>
                    </a:p>
                  </a:txBody>
                  <a:tcPr marT="34290" marB="34290">
                    <a:solidFill>
                      <a:schemeClr val="accent4">
                        <a:lumMod val="75000"/>
                      </a:schemeClr>
                    </a:solidFill>
                  </a:tcPr>
                </a:tc>
                <a:tc>
                  <a:txBody>
                    <a:bodyPr/>
                    <a:lstStyle/>
                    <a:p>
                      <a:r>
                        <a:rPr lang="en-US" sz="2000" dirty="0">
                          <a:latin typeface="AR CENA" pitchFamily="2" charset="0"/>
                        </a:rPr>
                        <a:t>1</a:t>
                      </a:r>
                      <a:r>
                        <a:rPr lang="en-US" sz="2000" baseline="30000" dirty="0">
                          <a:latin typeface="AR CENA" pitchFamily="2" charset="0"/>
                        </a:rPr>
                        <a:t>st</a:t>
                      </a:r>
                      <a:r>
                        <a:rPr lang="en-US" sz="2000" dirty="0">
                          <a:latin typeface="AR CENA" pitchFamily="2" charset="0"/>
                        </a:rPr>
                        <a:t> day/ weeks after exposure</a:t>
                      </a:r>
                    </a:p>
                  </a:txBody>
                  <a:tcPr marT="34290" marB="34290">
                    <a:solidFill>
                      <a:schemeClr val="accent4">
                        <a:lumMod val="40000"/>
                        <a:lumOff val="60000"/>
                      </a:schemeClr>
                    </a:solidFill>
                  </a:tcPr>
                </a:tc>
                <a:tc>
                  <a:txBody>
                    <a:bodyPr/>
                    <a:lstStyle/>
                    <a:p>
                      <a:r>
                        <a:rPr lang="en-US" sz="2000" dirty="0">
                          <a:latin typeface="AR CENA" pitchFamily="2" charset="0"/>
                        </a:rPr>
                        <a:t>Months &amp; years after exposure</a:t>
                      </a:r>
                    </a:p>
                  </a:txBody>
                  <a:tcPr marT="34290" marB="34290">
                    <a:solidFill>
                      <a:schemeClr val="accent4">
                        <a:lumMod val="40000"/>
                        <a:lumOff val="60000"/>
                      </a:schemeClr>
                    </a:solidFill>
                  </a:tcPr>
                </a:tc>
                <a:extLst>
                  <a:ext uri="{0D108BD9-81ED-4DB2-BD59-A6C34878D82A}">
                    <a16:rowId xmlns:a16="http://schemas.microsoft.com/office/drawing/2014/main" val="10001"/>
                  </a:ext>
                </a:extLst>
              </a:tr>
              <a:tr h="1142283">
                <a:tc>
                  <a:txBody>
                    <a:bodyPr/>
                    <a:lstStyle/>
                    <a:p>
                      <a:r>
                        <a:rPr lang="en-US" sz="2000" b="1" dirty="0">
                          <a:solidFill>
                            <a:schemeClr val="tx1"/>
                          </a:solidFill>
                          <a:latin typeface="AR CENA" pitchFamily="2" charset="0"/>
                        </a:rPr>
                        <a:t>Cells</a:t>
                      </a:r>
                    </a:p>
                  </a:txBody>
                  <a:tcPr marT="34290" marB="34290">
                    <a:solidFill>
                      <a:schemeClr val="accent4">
                        <a:lumMod val="75000"/>
                      </a:schemeClr>
                    </a:solidFill>
                  </a:tcPr>
                </a:tc>
                <a:tc>
                  <a:txBody>
                    <a:bodyPr/>
                    <a:lstStyle/>
                    <a:p>
                      <a:r>
                        <a:rPr lang="en-US" sz="2000" dirty="0">
                          <a:latin typeface="AR CENA" pitchFamily="2" charset="0"/>
                        </a:rPr>
                        <a:t>Are lost by apoptosis</a:t>
                      </a:r>
                    </a:p>
                  </a:txBody>
                  <a:tcPr marT="34290" marB="34290">
                    <a:solidFill>
                      <a:schemeClr val="accent4">
                        <a:lumMod val="40000"/>
                        <a:lumOff val="60000"/>
                      </a:schemeClr>
                    </a:solidFill>
                  </a:tcPr>
                </a:tc>
                <a:tc>
                  <a:txBody>
                    <a:bodyPr/>
                    <a:lstStyle/>
                    <a:p>
                      <a:r>
                        <a:rPr lang="en-US" sz="2000" dirty="0">
                          <a:latin typeface="AR CENA" pitchFamily="2" charset="0"/>
                        </a:rPr>
                        <a:t>Loss of parenchymal cells &amp; replacement with fibrous C.T</a:t>
                      </a:r>
                    </a:p>
                  </a:txBody>
                  <a:tcPr marT="34290" marB="34290">
                    <a:solidFill>
                      <a:schemeClr val="accent4">
                        <a:lumMod val="40000"/>
                        <a:lumOff val="60000"/>
                      </a:schemeClr>
                    </a:solidFill>
                  </a:tcPr>
                </a:tc>
                <a:extLst>
                  <a:ext uri="{0D108BD9-81ED-4DB2-BD59-A6C34878D82A}">
                    <a16:rowId xmlns:a16="http://schemas.microsoft.com/office/drawing/2014/main" val="10002"/>
                  </a:ext>
                </a:extLst>
              </a:tr>
              <a:tr h="545757">
                <a:tc>
                  <a:txBody>
                    <a:bodyPr/>
                    <a:lstStyle/>
                    <a:p>
                      <a:endParaRPr lang="en-US" sz="2000" b="0" dirty="0">
                        <a:latin typeface="AR CENA" pitchFamily="2" charset="0"/>
                      </a:endParaRPr>
                    </a:p>
                  </a:txBody>
                  <a:tcPr marT="34290" marB="34290">
                    <a:solidFill>
                      <a:schemeClr val="accent4">
                        <a:lumMod val="75000"/>
                      </a:schemeClr>
                    </a:solidFill>
                  </a:tcPr>
                </a:tc>
                <a:tc>
                  <a:txBody>
                    <a:bodyPr/>
                    <a:lstStyle/>
                    <a:p>
                      <a:r>
                        <a:rPr lang="en-US" sz="2000" dirty="0">
                          <a:latin typeface="AR CENA" pitchFamily="2" charset="0"/>
                        </a:rPr>
                        <a:t>Effects are Quick </a:t>
                      </a:r>
                    </a:p>
                  </a:txBody>
                  <a:tcPr marT="34290" marB="34290">
                    <a:solidFill>
                      <a:schemeClr val="accent4">
                        <a:lumMod val="40000"/>
                        <a:lumOff val="60000"/>
                      </a:schemeClr>
                    </a:solidFill>
                  </a:tcPr>
                </a:tc>
                <a:tc>
                  <a:txBody>
                    <a:bodyPr/>
                    <a:lstStyle/>
                    <a:p>
                      <a:r>
                        <a:rPr lang="en-US" sz="2000" dirty="0">
                          <a:latin typeface="AR CENA" pitchFamily="2" charset="0"/>
                        </a:rPr>
                        <a:t>Effects are late</a:t>
                      </a:r>
                    </a:p>
                  </a:txBody>
                  <a:tcPr marT="34290" marB="34290">
                    <a:solidFill>
                      <a:schemeClr val="accent4">
                        <a:lumMod val="40000"/>
                        <a:lumOff val="60000"/>
                      </a:schemeClr>
                    </a:solidFill>
                  </a:tcPr>
                </a:tc>
                <a:extLst>
                  <a:ext uri="{0D108BD9-81ED-4DB2-BD59-A6C34878D82A}">
                    <a16:rowId xmlns:a16="http://schemas.microsoft.com/office/drawing/2014/main" val="10003"/>
                  </a:ext>
                </a:extLst>
              </a:tr>
              <a:tr h="799598">
                <a:tc>
                  <a:txBody>
                    <a:bodyPr/>
                    <a:lstStyle/>
                    <a:p>
                      <a:r>
                        <a:rPr lang="en-US" sz="2000" b="1" dirty="0">
                          <a:solidFill>
                            <a:schemeClr val="tx1"/>
                          </a:solidFill>
                          <a:latin typeface="AR CENA" pitchFamily="2" charset="0"/>
                        </a:rPr>
                        <a:t>Examples</a:t>
                      </a:r>
                    </a:p>
                  </a:txBody>
                  <a:tcPr marT="34290" marB="34290">
                    <a:solidFill>
                      <a:schemeClr val="accent4">
                        <a:lumMod val="75000"/>
                      </a:schemeClr>
                    </a:solidFill>
                  </a:tcPr>
                </a:tc>
                <a:tc>
                  <a:txBody>
                    <a:bodyPr/>
                    <a:lstStyle/>
                    <a:p>
                      <a:r>
                        <a:rPr lang="en-US" sz="2000" dirty="0">
                          <a:latin typeface="AR CENA" pitchFamily="2" charset="0"/>
                        </a:rPr>
                        <a:t>Bone marrow, oral mucous</a:t>
                      </a:r>
                      <a:r>
                        <a:rPr lang="en-US" sz="2000" baseline="0" dirty="0">
                          <a:latin typeface="AR CENA" pitchFamily="2" charset="0"/>
                        </a:rPr>
                        <a:t> membrane</a:t>
                      </a:r>
                      <a:endParaRPr lang="en-US" sz="2000" dirty="0">
                        <a:latin typeface="AR CENA" pitchFamily="2" charset="0"/>
                      </a:endParaRPr>
                    </a:p>
                  </a:txBody>
                  <a:tcPr marT="34290" marB="34290">
                    <a:solidFill>
                      <a:schemeClr val="accent4">
                        <a:lumMod val="40000"/>
                        <a:lumOff val="60000"/>
                      </a:schemeClr>
                    </a:solidFill>
                  </a:tcPr>
                </a:tc>
                <a:tc>
                  <a:txBody>
                    <a:bodyPr/>
                    <a:lstStyle/>
                    <a:p>
                      <a:r>
                        <a:rPr lang="en-US" sz="2000" dirty="0">
                          <a:latin typeface="AR CENA" pitchFamily="2" charset="0"/>
                        </a:rPr>
                        <a:t>Damage to capillaries </a:t>
                      </a:r>
                    </a:p>
                  </a:txBody>
                  <a:tcPr marT="34290" marB="34290">
                    <a:solidFill>
                      <a:schemeClr val="accent4">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3862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42858"/>
            <a:ext cx="7772400" cy="500066"/>
          </a:xfrm>
        </p:spPr>
        <p:txBody>
          <a:bodyPr>
            <a:normAutofit fontScale="90000"/>
          </a:bodyPr>
          <a:lstStyle/>
          <a:p>
            <a:r>
              <a:rPr lang="en-US" sz="2400" u="sng" dirty="0">
                <a:solidFill>
                  <a:schemeClr val="accent2">
                    <a:lumMod val="60000"/>
                    <a:lumOff val="40000"/>
                  </a:schemeClr>
                </a:solidFill>
                <a:latin typeface="Showcard Gothic" pitchFamily="82" charset="0"/>
              </a:rPr>
              <a:t>Sequence</a:t>
            </a:r>
            <a:r>
              <a:rPr lang="en-US" sz="3600" u="sng" dirty="0">
                <a:solidFill>
                  <a:schemeClr val="accent2">
                    <a:lumMod val="60000"/>
                    <a:lumOff val="40000"/>
                  </a:schemeClr>
                </a:solidFill>
                <a:latin typeface="Showcard Gothic" pitchFamily="82" charset="0"/>
              </a:rPr>
              <a:t>  </a:t>
            </a:r>
            <a:r>
              <a:rPr lang="en-US" sz="2400" u="sng" dirty="0">
                <a:solidFill>
                  <a:schemeClr val="accent2">
                    <a:lumMod val="60000"/>
                    <a:lumOff val="40000"/>
                  </a:schemeClr>
                </a:solidFill>
                <a:latin typeface="Showcard Gothic" pitchFamily="82" charset="0"/>
              </a:rPr>
              <a:t>of  radiation  injury</a:t>
            </a:r>
            <a:r>
              <a:rPr lang="en-US" sz="3600" u="sng" dirty="0">
                <a:solidFill>
                  <a:schemeClr val="accent2">
                    <a:lumMod val="60000"/>
                    <a:lumOff val="40000"/>
                  </a:schemeClr>
                </a:solidFill>
                <a:latin typeface="Showcard Gothic" pitchFamily="82" charset="0"/>
              </a:rPr>
              <a:t>:</a:t>
            </a:r>
          </a:p>
        </p:txBody>
      </p:sp>
      <p:sp>
        <p:nvSpPr>
          <p:cNvPr id="3" name="Content Placeholder 2"/>
          <p:cNvSpPr>
            <a:spLocks noGrp="1"/>
          </p:cNvSpPr>
          <p:nvPr>
            <p:ph idx="1"/>
          </p:nvPr>
        </p:nvSpPr>
        <p:spPr>
          <a:xfrm>
            <a:off x="857224" y="785824"/>
            <a:ext cx="7929618" cy="3429000"/>
          </a:xfrm>
        </p:spPr>
        <p:txBody>
          <a:bodyPr>
            <a:noAutofit/>
          </a:bodyPr>
          <a:lstStyle/>
          <a:p>
            <a:r>
              <a:rPr lang="en-US" sz="2000" dirty="0">
                <a:solidFill>
                  <a:srgbClr val="FFFF00"/>
                </a:solidFill>
                <a:latin typeface="AR CENA" pitchFamily="2" charset="0"/>
              </a:rPr>
              <a:t>Latent period :</a:t>
            </a:r>
          </a:p>
          <a:p>
            <a:pPr marL="0" indent="0">
              <a:buNone/>
            </a:pPr>
            <a:r>
              <a:rPr lang="en-US" sz="2000" dirty="0">
                <a:latin typeface="AR CENA" pitchFamily="2" charset="0"/>
              </a:rPr>
              <a:t>         The time that elapses between exposure to ionizing radiation and the appearance  of observable clinical signs.</a:t>
            </a:r>
          </a:p>
          <a:p>
            <a:pPr>
              <a:buNone/>
            </a:pPr>
            <a:r>
              <a:rPr lang="en-US" sz="2000" dirty="0">
                <a:latin typeface="AR CENA" pitchFamily="2" charset="0"/>
              </a:rPr>
              <a:t> </a:t>
            </a:r>
          </a:p>
          <a:p>
            <a:r>
              <a:rPr lang="en-US" sz="2000" dirty="0">
                <a:solidFill>
                  <a:srgbClr val="FFFF00"/>
                </a:solidFill>
                <a:latin typeface="AR CENA" pitchFamily="2" charset="0"/>
              </a:rPr>
              <a:t>Period of injury :</a:t>
            </a:r>
          </a:p>
          <a:p>
            <a:pPr>
              <a:buNone/>
            </a:pPr>
            <a:r>
              <a:rPr lang="en-US" sz="2000" dirty="0">
                <a:latin typeface="AR CENA" pitchFamily="2" charset="0"/>
              </a:rPr>
              <a:t>       Changes in cell function, breaking of chromosomes, cessation of mitotic activity or abnormal mitotic activity, cell death</a:t>
            </a:r>
            <a:r>
              <a:rPr lang="en-US" sz="2000" dirty="0"/>
              <a:t>.</a:t>
            </a:r>
            <a:endParaRPr lang="en-US" sz="2000" dirty="0">
              <a:latin typeface="AR CENA" pitchFamily="2" charset="0"/>
            </a:endParaRPr>
          </a:p>
          <a:p>
            <a:pPr>
              <a:buNone/>
            </a:pPr>
            <a:endParaRPr lang="en-US" sz="2000" dirty="0">
              <a:latin typeface="AR CENA" pitchFamily="2" charset="0"/>
            </a:endParaRPr>
          </a:p>
          <a:p>
            <a:r>
              <a:rPr lang="en-US" sz="2000" dirty="0">
                <a:solidFill>
                  <a:srgbClr val="FFFF00"/>
                </a:solidFill>
                <a:latin typeface="AR CENA" pitchFamily="2" charset="0"/>
              </a:rPr>
              <a:t>Recovery period :</a:t>
            </a:r>
          </a:p>
          <a:p>
            <a:pPr marL="0" indent="0">
              <a:buNone/>
            </a:pPr>
            <a:r>
              <a:rPr lang="en-US" sz="2000" dirty="0">
                <a:latin typeface="AR CENA" pitchFamily="2" charset="0"/>
              </a:rPr>
              <a:t>       Repair of radiation damage.</a:t>
            </a:r>
          </a:p>
          <a:p>
            <a:pPr marL="0" indent="0">
              <a:buNone/>
            </a:pPr>
            <a:endParaRPr lang="en-US" sz="1200" dirty="0">
              <a:latin typeface="AR CENA" pitchFamily="2" charset="0"/>
            </a:endParaRPr>
          </a:p>
          <a:p>
            <a:pPr marL="0" indent="0">
              <a:buNone/>
            </a:pPr>
            <a:endParaRPr lang="en-US" sz="1200" dirty="0">
              <a:latin typeface="AR CENA" pitchFamily="2" charset="0"/>
            </a:endParaRPr>
          </a:p>
        </p:txBody>
      </p:sp>
    </p:spTree>
    <p:extLst>
      <p:ext uri="{BB962C8B-B14F-4D97-AF65-F5344CB8AC3E}">
        <p14:creationId xmlns:p14="http://schemas.microsoft.com/office/powerpoint/2010/main" val="1829786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557784"/>
          </a:xfrm>
        </p:spPr>
        <p:txBody>
          <a:bodyPr>
            <a:normAutofit fontScale="90000"/>
          </a:bodyPr>
          <a:lstStyle/>
          <a:p>
            <a:r>
              <a:rPr lang="en-US" sz="2800" dirty="0">
                <a:latin typeface="Showcard Gothic" pitchFamily="82" charset="0"/>
              </a:rPr>
              <a:t>      </a:t>
            </a:r>
            <a:r>
              <a:rPr lang="en-US" sz="2800" dirty="0">
                <a:solidFill>
                  <a:schemeClr val="bg2">
                    <a:lumMod val="60000"/>
                    <a:lumOff val="40000"/>
                  </a:schemeClr>
                </a:solidFill>
                <a:latin typeface="Showcard Gothic" pitchFamily="82" charset="0"/>
              </a:rPr>
              <a:t>Characteristics   in  radiosensitive  cells:</a:t>
            </a:r>
            <a:br>
              <a:rPr lang="en-US" sz="2800" dirty="0">
                <a:solidFill>
                  <a:schemeClr val="bg2">
                    <a:lumMod val="60000"/>
                    <a:lumOff val="40000"/>
                  </a:schemeClr>
                </a:solidFill>
                <a:latin typeface="AR CENA" pitchFamily="2" charset="0"/>
              </a:rPr>
            </a:br>
            <a:r>
              <a:rPr lang="en-US" sz="2800" dirty="0">
                <a:latin typeface="Showcard Gothic" pitchFamily="82" charset="0"/>
              </a:rPr>
              <a:t> </a:t>
            </a:r>
            <a:br>
              <a:rPr lang="en-US" sz="2800" dirty="0">
                <a:latin typeface="Showcard Gothic" pitchFamily="82" charset="0"/>
              </a:rPr>
            </a:br>
            <a:r>
              <a:rPr lang="en-US" sz="2800" dirty="0" err="1">
                <a:solidFill>
                  <a:srgbClr val="FFC000"/>
                </a:solidFill>
                <a:latin typeface="AR CENA" pitchFamily="2" charset="0"/>
              </a:rPr>
              <a:t>Bergone</a:t>
            </a:r>
            <a:r>
              <a:rPr lang="en-US" sz="2800" dirty="0">
                <a:solidFill>
                  <a:srgbClr val="FFC000"/>
                </a:solidFill>
                <a:latin typeface="AR CENA" pitchFamily="2" charset="0"/>
              </a:rPr>
              <a:t>  &amp;  </a:t>
            </a:r>
            <a:r>
              <a:rPr lang="en-US" sz="2800" dirty="0" err="1">
                <a:solidFill>
                  <a:srgbClr val="FFC000"/>
                </a:solidFill>
                <a:latin typeface="AR CENA" pitchFamily="2" charset="0"/>
              </a:rPr>
              <a:t>Tribondeau</a:t>
            </a:r>
            <a:r>
              <a:rPr lang="en-US" sz="2800" dirty="0">
                <a:solidFill>
                  <a:srgbClr val="FFC000"/>
                </a:solidFill>
                <a:latin typeface="AR CENA" pitchFamily="2" charset="0"/>
              </a:rPr>
              <a:t>  observed</a:t>
            </a:r>
            <a:r>
              <a:rPr lang="en-US" sz="2800" dirty="0">
                <a:solidFill>
                  <a:srgbClr val="FFC000"/>
                </a:solidFill>
                <a:latin typeface="Showcard Gothic" pitchFamily="82" charset="0"/>
              </a:rPr>
              <a:t>:</a:t>
            </a:r>
          </a:p>
        </p:txBody>
      </p:sp>
      <p:sp>
        <p:nvSpPr>
          <p:cNvPr id="3" name="Content Placeholder 2"/>
          <p:cNvSpPr>
            <a:spLocks noGrp="1"/>
          </p:cNvSpPr>
          <p:nvPr>
            <p:ph idx="1"/>
          </p:nvPr>
        </p:nvSpPr>
        <p:spPr>
          <a:xfrm>
            <a:off x="1000100" y="1428742"/>
            <a:ext cx="7901014" cy="3125399"/>
          </a:xfrm>
        </p:spPr>
        <p:txBody>
          <a:bodyPr>
            <a:normAutofit/>
          </a:bodyPr>
          <a:lstStyle/>
          <a:p>
            <a:pPr marL="0" indent="0">
              <a:buNone/>
            </a:pPr>
            <a:endParaRPr lang="en-US" sz="3200" dirty="0">
              <a:latin typeface="AR CENA" pitchFamily="2" charset="0"/>
            </a:endParaRPr>
          </a:p>
          <a:p>
            <a:r>
              <a:rPr lang="en-US" sz="2800" dirty="0">
                <a:latin typeface="AR CENA" pitchFamily="2" charset="0"/>
              </a:rPr>
              <a:t>High mitotic rate</a:t>
            </a:r>
          </a:p>
          <a:p>
            <a:r>
              <a:rPr lang="en-US" sz="2800" dirty="0">
                <a:latin typeface="AR CENA" pitchFamily="2" charset="0"/>
              </a:rPr>
              <a:t>Undergo many future mitoses</a:t>
            </a:r>
          </a:p>
          <a:p>
            <a:r>
              <a:rPr lang="en-US" sz="2800" dirty="0">
                <a:latin typeface="AR CENA" pitchFamily="2" charset="0"/>
              </a:rPr>
              <a:t>Are most primitive in differentiation</a:t>
            </a:r>
          </a:p>
        </p:txBody>
      </p:sp>
    </p:spTree>
    <p:extLst>
      <p:ext uri="{BB962C8B-B14F-4D97-AF65-F5344CB8AC3E}">
        <p14:creationId xmlns:p14="http://schemas.microsoft.com/office/powerpoint/2010/main" val="2537611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12" y="0"/>
            <a:ext cx="10644262" cy="699516"/>
          </a:xfrm>
        </p:spPr>
        <p:txBody>
          <a:bodyPr>
            <a:noAutofit/>
          </a:bodyPr>
          <a:lstStyle/>
          <a:p>
            <a:pPr algn="ctr"/>
            <a:r>
              <a:rPr lang="en-US" sz="2800" b="1" dirty="0">
                <a:solidFill>
                  <a:schemeClr val="bg2">
                    <a:lumMod val="60000"/>
                    <a:lumOff val="40000"/>
                  </a:schemeClr>
                </a:solidFill>
                <a:latin typeface="Showcard Gothic" pitchFamily="82" charset="0"/>
              </a:rPr>
              <a:t> </a:t>
            </a:r>
            <a:r>
              <a:rPr lang="en-US" sz="2800" dirty="0">
                <a:solidFill>
                  <a:schemeClr val="bg2">
                    <a:lumMod val="60000"/>
                    <a:lumOff val="40000"/>
                  </a:schemeClr>
                </a:solidFill>
                <a:latin typeface="Showcard Gothic" pitchFamily="82" charset="0"/>
              </a:rPr>
              <a:t>categories by </a:t>
            </a:r>
            <a:r>
              <a:rPr lang="en-US" sz="2800" dirty="0" err="1">
                <a:solidFill>
                  <a:schemeClr val="bg2">
                    <a:lumMod val="60000"/>
                    <a:lumOff val="40000"/>
                  </a:schemeClr>
                </a:solidFill>
                <a:latin typeface="Showcard Gothic" pitchFamily="82" charset="0"/>
              </a:rPr>
              <a:t>Casarett</a:t>
            </a:r>
            <a:br>
              <a:rPr lang="en-US" sz="2800" dirty="0">
                <a:solidFill>
                  <a:schemeClr val="bg2">
                    <a:lumMod val="60000"/>
                    <a:lumOff val="40000"/>
                  </a:schemeClr>
                </a:solidFill>
                <a:latin typeface="Showcard Gothic" pitchFamily="82" charset="0"/>
              </a:rPr>
            </a:br>
            <a:r>
              <a:rPr lang="en-US" sz="2800" dirty="0">
                <a:solidFill>
                  <a:schemeClr val="bg2">
                    <a:lumMod val="60000"/>
                    <a:lumOff val="40000"/>
                  </a:schemeClr>
                </a:solidFill>
                <a:latin typeface="Showcard Gothic" pitchFamily="82" charset="0"/>
              </a:rPr>
              <a:t>(based on histologic observation)</a:t>
            </a:r>
          </a:p>
        </p:txBody>
      </p:sp>
      <p:sp>
        <p:nvSpPr>
          <p:cNvPr id="3" name="Content Placeholder 2"/>
          <p:cNvSpPr>
            <a:spLocks noGrp="1"/>
          </p:cNvSpPr>
          <p:nvPr>
            <p:ph idx="1"/>
          </p:nvPr>
        </p:nvSpPr>
        <p:spPr>
          <a:xfrm>
            <a:off x="1071538" y="1214428"/>
            <a:ext cx="6500858" cy="3536157"/>
          </a:xfrm>
        </p:spPr>
        <p:txBody>
          <a:bodyPr>
            <a:noAutofit/>
          </a:bodyPr>
          <a:lstStyle/>
          <a:p>
            <a:r>
              <a:rPr lang="en-US" sz="2400" dirty="0">
                <a:latin typeface="AR CENA" pitchFamily="2" charset="0"/>
              </a:rPr>
              <a:t>Vegetative </a:t>
            </a:r>
            <a:r>
              <a:rPr lang="en-US" sz="2400" dirty="0" err="1">
                <a:latin typeface="AR CENA" pitchFamily="2" charset="0"/>
              </a:rPr>
              <a:t>intermitotic</a:t>
            </a:r>
            <a:r>
              <a:rPr lang="en-US" sz="2400" dirty="0">
                <a:latin typeface="AR CENA" pitchFamily="2" charset="0"/>
              </a:rPr>
              <a:t> cells</a:t>
            </a:r>
          </a:p>
          <a:p>
            <a:pPr>
              <a:buNone/>
            </a:pPr>
            <a:endParaRPr lang="en-US" sz="2400" u="sng" dirty="0">
              <a:latin typeface="AR CENA" pitchFamily="2" charset="0"/>
            </a:endParaRPr>
          </a:p>
          <a:p>
            <a:r>
              <a:rPr lang="en-US" sz="2400" dirty="0">
                <a:latin typeface="AR CENA" pitchFamily="2" charset="0"/>
              </a:rPr>
              <a:t>Differentiating </a:t>
            </a:r>
            <a:r>
              <a:rPr lang="en-US" sz="2400" dirty="0" err="1">
                <a:latin typeface="AR CENA" pitchFamily="2" charset="0"/>
              </a:rPr>
              <a:t>intermitotic</a:t>
            </a:r>
            <a:r>
              <a:rPr lang="en-US" sz="2400" dirty="0">
                <a:latin typeface="AR CENA" pitchFamily="2" charset="0"/>
              </a:rPr>
              <a:t> cells</a:t>
            </a:r>
          </a:p>
          <a:p>
            <a:endParaRPr lang="en-US" sz="2400" u="sng" dirty="0">
              <a:latin typeface="AR CENA" pitchFamily="2" charset="0"/>
            </a:endParaRPr>
          </a:p>
          <a:p>
            <a:r>
              <a:rPr lang="en-US" sz="2400" dirty="0">
                <a:latin typeface="AR CENA" pitchFamily="2" charset="0"/>
              </a:rPr>
              <a:t>Reverting post mitotic cells</a:t>
            </a:r>
          </a:p>
          <a:p>
            <a:pPr>
              <a:buNone/>
            </a:pPr>
            <a:endParaRPr lang="en-US" sz="2400" u="sng" dirty="0">
              <a:latin typeface="AR CENA" pitchFamily="2" charset="0"/>
            </a:endParaRPr>
          </a:p>
          <a:p>
            <a:r>
              <a:rPr lang="en-US" sz="2400" dirty="0">
                <a:latin typeface="AR CENA" pitchFamily="2" charset="0"/>
              </a:rPr>
              <a:t>Fixed post mitotic cells</a:t>
            </a:r>
            <a:endParaRPr lang="en-US" sz="2800" dirty="0">
              <a:solidFill>
                <a:schemeClr val="bg1"/>
              </a:solidFill>
              <a:latin typeface="AR CENA" pitchFamily="2" charset="0"/>
            </a:endParaRPr>
          </a:p>
        </p:txBody>
      </p:sp>
    </p:spTree>
    <p:extLst>
      <p:ext uri="{BB962C8B-B14F-4D97-AF65-F5344CB8AC3E}">
        <p14:creationId xmlns:p14="http://schemas.microsoft.com/office/powerpoint/2010/main" val="274712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6021\Desktop\tissue-radiosensitivity-7-638.jpg"/>
          <p:cNvPicPr>
            <a:picLocks noChangeAspect="1" noChangeArrowheads="1"/>
          </p:cNvPicPr>
          <p:nvPr/>
        </p:nvPicPr>
        <p:blipFill>
          <a:blip r:embed="rId3" cstate="print">
            <a:biLevel thresh="50000"/>
            <a:lum/>
          </a:blip>
          <a:srcRect/>
          <a:stretch>
            <a:fillRect/>
          </a:stretch>
        </p:blipFill>
        <p:spPr bwMode="auto">
          <a:xfrm>
            <a:off x="500034" y="0"/>
            <a:ext cx="8143932" cy="5143536"/>
          </a:xfrm>
          <a:prstGeom prst="rect">
            <a:avLst/>
          </a:prstGeom>
          <a:blipFill>
            <a:blip r:embed="rId4" cstate="print"/>
            <a:tile tx="0" ty="0" sx="100000" sy="100000" flip="none" algn="tl"/>
          </a:blipFill>
          <a:ln>
            <a:solidFill>
              <a:schemeClr val="bg2"/>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6021\Desktop\tissue-radiosensitivity-8-638.jpg"/>
          <p:cNvPicPr>
            <a:picLocks noChangeAspect="1" noChangeArrowheads="1"/>
          </p:cNvPicPr>
          <p:nvPr/>
        </p:nvPicPr>
        <p:blipFill>
          <a:blip r:embed="rId3" cstate="print">
            <a:biLevel thresh="50000"/>
          </a:blip>
          <a:srcRect/>
          <a:stretch>
            <a:fillRect/>
          </a:stretch>
        </p:blipFill>
        <p:spPr bwMode="auto">
          <a:xfrm>
            <a:off x="428596" y="142858"/>
            <a:ext cx="8072494" cy="500064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71456"/>
            <a:ext cx="8501122" cy="5447645"/>
          </a:xfrm>
          <a:prstGeom prst="rect">
            <a:avLst/>
          </a:prstGeom>
          <a:noFill/>
        </p:spPr>
        <p:txBody>
          <a:bodyPr wrap="square" rtlCol="0">
            <a:spAutoFit/>
          </a:bodyPr>
          <a:lstStyle/>
          <a:p>
            <a:pPr>
              <a:buNone/>
            </a:pPr>
            <a:r>
              <a:rPr lang="en-US" sz="3600" dirty="0">
                <a:solidFill>
                  <a:srgbClr val="FFC000"/>
                </a:solidFill>
                <a:latin typeface="Showcard Gothic" panose="04020904020102020604" pitchFamily="82" charset="0"/>
              </a:rPr>
              <a:t>CONTENTS:</a:t>
            </a:r>
          </a:p>
          <a:p>
            <a:pPr>
              <a:buNone/>
            </a:pPr>
            <a:endParaRPr lang="en-US" sz="2400" dirty="0">
              <a:latin typeface="Showcard Gothic" panose="04020904020102020604" pitchFamily="82" charset="0"/>
            </a:endParaRPr>
          </a:p>
          <a:p>
            <a:pPr>
              <a:buFont typeface="Wingdings" pitchFamily="2" charset="2"/>
              <a:buChar char="Ø"/>
            </a:pPr>
            <a:r>
              <a:rPr lang="en-US" sz="2400" dirty="0"/>
              <a:t> I</a:t>
            </a:r>
            <a:r>
              <a:rPr lang="en-US" sz="2400" dirty="0">
                <a:latin typeface="AR CENA" panose="02000000000000000000" pitchFamily="2" charset="0"/>
              </a:rPr>
              <a:t>NTRODUCTION </a:t>
            </a:r>
          </a:p>
          <a:p>
            <a:pPr marL="342900">
              <a:buFont typeface="Wingdings" pitchFamily="2" charset="2"/>
              <a:buChar char="Ø"/>
            </a:pPr>
            <a:endParaRPr lang="en-US" sz="2400" dirty="0">
              <a:latin typeface="AR CENA" panose="02000000000000000000" pitchFamily="2" charset="0"/>
            </a:endParaRPr>
          </a:p>
          <a:p>
            <a:pPr marL="342900" indent="-342900">
              <a:buFont typeface="Wingdings" pitchFamily="2" charset="2"/>
              <a:buChar char="Ø"/>
            </a:pPr>
            <a:r>
              <a:rPr lang="en-US" sz="2400" dirty="0">
                <a:latin typeface="AR CENA" panose="02000000000000000000" pitchFamily="2" charset="0"/>
              </a:rPr>
              <a:t>WHAT ARE RADIATION HAZARDS??</a:t>
            </a:r>
          </a:p>
          <a:p>
            <a:pPr marL="342900" indent="-342900">
              <a:buFont typeface="Wingdings" pitchFamily="2" charset="2"/>
              <a:buChar char="Ø"/>
            </a:pPr>
            <a:endParaRPr lang="en-US" sz="2400" dirty="0">
              <a:latin typeface="AR CENA" panose="02000000000000000000" pitchFamily="2" charset="0"/>
            </a:endParaRPr>
          </a:p>
          <a:p>
            <a:pPr marL="342900" indent="-342900">
              <a:buFont typeface="Wingdings" pitchFamily="2" charset="2"/>
              <a:buChar char="Ø"/>
            </a:pPr>
            <a:r>
              <a:rPr lang="en-US" sz="2400" dirty="0">
                <a:latin typeface="AR CENA" panose="02000000000000000000" pitchFamily="2" charset="0"/>
              </a:rPr>
              <a:t>HOW DOES IT OCCUR?</a:t>
            </a:r>
          </a:p>
          <a:p>
            <a:pPr marL="342900" indent="-342900">
              <a:buFont typeface="Wingdings" pitchFamily="2" charset="2"/>
              <a:buChar char="Ø"/>
            </a:pPr>
            <a:endParaRPr lang="en-US" sz="2400" dirty="0">
              <a:latin typeface="AR CENA" panose="02000000000000000000" pitchFamily="2" charset="0"/>
            </a:endParaRPr>
          </a:p>
          <a:p>
            <a:pPr marL="342900" indent="-342900">
              <a:buFont typeface="Wingdings" pitchFamily="2" charset="2"/>
              <a:buChar char="Ø"/>
            </a:pPr>
            <a:r>
              <a:rPr lang="en-US" sz="2400" dirty="0">
                <a:latin typeface="AR CENA" panose="02000000000000000000" pitchFamily="2" charset="0"/>
              </a:rPr>
              <a:t>EFFECTS OF RADIATION ON  BIOLOGICAL TISSUES  </a:t>
            </a:r>
          </a:p>
          <a:p>
            <a:pPr marL="342900" indent="-342900">
              <a:buFont typeface="Wingdings" pitchFamily="2" charset="2"/>
              <a:buChar char="Ø"/>
            </a:pPr>
            <a:endParaRPr lang="en-US" sz="2400" dirty="0">
              <a:latin typeface="AR CENA" panose="02000000000000000000" pitchFamily="2" charset="0"/>
            </a:endParaRPr>
          </a:p>
          <a:p>
            <a:pPr marL="342900" indent="-342900">
              <a:buFont typeface="Wingdings" pitchFamily="2" charset="2"/>
              <a:buChar char="Ø"/>
            </a:pPr>
            <a:r>
              <a:rPr lang="en-US" sz="2400" dirty="0">
                <a:latin typeface="AR CENA" panose="02000000000000000000" pitchFamily="2" charset="0"/>
              </a:rPr>
              <a:t>CONCLUSION</a:t>
            </a:r>
          </a:p>
          <a:p>
            <a:pPr marL="342900" indent="-342900">
              <a:buFont typeface="Wingdings" pitchFamily="2" charset="2"/>
              <a:buChar char="Ø"/>
            </a:pPr>
            <a:endParaRPr lang="en-US" sz="2400" dirty="0">
              <a:latin typeface="AR CENA" panose="02000000000000000000" pitchFamily="2" charset="0"/>
            </a:endParaRPr>
          </a:p>
          <a:p>
            <a:pPr marL="342900" indent="-342900">
              <a:buFont typeface="Wingdings" pitchFamily="2" charset="2"/>
              <a:buChar char="Ø"/>
            </a:pPr>
            <a:r>
              <a:rPr lang="en-US" sz="2400" dirty="0">
                <a:latin typeface="AR CENA" panose="02000000000000000000" pitchFamily="2" charset="0"/>
              </a:rPr>
              <a:t>REFERENCES </a:t>
            </a:r>
            <a:endParaRPr lang="en-US" sz="2400" dirty="0"/>
          </a:p>
          <a:p>
            <a:pPr>
              <a:buFont typeface="Wingdings" pitchFamily="2" charset="2"/>
              <a:buChar char="Ø"/>
            </a:pPr>
            <a:endParaRPr lang="en-IN"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614934"/>
          </a:xfrm>
        </p:spPr>
        <p:txBody>
          <a:bodyPr>
            <a:normAutofit/>
          </a:bodyPr>
          <a:lstStyle/>
          <a:p>
            <a:r>
              <a:rPr lang="en-US" sz="3200" dirty="0">
                <a:solidFill>
                  <a:srgbClr val="FFE3AF"/>
                </a:solidFill>
                <a:latin typeface="Showcard Gothic" pitchFamily="82" charset="0"/>
              </a:rPr>
              <a:t>Radio sensitivity of organs: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7083517"/>
              </p:ext>
            </p:extLst>
          </p:nvPr>
        </p:nvGraphicFramePr>
        <p:xfrm>
          <a:off x="1071538" y="1285866"/>
          <a:ext cx="7610500" cy="3909388"/>
        </p:xfrm>
        <a:graphic>
          <a:graphicData uri="http://schemas.openxmlformats.org/drawingml/2006/table">
            <a:tbl>
              <a:tblPr firstRow="1" bandRow="1">
                <a:tableStyleId>{5C22544A-7EE6-4342-B048-85BDC9FD1C3A}</a:tableStyleId>
              </a:tblPr>
              <a:tblGrid>
                <a:gridCol w="3805250">
                  <a:extLst>
                    <a:ext uri="{9D8B030D-6E8A-4147-A177-3AD203B41FA5}">
                      <a16:colId xmlns:a16="http://schemas.microsoft.com/office/drawing/2014/main" val="20000"/>
                    </a:ext>
                  </a:extLst>
                </a:gridCol>
                <a:gridCol w="3805250">
                  <a:extLst>
                    <a:ext uri="{9D8B030D-6E8A-4147-A177-3AD203B41FA5}">
                      <a16:colId xmlns:a16="http://schemas.microsoft.com/office/drawing/2014/main" val="20001"/>
                    </a:ext>
                  </a:extLst>
                </a:gridCol>
              </a:tblGrid>
              <a:tr h="1104368">
                <a:tc>
                  <a:txBody>
                    <a:bodyPr/>
                    <a:lstStyle/>
                    <a:p>
                      <a:r>
                        <a:rPr lang="en-US" sz="2400" dirty="0">
                          <a:latin typeface="AR CENA" pitchFamily="2" charset="0"/>
                        </a:rPr>
                        <a:t>High sensitivity</a:t>
                      </a:r>
                    </a:p>
                  </a:txBody>
                  <a:tcPr marT="34290" marB="34290">
                    <a:solidFill>
                      <a:schemeClr val="accent4">
                        <a:lumMod val="75000"/>
                      </a:schemeClr>
                    </a:solidFill>
                  </a:tcPr>
                </a:tc>
                <a:tc>
                  <a:txBody>
                    <a:bodyPr/>
                    <a:lstStyle/>
                    <a:p>
                      <a:r>
                        <a:rPr lang="en-US" sz="2400" dirty="0">
                          <a:latin typeface="AR CENA" pitchFamily="2" charset="0"/>
                        </a:rPr>
                        <a:t>Bone marrow, lymphoid</a:t>
                      </a:r>
                      <a:r>
                        <a:rPr lang="en-US" sz="2400" baseline="0" dirty="0">
                          <a:latin typeface="AR CENA" pitchFamily="2" charset="0"/>
                        </a:rPr>
                        <a:t> organs, mucous membrane,  testes , Intestine.</a:t>
                      </a:r>
                      <a:endParaRPr lang="en-US" sz="2400" dirty="0">
                        <a:latin typeface="AR CENA" pitchFamily="2" charset="0"/>
                      </a:endParaRPr>
                    </a:p>
                  </a:txBody>
                  <a:tcPr marT="34290" marB="34290">
                    <a:solidFill>
                      <a:schemeClr val="accent4">
                        <a:lumMod val="75000"/>
                      </a:schemeClr>
                    </a:solidFill>
                  </a:tcPr>
                </a:tc>
                <a:extLst>
                  <a:ext uri="{0D108BD9-81ED-4DB2-BD59-A6C34878D82A}">
                    <a16:rowId xmlns:a16="http://schemas.microsoft.com/office/drawing/2014/main" val="10000"/>
                  </a:ext>
                </a:extLst>
              </a:tr>
              <a:tr h="1577668">
                <a:tc>
                  <a:txBody>
                    <a:bodyPr/>
                    <a:lstStyle/>
                    <a:p>
                      <a:r>
                        <a:rPr lang="en-US" sz="2400" dirty="0">
                          <a:latin typeface="AR CENA" pitchFamily="2" charset="0"/>
                        </a:rPr>
                        <a:t>Intermediate</a:t>
                      </a:r>
                    </a:p>
                  </a:txBody>
                  <a:tcPr marT="34290" marB="34290">
                    <a:solidFill>
                      <a:schemeClr val="accent4">
                        <a:lumMod val="60000"/>
                        <a:lumOff val="40000"/>
                      </a:schemeClr>
                    </a:solidFill>
                  </a:tcPr>
                </a:tc>
                <a:tc>
                  <a:txBody>
                    <a:bodyPr/>
                    <a:lstStyle/>
                    <a:p>
                      <a:r>
                        <a:rPr lang="en-US" sz="2400" dirty="0">
                          <a:latin typeface="AR CENA" pitchFamily="2" charset="0"/>
                        </a:rPr>
                        <a:t>Fine vasculature, growing cartilage, growing</a:t>
                      </a:r>
                      <a:r>
                        <a:rPr lang="en-US" sz="2400" baseline="0" dirty="0">
                          <a:latin typeface="AR CENA" pitchFamily="2" charset="0"/>
                        </a:rPr>
                        <a:t> bone, salivary glands, lungs, liver, kidneys.</a:t>
                      </a:r>
                      <a:endParaRPr lang="en-US" sz="2400" dirty="0">
                        <a:latin typeface="AR CENA" pitchFamily="2" charset="0"/>
                      </a:endParaRPr>
                    </a:p>
                  </a:txBody>
                  <a:tcPr marT="34290" marB="34290">
                    <a:solidFill>
                      <a:schemeClr val="accent4">
                        <a:lumMod val="60000"/>
                        <a:lumOff val="40000"/>
                      </a:schemeClr>
                    </a:solidFill>
                  </a:tcPr>
                </a:tc>
                <a:extLst>
                  <a:ext uri="{0D108BD9-81ED-4DB2-BD59-A6C34878D82A}">
                    <a16:rowId xmlns:a16="http://schemas.microsoft.com/office/drawing/2014/main" val="10001"/>
                  </a:ext>
                </a:extLst>
              </a:tr>
              <a:tr h="639833">
                <a:tc>
                  <a:txBody>
                    <a:bodyPr/>
                    <a:lstStyle/>
                    <a:p>
                      <a:r>
                        <a:rPr lang="en-US" sz="2400" dirty="0">
                          <a:latin typeface="AR CENA" pitchFamily="2" charset="0"/>
                        </a:rPr>
                        <a:t>Low sensitivity</a:t>
                      </a:r>
                    </a:p>
                  </a:txBody>
                  <a:tcPr marT="34290" marB="34290">
                    <a:solidFill>
                      <a:schemeClr val="accent4">
                        <a:lumMod val="20000"/>
                        <a:lumOff val="80000"/>
                      </a:schemeClr>
                    </a:solidFill>
                  </a:tcPr>
                </a:tc>
                <a:tc>
                  <a:txBody>
                    <a:bodyPr/>
                    <a:lstStyle/>
                    <a:p>
                      <a:r>
                        <a:rPr lang="en-US" sz="2400" dirty="0">
                          <a:latin typeface="AR CENA" pitchFamily="2" charset="0"/>
                        </a:rPr>
                        <a:t>Optic lens, muscle, neurons</a:t>
                      </a:r>
                    </a:p>
                  </a:txBody>
                  <a:tcPr marT="34290" marB="34290">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08083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7772400" cy="685800"/>
          </a:xfrm>
        </p:spPr>
        <p:txBody>
          <a:bodyPr>
            <a:normAutofit/>
          </a:bodyPr>
          <a:lstStyle/>
          <a:p>
            <a:r>
              <a:rPr lang="en-US" sz="3200" dirty="0">
                <a:solidFill>
                  <a:schemeClr val="bg2">
                    <a:lumMod val="60000"/>
                    <a:lumOff val="40000"/>
                  </a:schemeClr>
                </a:solidFill>
                <a:latin typeface="Showcard Gothic" pitchFamily="82" charset="0"/>
              </a:rPr>
              <a:t>General effects of radiation :</a:t>
            </a:r>
          </a:p>
        </p:txBody>
      </p:sp>
      <p:sp>
        <p:nvSpPr>
          <p:cNvPr id="3" name="Content Placeholder 2"/>
          <p:cNvSpPr>
            <a:spLocks noGrp="1"/>
          </p:cNvSpPr>
          <p:nvPr>
            <p:ph idx="1"/>
          </p:nvPr>
        </p:nvSpPr>
        <p:spPr>
          <a:xfrm>
            <a:off x="357158" y="571486"/>
            <a:ext cx="6000792" cy="4286280"/>
          </a:xfrm>
        </p:spPr>
        <p:txBody>
          <a:bodyPr>
            <a:noAutofit/>
          </a:bodyPr>
          <a:lstStyle/>
          <a:p>
            <a:r>
              <a:rPr lang="en-US" sz="2400" b="1" dirty="0">
                <a:latin typeface="AR CENA" pitchFamily="2" charset="0"/>
              </a:rPr>
              <a:t>SKIN:  </a:t>
            </a:r>
            <a:r>
              <a:rPr lang="en-US" sz="2400" dirty="0" err="1">
                <a:latin typeface="AR CENA" pitchFamily="2" charset="0"/>
              </a:rPr>
              <a:t>erythema</a:t>
            </a:r>
            <a:r>
              <a:rPr lang="en-US" sz="2400" dirty="0">
                <a:latin typeface="AR CENA" pitchFamily="2" charset="0"/>
              </a:rPr>
              <a:t>, </a:t>
            </a:r>
          </a:p>
          <a:p>
            <a:pPr>
              <a:buNone/>
            </a:pPr>
            <a:r>
              <a:rPr lang="en-US" sz="2400" dirty="0">
                <a:latin typeface="AR CENA" pitchFamily="2" charset="0"/>
              </a:rPr>
              <a:t>               dryness, </a:t>
            </a:r>
          </a:p>
          <a:p>
            <a:pPr>
              <a:buNone/>
            </a:pPr>
            <a:r>
              <a:rPr lang="en-US" sz="2400" dirty="0">
                <a:latin typeface="AR CENA" pitchFamily="2" charset="0"/>
              </a:rPr>
              <a:t>               increased susceptibility to chapping.</a:t>
            </a:r>
          </a:p>
          <a:p>
            <a:pPr>
              <a:buNone/>
            </a:pPr>
            <a:r>
              <a:rPr lang="en-US" sz="2400" dirty="0">
                <a:latin typeface="AR CENA" pitchFamily="2" charset="0"/>
              </a:rPr>
              <a:t>               loosening of hair,</a:t>
            </a:r>
          </a:p>
          <a:p>
            <a:pPr>
              <a:buNone/>
            </a:pPr>
            <a:r>
              <a:rPr lang="en-US" sz="2400" dirty="0">
                <a:latin typeface="AR CENA" pitchFamily="2" charset="0"/>
              </a:rPr>
              <a:t>               keratosis, ulcerations.</a:t>
            </a:r>
          </a:p>
          <a:p>
            <a:pPr>
              <a:buNone/>
            </a:pPr>
            <a:r>
              <a:rPr lang="en-US" sz="2400" dirty="0">
                <a:latin typeface="AR CENA" pitchFamily="2" charset="0"/>
              </a:rPr>
              <a:t>               Brittleness and ridging of finger nails.</a:t>
            </a:r>
          </a:p>
          <a:p>
            <a:endParaRPr lang="en-US" sz="2400" dirty="0">
              <a:latin typeface="AR CENA" pitchFamily="2" charset="0"/>
            </a:endParaRPr>
          </a:p>
          <a:p>
            <a:pPr marL="0" indent="0">
              <a:buNone/>
            </a:pPr>
            <a:endParaRPr lang="en-US" sz="2400" dirty="0">
              <a:latin typeface="AR CENA" pitchFamily="2" charset="0"/>
            </a:endParaRPr>
          </a:p>
        </p:txBody>
      </p:sp>
      <p:pic>
        <p:nvPicPr>
          <p:cNvPr id="41986" name="Picture 2" descr="http://2.bp.blogspot.com/-5WnPR7hQZjw/Th2PWizp6eI/AAAAAAAAAAw/KLQmZdv0EXU/s200/New+Picture1.bmp"/>
          <p:cNvPicPr>
            <a:picLocks noChangeAspect="1" noChangeArrowheads="1"/>
          </p:cNvPicPr>
          <p:nvPr/>
        </p:nvPicPr>
        <p:blipFill>
          <a:blip r:embed="rId2" cstate="print"/>
          <a:srcRect/>
          <a:stretch>
            <a:fillRect/>
          </a:stretch>
        </p:blipFill>
        <p:spPr bwMode="auto">
          <a:xfrm>
            <a:off x="6357918" y="785800"/>
            <a:ext cx="2786082" cy="1982405"/>
          </a:xfrm>
          <a:prstGeom prst="rect">
            <a:avLst/>
          </a:prstGeom>
          <a:noFill/>
        </p:spPr>
      </p:pic>
      <p:pic>
        <p:nvPicPr>
          <p:cNvPr id="43012" name="Picture 4" descr="https://www.supercoder.com/webroot/upload/general_pages_docs/article_tag_images/shutterstock_173117489.jpg"/>
          <p:cNvPicPr>
            <a:picLocks noChangeAspect="1" noChangeArrowheads="1"/>
          </p:cNvPicPr>
          <p:nvPr/>
        </p:nvPicPr>
        <p:blipFill>
          <a:blip r:embed="rId3" cstate="print"/>
          <a:srcRect/>
          <a:stretch>
            <a:fillRect/>
          </a:stretch>
        </p:blipFill>
        <p:spPr bwMode="auto">
          <a:xfrm>
            <a:off x="6286480" y="3161095"/>
            <a:ext cx="2857520" cy="1982405"/>
          </a:xfrm>
          <a:prstGeom prst="rect">
            <a:avLst/>
          </a:prstGeom>
          <a:noFill/>
        </p:spPr>
      </p:pic>
    </p:spTree>
    <p:extLst>
      <p:ext uri="{BB962C8B-B14F-4D97-AF65-F5344CB8AC3E}">
        <p14:creationId xmlns:p14="http://schemas.microsoft.com/office/powerpoint/2010/main" val="943785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F7E5-C5CB-FB15-E32D-08431D5D39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0BB851-DA12-70D7-1D4E-07F7A3C31D8C}"/>
              </a:ext>
            </a:extLst>
          </p:cNvPr>
          <p:cNvSpPr>
            <a:spLocks noGrp="1"/>
          </p:cNvSpPr>
          <p:nvPr>
            <p:ph idx="1"/>
          </p:nvPr>
        </p:nvSpPr>
        <p:spPr>
          <a:xfrm>
            <a:off x="914400" y="1337670"/>
            <a:ext cx="7772400" cy="3429000"/>
          </a:xfrm>
        </p:spPr>
        <p:txBody>
          <a:bodyPr/>
          <a:lstStyle/>
          <a:p>
            <a:r>
              <a:rPr lang="en-US"/>
              <a:t>EYES:  epilation of eyelashes, dryness,    inflammation , fibrosis and decreased flexibility of the eyelids, corneal ulceration, cataract formation.
EARS:  radiation otitis media</a:t>
            </a:r>
          </a:p>
        </p:txBody>
      </p:sp>
    </p:spTree>
    <p:extLst>
      <p:ext uri="{BB962C8B-B14F-4D97-AF65-F5344CB8AC3E}">
        <p14:creationId xmlns:p14="http://schemas.microsoft.com/office/powerpoint/2010/main" val="4265812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42910" y="3214692"/>
            <a:ext cx="7858180" cy="11251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500034" y="214296"/>
            <a:ext cx="8215370" cy="4708981"/>
          </a:xfrm>
          <a:prstGeom prst="rect">
            <a:avLst/>
          </a:prstGeom>
          <a:noFill/>
        </p:spPr>
        <p:txBody>
          <a:bodyPr wrap="square" rtlCol="0">
            <a:spAutoFit/>
          </a:bodyPr>
          <a:lstStyle/>
          <a:p>
            <a:r>
              <a:rPr lang="en-US" sz="2000" b="1" dirty="0">
                <a:latin typeface="AR CENA" pitchFamily="2" charset="0"/>
              </a:rPr>
              <a:t>HAEMATOPOIETIC </a:t>
            </a:r>
          </a:p>
          <a:p>
            <a:r>
              <a:rPr lang="en-US" sz="2000" b="1" dirty="0">
                <a:latin typeface="AR CENA" pitchFamily="2" charset="0"/>
              </a:rPr>
              <a:t>INJURY:</a:t>
            </a:r>
            <a:r>
              <a:rPr lang="en-US" sz="2000" dirty="0">
                <a:latin typeface="AR CENA" pitchFamily="2" charset="0"/>
              </a:rPr>
              <a:t>                   </a:t>
            </a:r>
            <a:r>
              <a:rPr lang="en-US" sz="2000" dirty="0" err="1">
                <a:latin typeface="AR CENA" pitchFamily="2" charset="0"/>
              </a:rPr>
              <a:t>leukopenia</a:t>
            </a:r>
            <a:r>
              <a:rPr lang="en-US" sz="2000" dirty="0">
                <a:latin typeface="AR CENA" pitchFamily="2" charset="0"/>
              </a:rPr>
              <a:t>, anemia, </a:t>
            </a:r>
            <a:r>
              <a:rPr lang="en-US" sz="2000" dirty="0" err="1">
                <a:latin typeface="AR CENA" pitchFamily="2" charset="0"/>
              </a:rPr>
              <a:t>lymphopenia</a:t>
            </a:r>
            <a:r>
              <a:rPr lang="en-US" sz="2000" dirty="0">
                <a:latin typeface="AR CENA" pitchFamily="2" charset="0"/>
              </a:rPr>
              <a:t> </a:t>
            </a:r>
          </a:p>
          <a:p>
            <a:endParaRPr lang="en-US" sz="2000" b="1" dirty="0">
              <a:latin typeface="AR CENA" pitchFamily="2" charset="0"/>
            </a:endParaRPr>
          </a:p>
          <a:p>
            <a:r>
              <a:rPr lang="en-US" sz="2000" b="1" dirty="0">
                <a:latin typeface="AR CENA" pitchFamily="2" charset="0"/>
              </a:rPr>
              <a:t>TESTICLES:</a:t>
            </a:r>
            <a:r>
              <a:rPr lang="en-US" sz="2000" dirty="0">
                <a:latin typeface="AR CENA" pitchFamily="2" charset="0"/>
              </a:rPr>
              <a:t>               alteration in fertility</a:t>
            </a:r>
          </a:p>
          <a:p>
            <a:r>
              <a:rPr lang="en-US" sz="2000" dirty="0">
                <a:latin typeface="AR CENA" pitchFamily="2" charset="0"/>
              </a:rPr>
              <a:t>                               functional changes in the </a:t>
            </a:r>
            <a:r>
              <a:rPr lang="en-US" sz="2000" dirty="0" err="1">
                <a:latin typeface="AR CENA" pitchFamily="2" charset="0"/>
              </a:rPr>
              <a:t>offsprings</a:t>
            </a:r>
            <a:r>
              <a:rPr lang="en-US" sz="2000" dirty="0">
                <a:latin typeface="AR CENA" pitchFamily="2" charset="0"/>
              </a:rPr>
              <a:t> may be seen.</a:t>
            </a:r>
          </a:p>
          <a:p>
            <a:endParaRPr lang="en-US" sz="2000" b="1" dirty="0">
              <a:latin typeface="AR CENA" pitchFamily="2" charset="0"/>
            </a:endParaRPr>
          </a:p>
          <a:p>
            <a:r>
              <a:rPr lang="en-US" sz="2000" b="1" dirty="0">
                <a:latin typeface="AR CENA" pitchFamily="2" charset="0"/>
              </a:rPr>
              <a:t>OVARY:</a:t>
            </a:r>
            <a:r>
              <a:rPr lang="en-US" sz="2000" dirty="0">
                <a:latin typeface="AR CENA" pitchFamily="2" charset="0"/>
              </a:rPr>
              <a:t>                     increase in frequency of </a:t>
            </a:r>
            <a:r>
              <a:rPr lang="en-US" sz="2000" dirty="0" err="1">
                <a:latin typeface="AR CENA" pitchFamily="2" charset="0"/>
              </a:rPr>
              <a:t>hemangioma</a:t>
            </a:r>
            <a:r>
              <a:rPr lang="en-US" sz="2000" dirty="0">
                <a:latin typeface="AR CENA" pitchFamily="2" charset="0"/>
              </a:rPr>
              <a:t> in children </a:t>
            </a:r>
          </a:p>
          <a:p>
            <a:r>
              <a:rPr lang="en-US" sz="2000" dirty="0">
                <a:latin typeface="AR CENA" pitchFamily="2" charset="0"/>
              </a:rPr>
              <a:t>                               receiving dose of radiation </a:t>
            </a:r>
            <a:r>
              <a:rPr lang="en-US" sz="2000">
                <a:latin typeface="AR CENA" pitchFamily="2" charset="0"/>
              </a:rPr>
              <a:t>in uterus</a:t>
            </a:r>
            <a:r>
              <a:rPr lang="en-US" sz="2000">
                <a:solidFill>
                  <a:schemeClr val="bg1"/>
                </a:solidFill>
                <a:latin typeface="AR CENA" pitchFamily="2" charset="0"/>
              </a:rPr>
              <a:t>  </a:t>
            </a:r>
            <a:endParaRPr lang="en-US" sz="2000" dirty="0">
              <a:solidFill>
                <a:schemeClr val="bg1"/>
              </a:solidFill>
              <a:latin typeface="AR CENA" pitchFamily="2" charset="0"/>
            </a:endParaRPr>
          </a:p>
          <a:p>
            <a:r>
              <a:rPr lang="en-US" sz="2000">
                <a:solidFill>
                  <a:schemeClr val="bg1"/>
                </a:solidFill>
                <a:latin typeface="AR CENA" pitchFamily="2" charset="0"/>
              </a:rPr>
              <a:t>       The </a:t>
            </a:r>
            <a:r>
              <a:rPr lang="en-US" sz="2000" dirty="0">
                <a:solidFill>
                  <a:schemeClr val="bg1"/>
                </a:solidFill>
                <a:latin typeface="AR CENA" pitchFamily="2" charset="0"/>
              </a:rPr>
              <a:t>allowed exposures from specific radioactive sources to </a:t>
            </a:r>
            <a:r>
              <a:rPr lang="en-US" sz="2000">
                <a:solidFill>
                  <a:schemeClr val="bg1"/>
                </a:solidFill>
                <a:latin typeface="AR CENA" pitchFamily="2" charset="0"/>
              </a:rPr>
              <a:t>the public are </a:t>
            </a:r>
            <a:r>
              <a:rPr lang="en-US" sz="2000" dirty="0">
                <a:solidFill>
                  <a:schemeClr val="bg1"/>
                </a:solidFill>
                <a:latin typeface="AR CENA" pitchFamily="2" charset="0"/>
              </a:rPr>
              <a:t>limited </a:t>
            </a:r>
            <a:r>
              <a:rPr lang="en-US" sz="2000">
                <a:solidFill>
                  <a:schemeClr val="bg1"/>
                </a:solidFill>
                <a:latin typeface="AR CENA" pitchFamily="2" charset="0"/>
              </a:rPr>
              <a:t>to 100 </a:t>
            </a:r>
            <a:r>
              <a:rPr lang="en-US" sz="2000" dirty="0" err="1">
                <a:solidFill>
                  <a:schemeClr val="bg1"/>
                </a:solidFill>
                <a:latin typeface="AR CENA" pitchFamily="2" charset="0"/>
              </a:rPr>
              <a:t>mrem</a:t>
            </a:r>
            <a:r>
              <a:rPr lang="en-US" sz="2000" dirty="0">
                <a:solidFill>
                  <a:schemeClr val="bg1"/>
                </a:solidFill>
                <a:latin typeface="AR CENA" pitchFamily="2" charset="0"/>
              </a:rPr>
              <a:t>.</a:t>
            </a:r>
          </a:p>
          <a:p>
            <a:r>
              <a:rPr lang="en-US" sz="2000" dirty="0">
                <a:solidFill>
                  <a:schemeClr val="bg1"/>
                </a:solidFill>
                <a:latin typeface="AR CENA" pitchFamily="2" charset="0"/>
              </a:rPr>
              <a:t>      Medical X-rays generally deliver less than 10 </a:t>
            </a:r>
            <a:r>
              <a:rPr lang="en-US" sz="2000" dirty="0" err="1">
                <a:solidFill>
                  <a:schemeClr val="bg1"/>
                </a:solidFill>
                <a:latin typeface="AR CENA" pitchFamily="2" charset="0"/>
              </a:rPr>
              <a:t>mrem</a:t>
            </a:r>
            <a:r>
              <a:rPr lang="en-US" sz="2000" dirty="0">
                <a:solidFill>
                  <a:schemeClr val="bg1"/>
                </a:solidFill>
                <a:latin typeface="AR CENA" pitchFamily="2" charset="0"/>
              </a:rPr>
              <a:t>.</a:t>
            </a:r>
          </a:p>
          <a:p>
            <a:endParaRPr lang="en-US" sz="2000" dirty="0"/>
          </a:p>
          <a:p>
            <a:endParaRPr lang="en-IN"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142858"/>
            <a:ext cx="6357982" cy="6195542"/>
          </a:xfrm>
          <a:prstGeom prst="rect">
            <a:avLst/>
          </a:prstGeom>
          <a:noFill/>
        </p:spPr>
        <p:txBody>
          <a:bodyPr wrap="square" rtlCol="0">
            <a:spAutoFit/>
          </a:bodyPr>
          <a:lstStyle/>
          <a:p>
            <a:r>
              <a:rPr lang="en-US" b="1" dirty="0">
                <a:latin typeface="AR CENA" pitchFamily="2" charset="0"/>
              </a:rPr>
              <a:t>EFFECTS  ON  EMBRYO  &amp;  FOETUS :</a:t>
            </a:r>
          </a:p>
          <a:p>
            <a:endParaRPr lang="en-US" dirty="0">
              <a:latin typeface="Showcard Gothic" pitchFamily="82" charset="0"/>
            </a:endParaRPr>
          </a:p>
          <a:p>
            <a:pPr marL="342900" lvl="0" indent="-342900" fontAlgn="base">
              <a:lnSpc>
                <a:spcPct val="85000"/>
              </a:lnSpc>
              <a:spcBef>
                <a:spcPct val="50000"/>
              </a:spcBef>
              <a:spcAft>
                <a:spcPct val="0"/>
              </a:spcAft>
              <a:buClr>
                <a:srgbClr val="0066FF"/>
              </a:buClr>
              <a:buSzPct val="80000"/>
              <a:buFont typeface="Wingdings" pitchFamily="2" charset="2"/>
              <a:buChar char="Ø"/>
            </a:pPr>
            <a:r>
              <a:rPr lang="en-US" sz="2000" kern="0" dirty="0">
                <a:latin typeface="AR CENA" pitchFamily="2" charset="0"/>
              </a:rPr>
              <a:t>Embryo/fetus is rapidly developing so is more sensitive to a possible radiation effect than an adult because most embryonic cells are relatively undifferentiated and rapidly mitotic </a:t>
            </a:r>
          </a:p>
          <a:p>
            <a:pPr marL="342900" lvl="0" indent="-342900" fontAlgn="base">
              <a:lnSpc>
                <a:spcPct val="85000"/>
              </a:lnSpc>
              <a:spcBef>
                <a:spcPct val="50000"/>
              </a:spcBef>
              <a:spcAft>
                <a:spcPct val="0"/>
              </a:spcAft>
              <a:buClr>
                <a:srgbClr val="0066FF"/>
              </a:buClr>
              <a:buSzPct val="80000"/>
              <a:buFont typeface="Wingdings" pitchFamily="2" charset="2"/>
              <a:buChar char="Ø"/>
            </a:pPr>
            <a:endParaRPr lang="en-US" sz="2000" kern="0" dirty="0">
              <a:latin typeface="AR CENA" pitchFamily="2" charset="0"/>
            </a:endParaRPr>
          </a:p>
          <a:p>
            <a:pPr marL="342900" indent="-342900" fontAlgn="base">
              <a:lnSpc>
                <a:spcPct val="85000"/>
              </a:lnSpc>
              <a:spcBef>
                <a:spcPct val="50000"/>
              </a:spcBef>
              <a:spcAft>
                <a:spcPct val="0"/>
              </a:spcAft>
              <a:buClr>
                <a:srgbClr val="0066FF"/>
              </a:buClr>
              <a:buSzPct val="80000"/>
              <a:buFont typeface="Wingdings" pitchFamily="2" charset="2"/>
              <a:buChar char="Ø"/>
            </a:pPr>
            <a:r>
              <a:rPr lang="en-US" sz="2000" kern="0" dirty="0">
                <a:latin typeface="AR CENA" pitchFamily="2" charset="0"/>
              </a:rPr>
              <a:t>Most sensitive period 18-45 days of gestation.</a:t>
            </a:r>
          </a:p>
          <a:p>
            <a:pPr marL="342900" indent="-342900" fontAlgn="base">
              <a:lnSpc>
                <a:spcPct val="85000"/>
              </a:lnSpc>
              <a:spcBef>
                <a:spcPct val="50000"/>
              </a:spcBef>
              <a:spcAft>
                <a:spcPct val="0"/>
              </a:spcAft>
              <a:buClr>
                <a:srgbClr val="0066FF"/>
              </a:buClr>
              <a:buSzPct val="80000"/>
              <a:buFont typeface="Wingdings" pitchFamily="2" charset="2"/>
              <a:buChar char="Ø"/>
            </a:pPr>
            <a:endParaRPr lang="en-US" sz="2000" kern="0" dirty="0">
              <a:latin typeface="AR CENA" pitchFamily="2" charset="0"/>
            </a:endParaRPr>
          </a:p>
          <a:p>
            <a:pPr marL="342900" lvl="0" indent="-342900" fontAlgn="base">
              <a:lnSpc>
                <a:spcPct val="85000"/>
              </a:lnSpc>
              <a:spcBef>
                <a:spcPct val="50000"/>
              </a:spcBef>
              <a:spcAft>
                <a:spcPct val="0"/>
              </a:spcAft>
              <a:buClr>
                <a:srgbClr val="0066FF"/>
              </a:buClr>
              <a:buSzPct val="80000"/>
              <a:buFont typeface="Wingdings" pitchFamily="2" charset="2"/>
              <a:buChar char="Ø"/>
            </a:pPr>
            <a:r>
              <a:rPr lang="en-US" sz="2000" kern="0" dirty="0">
                <a:latin typeface="AR CENA" pitchFamily="2" charset="0"/>
              </a:rPr>
              <a:t>Effects vary with amount of radiation and stage of development of the embryo/fetus.</a:t>
            </a:r>
          </a:p>
          <a:p>
            <a:pPr marL="342900" lvl="0" indent="-342900" fontAlgn="base">
              <a:lnSpc>
                <a:spcPct val="85000"/>
              </a:lnSpc>
              <a:spcBef>
                <a:spcPct val="50000"/>
              </a:spcBef>
              <a:spcAft>
                <a:spcPct val="0"/>
              </a:spcAft>
              <a:buClr>
                <a:srgbClr val="0066FF"/>
              </a:buClr>
              <a:buSzPct val="80000"/>
            </a:pPr>
            <a:endParaRPr lang="en-US" sz="2000" kern="0" dirty="0">
              <a:latin typeface="AR CENA" pitchFamily="2" charset="0"/>
            </a:endParaRPr>
          </a:p>
          <a:p>
            <a:pPr marL="342900" lvl="0" indent="-342900" fontAlgn="base">
              <a:lnSpc>
                <a:spcPct val="85000"/>
              </a:lnSpc>
              <a:spcBef>
                <a:spcPct val="50000"/>
              </a:spcBef>
              <a:spcAft>
                <a:spcPct val="0"/>
              </a:spcAft>
              <a:buClr>
                <a:srgbClr val="0066FF"/>
              </a:buClr>
              <a:buSzPct val="80000"/>
              <a:buFont typeface="Wingdings" pitchFamily="2" charset="2"/>
              <a:buChar char="Ø"/>
            </a:pPr>
            <a:r>
              <a:rPr lang="en-US" sz="2000" kern="0" dirty="0">
                <a:latin typeface="AR CENA" pitchFamily="2" charset="0"/>
              </a:rPr>
              <a:t>Increased risk for childhood cancer (leukemia)</a:t>
            </a:r>
          </a:p>
          <a:p>
            <a:pPr marL="342900" indent="-342900" fontAlgn="base">
              <a:lnSpc>
                <a:spcPct val="85000"/>
              </a:lnSpc>
              <a:spcBef>
                <a:spcPct val="50000"/>
              </a:spcBef>
              <a:spcAft>
                <a:spcPct val="0"/>
              </a:spcAft>
              <a:buClr>
                <a:srgbClr val="0066FF"/>
              </a:buClr>
              <a:buSzPct val="80000"/>
              <a:buFont typeface="Wingdings" pitchFamily="2" charset="2"/>
              <a:buChar char="Ø"/>
            </a:pPr>
            <a:endParaRPr lang="en-US" sz="1600" kern="0" dirty="0">
              <a:latin typeface="AR CENA" pitchFamily="2" charset="0"/>
            </a:endParaRPr>
          </a:p>
          <a:p>
            <a:pPr marL="342900" lvl="0" indent="-342900" fontAlgn="base">
              <a:lnSpc>
                <a:spcPct val="85000"/>
              </a:lnSpc>
              <a:spcBef>
                <a:spcPct val="50000"/>
              </a:spcBef>
              <a:spcAft>
                <a:spcPct val="0"/>
              </a:spcAft>
              <a:buClr>
                <a:srgbClr val="0066FF"/>
              </a:buClr>
              <a:buSzPct val="80000"/>
              <a:buFont typeface="Wingdings" pitchFamily="2" charset="2"/>
              <a:buChar char="Ø"/>
            </a:pPr>
            <a:endParaRPr lang="en-US" sz="1600" kern="0" dirty="0">
              <a:latin typeface="AR CENA" pitchFamily="2" charset="0"/>
            </a:endParaRPr>
          </a:p>
          <a:p>
            <a:endParaRPr lang="en-US" sz="1600" dirty="0">
              <a:latin typeface="AR CENA" pitchFamily="2" charset="0"/>
            </a:endParaRPr>
          </a:p>
          <a:p>
            <a:endParaRPr lang="en-US" sz="1600" dirty="0">
              <a:latin typeface="AR CENA" pitchFamily="2" charset="0"/>
            </a:endParaRPr>
          </a:p>
          <a:p>
            <a:endParaRPr lang="en-US" dirty="0">
              <a:latin typeface="AR CENA" pitchFamily="2" charset="0"/>
            </a:endParaRPr>
          </a:p>
          <a:p>
            <a:endParaRPr lang="en-US" dirty="0">
              <a:latin typeface="Showcard Gothic" pitchFamily="82" charset="0"/>
            </a:endParaRPr>
          </a:p>
        </p:txBody>
      </p:sp>
      <p:pic>
        <p:nvPicPr>
          <p:cNvPr id="3" name="Picture 2" descr="C:\Users\6021\Desktop\preg.jpg"/>
          <p:cNvPicPr>
            <a:picLocks noChangeAspect="1" noChangeArrowheads="1"/>
          </p:cNvPicPr>
          <p:nvPr/>
        </p:nvPicPr>
        <p:blipFill>
          <a:blip r:embed="rId3" cstate="print"/>
          <a:srcRect/>
          <a:stretch>
            <a:fillRect/>
          </a:stretch>
        </p:blipFill>
        <p:spPr bwMode="auto">
          <a:xfrm>
            <a:off x="6215074" y="1000114"/>
            <a:ext cx="2571768" cy="335759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
            <a:ext cx="8229600" cy="571486"/>
          </a:xfrm>
        </p:spPr>
        <p:txBody>
          <a:bodyPr>
            <a:noAutofit/>
          </a:bodyPr>
          <a:lstStyle/>
          <a:p>
            <a:pPr marL="457200" indent="-457200"/>
            <a:r>
              <a:rPr lang="en-US" sz="2400" dirty="0">
                <a:solidFill>
                  <a:schemeClr val="bg2">
                    <a:lumMod val="60000"/>
                    <a:lumOff val="40000"/>
                  </a:schemeClr>
                </a:solidFill>
                <a:latin typeface="Showcard Gothic" pitchFamily="82" charset="0"/>
              </a:rPr>
              <a:t>      Whole body irradiation:</a:t>
            </a:r>
            <a:br>
              <a:rPr lang="en-US" sz="2400" b="1" dirty="0">
                <a:solidFill>
                  <a:schemeClr val="bg2">
                    <a:lumMod val="60000"/>
                    <a:lumOff val="40000"/>
                  </a:schemeClr>
                </a:solidFill>
                <a:latin typeface="Showcard Gothic" pitchFamily="82" charset="0"/>
              </a:rPr>
            </a:br>
            <a:r>
              <a:rPr lang="en-US" sz="2400" b="1" dirty="0">
                <a:solidFill>
                  <a:schemeClr val="bg2">
                    <a:lumMod val="60000"/>
                    <a:lumOff val="40000"/>
                  </a:schemeClr>
                </a:solidFill>
                <a:latin typeface="Showcard Gothic" pitchFamily="82" charset="0"/>
              </a:rPr>
              <a:t>                                            </a:t>
            </a:r>
            <a:r>
              <a:rPr lang="en-US" sz="2400" dirty="0">
                <a:solidFill>
                  <a:srgbClr val="FFC000"/>
                </a:solidFill>
                <a:latin typeface="AR CENA" pitchFamily="2" charset="0"/>
              </a:rPr>
              <a:t>Acute  Radiation  Sickness : </a:t>
            </a:r>
            <a:br>
              <a:rPr lang="en-US" sz="2400" dirty="0">
                <a:solidFill>
                  <a:srgbClr val="FF0000"/>
                </a:solidFill>
                <a:latin typeface="AR CENA" pitchFamily="2" charset="0"/>
              </a:rPr>
            </a:br>
            <a:r>
              <a:rPr lang="en-US" sz="2400" dirty="0">
                <a:solidFill>
                  <a:srgbClr val="FF0000"/>
                </a:solidFill>
                <a:latin typeface="AR CENA" pitchFamily="2" charset="0"/>
              </a:rPr>
              <a:t> </a:t>
            </a:r>
            <a:r>
              <a:rPr lang="en-US" sz="2400" dirty="0">
                <a:solidFill>
                  <a:schemeClr val="tx1"/>
                </a:solidFill>
                <a:latin typeface="AR CENA" pitchFamily="2" charset="0"/>
              </a:rPr>
              <a:t>When the whole body is exposed to low or moderate doses of radiation there are characteristic changes seen. </a:t>
            </a:r>
            <a:br>
              <a:rPr lang="en-US" sz="2400" dirty="0">
                <a:solidFill>
                  <a:schemeClr val="tx1"/>
                </a:solidFill>
                <a:latin typeface="AR CENA" pitchFamily="2" charset="0"/>
              </a:rPr>
            </a:br>
            <a:br>
              <a:rPr lang="en-US" sz="2400" dirty="0">
                <a:solidFill>
                  <a:schemeClr val="tx1"/>
                </a:solidFill>
                <a:latin typeface="AR CENA" pitchFamily="2" charset="0"/>
              </a:rPr>
            </a:br>
            <a:r>
              <a:rPr lang="en-US" sz="2400" dirty="0" err="1">
                <a:solidFill>
                  <a:srgbClr val="FF0000"/>
                </a:solidFill>
                <a:latin typeface="AR CENA" pitchFamily="2" charset="0"/>
              </a:rPr>
              <a:t>Prodromal</a:t>
            </a:r>
            <a:r>
              <a:rPr lang="en-US" sz="2400" dirty="0">
                <a:solidFill>
                  <a:srgbClr val="FF0000"/>
                </a:solidFill>
                <a:latin typeface="AR CENA" pitchFamily="2" charset="0"/>
              </a:rPr>
              <a:t>  Syndrome:</a:t>
            </a:r>
            <a:br>
              <a:rPr lang="en-US" sz="2400" dirty="0">
                <a:solidFill>
                  <a:schemeClr val="tx1"/>
                </a:solidFill>
                <a:latin typeface="AR CENA" pitchFamily="2" charset="0"/>
              </a:rPr>
            </a:br>
            <a:r>
              <a:rPr lang="en-US" sz="2400" dirty="0">
                <a:solidFill>
                  <a:schemeClr val="tx1"/>
                </a:solidFill>
                <a:latin typeface="AR CENA" pitchFamily="2" charset="0"/>
              </a:rPr>
              <a:t>    Nausea , vomiting, diarrhea , anorexia.</a:t>
            </a:r>
            <a:br>
              <a:rPr lang="en-US" sz="2400" dirty="0">
                <a:solidFill>
                  <a:schemeClr val="tx1"/>
                </a:solidFill>
                <a:latin typeface="AR CENA" pitchFamily="2" charset="0"/>
              </a:rPr>
            </a:br>
            <a:br>
              <a:rPr lang="en-US" sz="2400" dirty="0">
                <a:solidFill>
                  <a:schemeClr val="tx1"/>
                </a:solidFill>
                <a:latin typeface="AR CENA" pitchFamily="2" charset="0"/>
              </a:rPr>
            </a:br>
            <a:r>
              <a:rPr lang="en-US" sz="2400" dirty="0">
                <a:solidFill>
                  <a:srgbClr val="FF0000"/>
                </a:solidFill>
                <a:latin typeface="AR CENA" pitchFamily="2" charset="0"/>
              </a:rPr>
              <a:t>Latent  Period </a:t>
            </a:r>
            <a:r>
              <a:rPr lang="en-US" sz="2400" b="1" dirty="0">
                <a:solidFill>
                  <a:srgbClr val="FF0000"/>
                </a:solidFill>
                <a:latin typeface="AR CENA" pitchFamily="2" charset="0"/>
              </a:rPr>
              <a:t>: </a:t>
            </a:r>
            <a:br>
              <a:rPr lang="en-US" sz="2400" dirty="0">
                <a:solidFill>
                  <a:schemeClr val="tx1"/>
                </a:solidFill>
                <a:latin typeface="AR CENA" pitchFamily="2" charset="0"/>
              </a:rPr>
            </a:br>
            <a:r>
              <a:rPr lang="en-US" sz="2400" dirty="0">
                <a:solidFill>
                  <a:schemeClr val="tx1"/>
                </a:solidFill>
                <a:latin typeface="AR CENA" pitchFamily="2" charset="0"/>
              </a:rPr>
              <a:t>    Period of apparent well being, extent of which is dose related. </a:t>
            </a:r>
            <a:br>
              <a:rPr lang="en-US" sz="2400" dirty="0">
                <a:solidFill>
                  <a:schemeClr val="tx1"/>
                </a:solidFill>
                <a:latin typeface="AR CENA" pitchFamily="2" charset="0"/>
              </a:rPr>
            </a:br>
            <a:br>
              <a:rPr lang="en-US" sz="2400" dirty="0">
                <a:solidFill>
                  <a:schemeClr val="tx1"/>
                </a:solidFill>
                <a:latin typeface="AR CENA" pitchFamily="2" charset="0"/>
              </a:rPr>
            </a:br>
            <a:r>
              <a:rPr lang="en-US" sz="2400" dirty="0">
                <a:solidFill>
                  <a:schemeClr val="tx1"/>
                </a:solidFill>
                <a:latin typeface="AR CENA" pitchFamily="2" charset="0"/>
              </a:rPr>
              <a:t>Symptoms follow latent period when the individuals  are exposed in lethal doses (approx 2-5 </a:t>
            </a:r>
            <a:r>
              <a:rPr lang="en-US" sz="2400" dirty="0" err="1">
                <a:solidFill>
                  <a:schemeClr val="tx1"/>
                </a:solidFill>
                <a:latin typeface="AR CENA" pitchFamily="2" charset="0"/>
              </a:rPr>
              <a:t>Gy</a:t>
            </a:r>
            <a:r>
              <a:rPr lang="en-US" sz="2400" dirty="0">
                <a:solidFill>
                  <a:schemeClr val="tx1"/>
                </a:solidFill>
                <a:latin typeface="AR CENA" pitchFamily="2" charset="0"/>
              </a:rPr>
              <a:t>) or </a:t>
            </a:r>
            <a:r>
              <a:rPr lang="en-US" sz="2400" dirty="0" err="1">
                <a:solidFill>
                  <a:schemeClr val="tx1"/>
                </a:solidFill>
                <a:latin typeface="AR CENA" pitchFamily="2" charset="0"/>
              </a:rPr>
              <a:t>suptralethal</a:t>
            </a:r>
            <a:r>
              <a:rPr lang="en-US" sz="2400" dirty="0">
                <a:solidFill>
                  <a:schemeClr val="tx1"/>
                </a:solidFill>
                <a:latin typeface="AR CENA" pitchFamily="2" charset="0"/>
              </a:rPr>
              <a:t> range (&gt;5 </a:t>
            </a:r>
            <a:r>
              <a:rPr lang="en-US" sz="2400" dirty="0" err="1">
                <a:solidFill>
                  <a:schemeClr val="tx1"/>
                </a:solidFill>
                <a:latin typeface="AR CENA" pitchFamily="2" charset="0"/>
              </a:rPr>
              <a:t>Gy</a:t>
            </a:r>
            <a:r>
              <a:rPr lang="en-US" sz="2400" dirty="0">
                <a:solidFill>
                  <a:schemeClr val="tx1"/>
                </a:solidFill>
                <a:latin typeface="AR CENA" pitchFamily="2" charset="0"/>
              </a:rPr>
              <a:t>) </a:t>
            </a:r>
            <a:br>
              <a:rPr lang="en-US" sz="2400" dirty="0">
                <a:solidFill>
                  <a:schemeClr val="tx1"/>
                </a:solidFill>
                <a:latin typeface="AR CENA" pitchFamily="2" charset="0"/>
              </a:rPr>
            </a:br>
            <a:r>
              <a:rPr lang="en-US" sz="2400" dirty="0">
                <a:solidFill>
                  <a:schemeClr val="tx1"/>
                </a:solidFill>
                <a:latin typeface="AR CENA" pitchFamily="2" charset="0"/>
              </a:rPr>
              <a:t> </a:t>
            </a:r>
            <a:br>
              <a:rPr lang="en-US" sz="2400" dirty="0">
                <a:solidFill>
                  <a:schemeClr val="tx1"/>
                </a:solidFill>
                <a:latin typeface="AR CENA" pitchFamily="2" charset="0"/>
              </a:rPr>
            </a:br>
            <a:br>
              <a:rPr lang="en-US" sz="2400" dirty="0"/>
            </a:br>
            <a:br>
              <a:rPr lang="en-US" sz="2400" dirty="0"/>
            </a:br>
            <a:br>
              <a:rPr lang="en-US" sz="2400" dirty="0">
                <a:solidFill>
                  <a:schemeClr val="tx1"/>
                </a:solidFill>
                <a:latin typeface="AR CENA" pitchFamily="2" charset="0"/>
              </a:rPr>
            </a:br>
            <a:r>
              <a:rPr lang="en-US" sz="2400" dirty="0">
                <a:solidFill>
                  <a:schemeClr val="tx1"/>
                </a:solidFill>
                <a:latin typeface="AR CENA" pitchFamily="2" charset="0"/>
              </a:rPr>
              <a:t>  </a:t>
            </a:r>
            <a:br>
              <a:rPr lang="en-US" sz="3200" b="1" dirty="0">
                <a:latin typeface="Showcard Gothic" pitchFamily="82" charset="0"/>
              </a:rPr>
            </a:br>
            <a:endParaRPr lang="en-US" sz="3200" dirty="0">
              <a:latin typeface="Showcard Gothic" pitchFamily="82" charset="0"/>
            </a:endParaRPr>
          </a:p>
        </p:txBody>
      </p:sp>
    </p:spTree>
    <p:extLst>
      <p:ext uri="{BB962C8B-B14F-4D97-AF65-F5344CB8AC3E}">
        <p14:creationId xmlns:p14="http://schemas.microsoft.com/office/powerpoint/2010/main" val="1693597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42844" y="142858"/>
            <a:ext cx="8286808" cy="5262979"/>
          </a:xfrm>
          <a:prstGeom prst="rect">
            <a:avLst/>
          </a:prstGeom>
          <a:noFill/>
        </p:spPr>
        <p:txBody>
          <a:bodyPr wrap="square" rtlCol="0">
            <a:spAutoFit/>
          </a:bodyPr>
          <a:lstStyle/>
          <a:p>
            <a:pPr>
              <a:buNone/>
            </a:pPr>
            <a:br>
              <a:rPr lang="en-US" dirty="0">
                <a:latin typeface="AR CENA" pitchFamily="2" charset="0"/>
              </a:rPr>
            </a:br>
            <a:r>
              <a:rPr lang="en-US" dirty="0">
                <a:latin typeface="AR CENA" pitchFamily="2" charset="0"/>
              </a:rPr>
              <a:t> </a:t>
            </a:r>
          </a:p>
          <a:p>
            <a:pPr>
              <a:buFont typeface="Arial" pitchFamily="34" charset="0"/>
              <a:buChar char="•"/>
            </a:pPr>
            <a:r>
              <a:rPr lang="en-US" dirty="0">
                <a:latin typeface="AR CENA" pitchFamily="2" charset="0"/>
              </a:rPr>
              <a:t> High doses to the whole body (&gt;100 </a:t>
            </a:r>
            <a:r>
              <a:rPr lang="en-US" dirty="0" err="1">
                <a:latin typeface="AR CENA" pitchFamily="2" charset="0"/>
              </a:rPr>
              <a:t>rem</a:t>
            </a:r>
            <a:r>
              <a:rPr lang="en-US" dirty="0">
                <a:latin typeface="AR CENA" pitchFamily="2" charset="0"/>
              </a:rPr>
              <a:t>)         intestinal lining is damaged to the point that it cannot perform its functions of intake of water and nutrients, and protecting the body against infection. This leads to nausea, diarrhea and general weakness.</a:t>
            </a:r>
          </a:p>
          <a:p>
            <a:r>
              <a:rPr lang="en-US" dirty="0">
                <a:latin typeface="AR CENA" pitchFamily="2" charset="0"/>
              </a:rPr>
              <a:t> </a:t>
            </a:r>
          </a:p>
          <a:p>
            <a:pPr>
              <a:buFont typeface="Arial" pitchFamily="34" charset="0"/>
              <a:buChar char="•"/>
            </a:pPr>
            <a:r>
              <a:rPr lang="en-US" dirty="0">
                <a:latin typeface="AR CENA" pitchFamily="2" charset="0"/>
              </a:rPr>
              <a:t> Higher whole body doses (&gt;300 </a:t>
            </a:r>
            <a:r>
              <a:rPr lang="en-US" dirty="0" err="1">
                <a:latin typeface="AR CENA" pitchFamily="2" charset="0"/>
              </a:rPr>
              <a:t>rem</a:t>
            </a:r>
            <a:r>
              <a:rPr lang="en-US" dirty="0">
                <a:latin typeface="AR CENA" pitchFamily="2" charset="0"/>
              </a:rPr>
              <a:t>)              the body's immune system is damaged and cannot                   fight off infection and disease. </a:t>
            </a:r>
          </a:p>
          <a:p>
            <a:pPr>
              <a:buFont typeface="Arial" pitchFamily="34" charset="0"/>
              <a:buChar char="•"/>
            </a:pPr>
            <a:endParaRPr lang="en-US" dirty="0">
              <a:latin typeface="AR CENA" pitchFamily="2" charset="0"/>
            </a:endParaRPr>
          </a:p>
          <a:p>
            <a:pPr>
              <a:buFont typeface="Arial" pitchFamily="34" charset="0"/>
              <a:buChar char="•"/>
            </a:pPr>
            <a:r>
              <a:rPr lang="en-US" dirty="0">
                <a:latin typeface="AR CENA" pitchFamily="2" charset="0"/>
              </a:rPr>
              <a:t> At whole body doses near 400 </a:t>
            </a:r>
            <a:r>
              <a:rPr lang="en-US" dirty="0" err="1">
                <a:latin typeface="AR CENA" pitchFamily="2" charset="0"/>
              </a:rPr>
              <a:t>rem</a:t>
            </a:r>
            <a:r>
              <a:rPr lang="en-US" dirty="0">
                <a:latin typeface="AR CENA" pitchFamily="2" charset="0"/>
              </a:rPr>
              <a:t>                 if no medical attention is given, about 50% of the people are expected to die within 60 days of the exposure, due mostly from infections.</a:t>
            </a:r>
            <a:br>
              <a:rPr lang="en-US" dirty="0">
                <a:latin typeface="AR CENA" pitchFamily="2" charset="0"/>
              </a:rPr>
            </a:br>
            <a:endParaRPr lang="en-US" dirty="0">
              <a:latin typeface="AR CENA" pitchFamily="2" charset="0"/>
            </a:endParaRPr>
          </a:p>
          <a:p>
            <a:pPr>
              <a:buFont typeface="Arial" pitchFamily="34" charset="0"/>
              <a:buChar char="•"/>
            </a:pPr>
            <a:r>
              <a:rPr lang="en-US" dirty="0">
                <a:latin typeface="AR CENA" pitchFamily="2" charset="0"/>
              </a:rPr>
              <a:t> Whole body dose more than 1,000 </a:t>
            </a:r>
            <a:r>
              <a:rPr lang="en-US" dirty="0" err="1">
                <a:latin typeface="AR CENA" pitchFamily="2" charset="0"/>
              </a:rPr>
              <a:t>rem</a:t>
            </a:r>
            <a:r>
              <a:rPr lang="en-US" dirty="0">
                <a:latin typeface="AR CENA" pitchFamily="2" charset="0"/>
              </a:rPr>
              <a:t>            vascular damage of vital blood providing systems for nervous tissue, such as the brain. It is likely at doses this high, 100% of the people will die, from a combination of all the reasons associated with lower doses and the vascular damage.</a:t>
            </a:r>
            <a:endParaRPr lang="en-US" sz="2400" dirty="0">
              <a:latin typeface="AR CENA" pitchFamily="2" charset="0"/>
            </a:endParaRPr>
          </a:p>
          <a:p>
            <a:endParaRPr lang="en-US" sz="2400" dirty="0">
              <a:latin typeface="AR CENA" pitchFamily="2" charset="0"/>
            </a:endParaRPr>
          </a:p>
          <a:p>
            <a:endParaRPr lang="en-US" sz="2400" dirty="0">
              <a:latin typeface="AR CENA" pitchFamily="2" charset="0"/>
            </a:endParaRPr>
          </a:p>
          <a:p>
            <a:endParaRPr lang="en-IN" dirty="0"/>
          </a:p>
        </p:txBody>
      </p:sp>
      <p:sp>
        <p:nvSpPr>
          <p:cNvPr id="5" name="Right Arrow 4"/>
          <p:cNvSpPr/>
          <p:nvPr/>
        </p:nvSpPr>
        <p:spPr>
          <a:xfrm>
            <a:off x="3714744" y="1928808"/>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ight Arrow 5"/>
          <p:cNvSpPr/>
          <p:nvPr/>
        </p:nvSpPr>
        <p:spPr>
          <a:xfrm>
            <a:off x="3714744" y="857238"/>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ight Arrow 7"/>
          <p:cNvSpPr/>
          <p:nvPr/>
        </p:nvSpPr>
        <p:spPr>
          <a:xfrm>
            <a:off x="3714744" y="2786064"/>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a:off x="3714744" y="3571882"/>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142858"/>
            <a:ext cx="8715436" cy="5970865"/>
          </a:xfrm>
          <a:prstGeom prst="rect">
            <a:avLst/>
          </a:prstGeom>
          <a:noFill/>
        </p:spPr>
        <p:txBody>
          <a:bodyPr wrap="square" rtlCol="0">
            <a:spAutoFit/>
          </a:bodyPr>
          <a:lstStyle/>
          <a:p>
            <a:r>
              <a:rPr lang="en-US" sz="2400" dirty="0">
                <a:latin typeface="AR CENA" pitchFamily="2" charset="0"/>
              </a:rPr>
              <a:t>Three</a:t>
            </a:r>
            <a:r>
              <a:rPr lang="en-US" sz="2000" dirty="0">
                <a:latin typeface="AR CENA" pitchFamily="2" charset="0"/>
              </a:rPr>
              <a:t> categories (E. Hall, 1994)</a:t>
            </a:r>
          </a:p>
          <a:p>
            <a:endParaRPr lang="en-US" sz="2000" dirty="0">
              <a:latin typeface="AR CENA" pitchFamily="2" charset="0"/>
            </a:endParaRPr>
          </a:p>
          <a:p>
            <a:pPr lvl="1">
              <a:buFont typeface="Arial" pitchFamily="34" charset="0"/>
              <a:buChar char="•"/>
            </a:pPr>
            <a:r>
              <a:rPr lang="en-US" sz="2000" dirty="0">
                <a:solidFill>
                  <a:srgbClr val="FFFF00"/>
                </a:solidFill>
                <a:latin typeface="AR CENA" pitchFamily="2" charset="0"/>
              </a:rPr>
              <a:t> </a:t>
            </a:r>
            <a:r>
              <a:rPr lang="en-US" sz="2000" dirty="0" err="1">
                <a:solidFill>
                  <a:srgbClr val="FFFF00"/>
                </a:solidFill>
                <a:latin typeface="AR CENA" pitchFamily="2" charset="0"/>
              </a:rPr>
              <a:t>Hemopoietic</a:t>
            </a:r>
            <a:r>
              <a:rPr lang="en-US" sz="2000" dirty="0">
                <a:solidFill>
                  <a:srgbClr val="FFFF00"/>
                </a:solidFill>
                <a:latin typeface="AR CENA" pitchFamily="2" charset="0"/>
              </a:rPr>
              <a:t> syndrome:  3-8 </a:t>
            </a:r>
            <a:r>
              <a:rPr lang="en-US" sz="2000" dirty="0" err="1">
                <a:solidFill>
                  <a:srgbClr val="FFFF00"/>
                </a:solidFill>
                <a:latin typeface="AR CENA" pitchFamily="2" charset="0"/>
              </a:rPr>
              <a:t>Gy</a:t>
            </a:r>
            <a:r>
              <a:rPr lang="en-US" sz="2000" dirty="0">
                <a:solidFill>
                  <a:srgbClr val="FFFF00"/>
                </a:solidFill>
                <a:latin typeface="AR CENA" pitchFamily="2" charset="0"/>
              </a:rPr>
              <a:t> </a:t>
            </a:r>
          </a:p>
          <a:p>
            <a:pPr marL="393192" lvl="1" indent="0">
              <a:buFont typeface="Wingdings" pitchFamily="2" charset="2"/>
              <a:buChar char="Ø"/>
            </a:pPr>
            <a:r>
              <a:rPr lang="en-US" sz="2000" dirty="0">
                <a:latin typeface="AR CENA" pitchFamily="2" charset="0"/>
              </a:rPr>
              <a:t> Damage to circulatory system</a:t>
            </a:r>
          </a:p>
          <a:p>
            <a:pPr marL="393192" lvl="1" indent="0">
              <a:buFont typeface="Wingdings" pitchFamily="2" charset="2"/>
              <a:buChar char="Ø"/>
            </a:pPr>
            <a:r>
              <a:rPr lang="en-US" sz="2000" dirty="0">
                <a:latin typeface="AR CENA" pitchFamily="2" charset="0"/>
              </a:rPr>
              <a:t> Fall in number of granulocytes, platelets, erythrocytes.</a:t>
            </a:r>
          </a:p>
          <a:p>
            <a:pPr marL="393192" lvl="1" indent="0">
              <a:buFont typeface="Wingdings" pitchFamily="2" charset="2"/>
              <a:buChar char="Ø"/>
            </a:pPr>
            <a:r>
              <a:rPr lang="en-US" sz="2000" dirty="0">
                <a:latin typeface="AR CENA" pitchFamily="2" charset="0"/>
              </a:rPr>
              <a:t> Hemorrhage due to </a:t>
            </a:r>
            <a:r>
              <a:rPr lang="en-US" sz="2000" dirty="0" err="1">
                <a:latin typeface="AR CENA" pitchFamily="2" charset="0"/>
              </a:rPr>
              <a:t>thrombocytopoenia</a:t>
            </a:r>
            <a:endParaRPr lang="en-US" sz="2000" dirty="0">
              <a:latin typeface="AR CENA" pitchFamily="2" charset="0"/>
            </a:endParaRPr>
          </a:p>
          <a:p>
            <a:pPr marL="393192" lvl="1" indent="0">
              <a:buFont typeface="Wingdings" pitchFamily="2" charset="2"/>
              <a:buChar char="Ø"/>
            </a:pPr>
            <a:r>
              <a:rPr lang="en-US" sz="2000" dirty="0">
                <a:latin typeface="AR CENA" pitchFamily="2" charset="0"/>
              </a:rPr>
              <a:t> Anemia due to depletion of erythrocytes</a:t>
            </a:r>
          </a:p>
          <a:p>
            <a:pPr lvl="1"/>
            <a:r>
              <a:rPr lang="en-US" sz="2000" dirty="0">
                <a:latin typeface="AR CENA" pitchFamily="2" charset="0"/>
              </a:rPr>
              <a:t> </a:t>
            </a:r>
          </a:p>
          <a:p>
            <a:pPr lvl="1">
              <a:buFont typeface="Arial" pitchFamily="34" charset="0"/>
              <a:buChar char="•"/>
            </a:pPr>
            <a:r>
              <a:rPr lang="en-US" sz="2000" dirty="0">
                <a:solidFill>
                  <a:srgbClr val="FFFF00"/>
                </a:solidFill>
                <a:latin typeface="AR CENA" pitchFamily="2" charset="0"/>
              </a:rPr>
              <a:t> Gastrointestinal syndrome : &gt;10 </a:t>
            </a:r>
            <a:r>
              <a:rPr lang="en-US" sz="2000" dirty="0" err="1">
                <a:solidFill>
                  <a:srgbClr val="FFFF00"/>
                </a:solidFill>
                <a:latin typeface="AR CENA" pitchFamily="2" charset="0"/>
              </a:rPr>
              <a:t>Gy</a:t>
            </a:r>
            <a:endParaRPr lang="en-US" sz="2000" dirty="0">
              <a:solidFill>
                <a:srgbClr val="FFFF00"/>
              </a:solidFill>
              <a:latin typeface="AR CENA" pitchFamily="2" charset="0"/>
            </a:endParaRPr>
          </a:p>
          <a:p>
            <a:pPr lvl="1">
              <a:buFont typeface="Wingdings" pitchFamily="2" charset="2"/>
              <a:buChar char="Ø"/>
            </a:pPr>
            <a:r>
              <a:rPr lang="en-US" sz="2000" dirty="0">
                <a:latin typeface="AR CENA" pitchFamily="2" charset="0"/>
              </a:rPr>
              <a:t> Radiation depopulates GI epithelial cells. (crypt cells)</a:t>
            </a:r>
          </a:p>
          <a:p>
            <a:pPr lvl="1">
              <a:buFont typeface="Wingdings" pitchFamily="2" charset="2"/>
              <a:buChar char="Ø"/>
            </a:pPr>
            <a:r>
              <a:rPr lang="en-US" sz="2000" dirty="0">
                <a:latin typeface="AR CENA" pitchFamily="2" charset="0"/>
              </a:rPr>
              <a:t> Abdominal pain/fever, diarrhea, dehydration</a:t>
            </a:r>
          </a:p>
          <a:p>
            <a:pPr lvl="1">
              <a:buFont typeface="Wingdings" pitchFamily="2" charset="2"/>
              <a:buChar char="Ø"/>
            </a:pPr>
            <a:r>
              <a:rPr lang="en-US" sz="2000" dirty="0">
                <a:latin typeface="AR CENA" pitchFamily="2" charset="0"/>
              </a:rPr>
              <a:t> Death 3 to 10 days (no record of human survivors above 10 </a:t>
            </a:r>
            <a:r>
              <a:rPr lang="en-US" sz="2000" dirty="0" err="1">
                <a:latin typeface="AR CENA" pitchFamily="2" charset="0"/>
              </a:rPr>
              <a:t>Gy</a:t>
            </a:r>
            <a:r>
              <a:rPr lang="en-US" sz="2000" dirty="0">
                <a:latin typeface="AR CENA" pitchFamily="2" charset="0"/>
              </a:rPr>
              <a:t>)</a:t>
            </a:r>
          </a:p>
          <a:p>
            <a:pPr lvl="1">
              <a:buFont typeface="Arial" pitchFamily="34" charset="0"/>
              <a:buChar char="•"/>
            </a:pPr>
            <a:endParaRPr lang="en-US" sz="2000" dirty="0">
              <a:latin typeface="AR CENA" pitchFamily="2" charset="0"/>
            </a:endParaRPr>
          </a:p>
          <a:p>
            <a:pPr lvl="1">
              <a:buFont typeface="Arial" pitchFamily="34" charset="0"/>
              <a:buChar char="•"/>
            </a:pPr>
            <a:r>
              <a:rPr lang="en-US" sz="2000" dirty="0">
                <a:solidFill>
                  <a:srgbClr val="FFFF00"/>
                </a:solidFill>
                <a:latin typeface="AR CENA" pitchFamily="2" charset="0"/>
              </a:rPr>
              <a:t> CNS and CVS syndrome : &gt; 50 </a:t>
            </a:r>
            <a:r>
              <a:rPr lang="en-US" sz="2000" dirty="0" err="1">
                <a:solidFill>
                  <a:srgbClr val="FFFF00"/>
                </a:solidFill>
                <a:latin typeface="AR CENA" pitchFamily="2" charset="0"/>
              </a:rPr>
              <a:t>Gy</a:t>
            </a:r>
            <a:endParaRPr lang="en-US" sz="2000" dirty="0">
              <a:solidFill>
                <a:srgbClr val="FFFF00"/>
              </a:solidFill>
              <a:latin typeface="AR CENA" pitchFamily="2" charset="0"/>
            </a:endParaRPr>
          </a:p>
          <a:p>
            <a:pPr lvl="1">
              <a:buFont typeface="Wingdings" pitchFamily="2" charset="2"/>
              <a:buChar char="Ø"/>
            </a:pPr>
            <a:r>
              <a:rPr lang="en-US" sz="2000" dirty="0">
                <a:latin typeface="AR CENA" pitchFamily="2" charset="0"/>
              </a:rPr>
              <a:t> Stupor, </a:t>
            </a:r>
            <a:r>
              <a:rPr lang="en-US" sz="2000" dirty="0" err="1">
                <a:latin typeface="AR CENA" pitchFamily="2" charset="0"/>
              </a:rPr>
              <a:t>incordination</a:t>
            </a:r>
            <a:r>
              <a:rPr lang="en-US" sz="2000" dirty="0">
                <a:latin typeface="AR CENA" pitchFamily="2" charset="0"/>
              </a:rPr>
              <a:t> , disorientation, convulsions.</a:t>
            </a:r>
          </a:p>
          <a:p>
            <a:pPr lvl="1">
              <a:buFont typeface="Wingdings" pitchFamily="2" charset="2"/>
              <a:buChar char="Ø"/>
            </a:pPr>
            <a:r>
              <a:rPr lang="en-US" sz="2000" dirty="0">
                <a:latin typeface="AR CENA" pitchFamily="2" charset="0"/>
              </a:rPr>
              <a:t> Death within 1 – 2 days</a:t>
            </a:r>
          </a:p>
          <a:p>
            <a:pPr lvl="1">
              <a:buFont typeface="Wingdings" pitchFamily="2" charset="2"/>
              <a:buChar char="Ø"/>
            </a:pPr>
            <a:endParaRPr lang="en-US" sz="2000" dirty="0">
              <a:latin typeface="AR CENA" pitchFamily="2" charset="0"/>
            </a:endParaRPr>
          </a:p>
          <a:p>
            <a:pPr lvl="2">
              <a:buFont typeface="Arial" pitchFamily="34" charset="0"/>
              <a:buChar char="•"/>
            </a:pPr>
            <a:endParaRPr lang="en-US" sz="2000" dirty="0">
              <a:latin typeface="AR CENA" pitchFamily="2" charset="0"/>
            </a:endParaRPr>
          </a:p>
          <a:p>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8643998" cy="642924"/>
          </a:xfrm>
        </p:spPr>
        <p:txBody>
          <a:bodyPr>
            <a:noAutofit/>
          </a:bodyPr>
          <a:lstStyle/>
          <a:p>
            <a:pPr algn="ctr"/>
            <a:r>
              <a:rPr lang="en-US" sz="2000" dirty="0">
                <a:solidFill>
                  <a:schemeClr val="bg2">
                    <a:lumMod val="60000"/>
                    <a:lumOff val="40000"/>
                  </a:schemeClr>
                </a:solidFill>
                <a:latin typeface="Showcard Gothic" pitchFamily="82" charset="0"/>
              </a:rPr>
              <a:t>COMMONLY  ENCOUNTERED  RADIATION DOSES</a:t>
            </a:r>
          </a:p>
        </p:txBody>
      </p:sp>
      <p:sp>
        <p:nvSpPr>
          <p:cNvPr id="3" name="Content Placeholder 2"/>
          <p:cNvSpPr>
            <a:spLocks noGrp="1"/>
          </p:cNvSpPr>
          <p:nvPr>
            <p:ph idx="1"/>
          </p:nvPr>
        </p:nvSpPr>
        <p:spPr>
          <a:xfrm>
            <a:off x="714348" y="428610"/>
            <a:ext cx="8129590" cy="4339859"/>
          </a:xfrm>
        </p:spPr>
        <p:txBody>
          <a:bodyPr>
            <a:noAutofit/>
          </a:bodyPr>
          <a:lstStyle/>
          <a:p>
            <a:pPr>
              <a:spcBef>
                <a:spcPts val="600"/>
              </a:spcBef>
              <a:buNone/>
            </a:pPr>
            <a:r>
              <a:rPr lang="en-US" sz="1600" u="sng" dirty="0">
                <a:solidFill>
                  <a:srgbClr val="FFFF00"/>
                </a:solidFill>
                <a:latin typeface="AR CENA" pitchFamily="2" charset="0"/>
              </a:rPr>
              <a:t>Effective Dose</a:t>
            </a:r>
            <a:r>
              <a:rPr lang="en-US" sz="1600" dirty="0">
                <a:solidFill>
                  <a:srgbClr val="FFFF00"/>
                </a:solidFill>
                <a:latin typeface="AR CENA" pitchFamily="2" charset="0"/>
              </a:rPr>
              <a:t> 	</a:t>
            </a:r>
            <a:r>
              <a:rPr lang="en-US" sz="1600" dirty="0">
                <a:latin typeface="AR CENA" pitchFamily="2" charset="0"/>
              </a:rPr>
              <a:t>			</a:t>
            </a:r>
            <a:r>
              <a:rPr lang="en-US" sz="1600" u="sng" dirty="0">
                <a:solidFill>
                  <a:srgbClr val="FFFF00"/>
                </a:solidFill>
                <a:latin typeface="AR CENA" pitchFamily="2" charset="0"/>
              </a:rPr>
              <a:t>Radiation Source</a:t>
            </a:r>
          </a:p>
          <a:p>
            <a:pPr>
              <a:spcBef>
                <a:spcPts val="600"/>
              </a:spcBef>
              <a:buNone/>
            </a:pPr>
            <a:r>
              <a:rPr lang="en-US" sz="1600" dirty="0">
                <a:latin typeface="AR CENA" pitchFamily="2" charset="0"/>
              </a:rPr>
              <a:t>	&lt;= 0.01 </a:t>
            </a:r>
            <a:r>
              <a:rPr lang="en-US" sz="1600" dirty="0" err="1">
                <a:latin typeface="AR CENA" pitchFamily="2" charset="0"/>
              </a:rPr>
              <a:t>rem</a:t>
            </a:r>
            <a:r>
              <a:rPr lang="en-US" sz="1600" dirty="0">
                <a:latin typeface="AR CENA" pitchFamily="2" charset="0"/>
              </a:rPr>
              <a:t>		                  annual dose living at nuclear power plant 					perimeter; bitewing, panoramic, or full-mouth 				                  dental x rays; skull or chest x ray</a:t>
            </a:r>
          </a:p>
          <a:p>
            <a:pPr>
              <a:spcBef>
                <a:spcPts val="600"/>
              </a:spcBef>
              <a:buNone/>
            </a:pPr>
            <a:r>
              <a:rPr lang="en-US" sz="1200" dirty="0">
                <a:latin typeface="AR CENA" pitchFamily="2" charset="0"/>
              </a:rPr>
              <a:t> </a:t>
            </a:r>
          </a:p>
          <a:p>
            <a:pPr>
              <a:spcBef>
                <a:spcPts val="600"/>
              </a:spcBef>
              <a:buNone/>
            </a:pPr>
            <a:r>
              <a:rPr lang="en-US" sz="1600" dirty="0">
                <a:latin typeface="AR CENA" pitchFamily="2" charset="0"/>
              </a:rPr>
              <a:t>	&lt;=0.1 rem			single spine x ray; abdominal or pelvic x ray; hip 				                 x ray; mammogram</a:t>
            </a:r>
          </a:p>
          <a:p>
            <a:pPr>
              <a:spcBef>
                <a:spcPts val="600"/>
              </a:spcBef>
              <a:buNone/>
            </a:pPr>
            <a:endParaRPr lang="en-US" sz="1200" dirty="0">
              <a:latin typeface="AR CENA" pitchFamily="2" charset="0"/>
            </a:endParaRPr>
          </a:p>
          <a:p>
            <a:pPr>
              <a:spcBef>
                <a:spcPts val="600"/>
              </a:spcBef>
              <a:buNone/>
            </a:pPr>
            <a:r>
              <a:rPr lang="en-US" sz="1600" dirty="0">
                <a:latin typeface="AR CENA" pitchFamily="2" charset="0"/>
              </a:rPr>
              <a:t>	&lt;=0.5 rem                  		kidney series of x rays; most barium-related x 				                 rays; head CT;  spine x-ray series; annual ; most nuclear 				medicine brain, liver, kidney, bone, or lung scans</a:t>
            </a:r>
          </a:p>
          <a:p>
            <a:pPr>
              <a:spcBef>
                <a:spcPts val="600"/>
              </a:spcBef>
              <a:buNone/>
            </a:pPr>
            <a:endParaRPr lang="en-US" sz="1200" dirty="0">
              <a:latin typeface="AR CENA" pitchFamily="2" charset="0"/>
            </a:endParaRPr>
          </a:p>
          <a:p>
            <a:pPr>
              <a:spcBef>
                <a:spcPts val="600"/>
              </a:spcBef>
              <a:buNone/>
            </a:pPr>
            <a:r>
              <a:rPr lang="en-US" sz="1600" dirty="0">
                <a:latin typeface="AR CENA" pitchFamily="2" charset="0"/>
              </a:rPr>
              <a:t>	&lt;=1.0 rem			barium x rays of the large intestine;</a:t>
            </a:r>
          </a:p>
          <a:p>
            <a:pPr>
              <a:spcBef>
                <a:spcPts val="600"/>
              </a:spcBef>
              <a:buNone/>
            </a:pPr>
            <a:r>
              <a:rPr lang="en-US" sz="1600" dirty="0">
                <a:latin typeface="AR CENA" pitchFamily="2" charset="0"/>
              </a:rPr>
              <a:t>                                                                     chest, abdomen, or pelvic CT</a:t>
            </a:r>
          </a:p>
          <a:p>
            <a:pPr>
              <a:spcBef>
                <a:spcPts val="600"/>
              </a:spcBef>
              <a:buNone/>
            </a:pPr>
            <a:endParaRPr lang="en-US" sz="1200" dirty="0">
              <a:latin typeface="AR CENA" pitchFamily="2" charset="0"/>
            </a:endParaRPr>
          </a:p>
          <a:p>
            <a:pPr>
              <a:spcBef>
                <a:spcPts val="600"/>
              </a:spcBef>
              <a:buNone/>
            </a:pPr>
            <a:r>
              <a:rPr lang="en-US" sz="1600" dirty="0">
                <a:latin typeface="AR CENA" pitchFamily="2" charset="0"/>
              </a:rPr>
              <a:t>	&lt;=5.0 rem		                cardiac x rays; most nuclear medicine heart scans</a:t>
            </a:r>
          </a:p>
          <a:p>
            <a:pPr>
              <a:spcBef>
                <a:spcPts val="600"/>
              </a:spcBef>
            </a:pPr>
            <a:endParaRPr lang="en-US" sz="2400" dirty="0">
              <a:latin typeface="AR CENA" pitchFamily="2" charset="0"/>
            </a:endParaRPr>
          </a:p>
        </p:txBody>
      </p:sp>
    </p:spTree>
    <p:extLst>
      <p:ext uri="{BB962C8B-B14F-4D97-AF65-F5344CB8AC3E}">
        <p14:creationId xmlns:p14="http://schemas.microsoft.com/office/powerpoint/2010/main" val="3035845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6"/>
            <a:ext cx="7772400" cy="685800"/>
          </a:xfrm>
        </p:spPr>
        <p:txBody>
          <a:bodyPr>
            <a:noAutofit/>
          </a:bodyPr>
          <a:lstStyle/>
          <a:p>
            <a:pPr algn="ctr"/>
            <a:r>
              <a:rPr lang="en-US" sz="2400" dirty="0">
                <a:solidFill>
                  <a:schemeClr val="bg2">
                    <a:lumMod val="60000"/>
                    <a:lumOff val="40000"/>
                  </a:schemeClr>
                </a:solidFill>
                <a:latin typeface="Showcard Gothic" pitchFamily="82" charset="0"/>
              </a:rPr>
              <a:t>Critical organs  receiving  scattered  radiation include </a:t>
            </a:r>
            <a:r>
              <a:rPr lang="en-US" sz="3600" dirty="0">
                <a:solidFill>
                  <a:schemeClr val="bg2">
                    <a:lumMod val="60000"/>
                    <a:lumOff val="40000"/>
                  </a:schemeClr>
                </a:solidFill>
              </a:rPr>
              <a:t>:</a:t>
            </a:r>
          </a:p>
        </p:txBody>
      </p:sp>
      <p:sp>
        <p:nvSpPr>
          <p:cNvPr id="3" name="Content Placeholder 2"/>
          <p:cNvSpPr>
            <a:spLocks noGrp="1"/>
          </p:cNvSpPr>
          <p:nvPr>
            <p:ph idx="1"/>
          </p:nvPr>
        </p:nvSpPr>
        <p:spPr>
          <a:xfrm>
            <a:off x="928662" y="1500180"/>
            <a:ext cx="7786742" cy="3429000"/>
          </a:xfrm>
        </p:spPr>
        <p:txBody>
          <a:bodyPr>
            <a:normAutofit fontScale="92500" lnSpcReduction="20000"/>
          </a:bodyPr>
          <a:lstStyle/>
          <a:p>
            <a:r>
              <a:rPr lang="en-US" sz="2200" dirty="0">
                <a:latin typeface="AR CENA" pitchFamily="2" charset="0"/>
              </a:rPr>
              <a:t>BONE MARROW                     max dose for damage is 2 </a:t>
            </a:r>
            <a:r>
              <a:rPr lang="en-US" sz="2200" dirty="0" err="1">
                <a:latin typeface="AR CENA" pitchFamily="2" charset="0"/>
              </a:rPr>
              <a:t>Gy</a:t>
            </a:r>
            <a:r>
              <a:rPr lang="en-US" sz="2200" dirty="0">
                <a:latin typeface="AR CENA" pitchFamily="2" charset="0"/>
              </a:rPr>
              <a:t> </a:t>
            </a:r>
          </a:p>
          <a:p>
            <a:pPr marL="0" indent="0">
              <a:buNone/>
            </a:pPr>
            <a:r>
              <a:rPr lang="en-US" sz="2200" dirty="0">
                <a:latin typeface="AR CENA" pitchFamily="2" charset="0"/>
              </a:rPr>
              <a:t>                                                13mR - Full mouth IOPA</a:t>
            </a:r>
          </a:p>
          <a:p>
            <a:pPr marL="0" indent="0">
              <a:buNone/>
            </a:pPr>
            <a:endParaRPr lang="en-US" sz="2200" dirty="0">
              <a:latin typeface="AR CENA" pitchFamily="2" charset="0"/>
            </a:endParaRPr>
          </a:p>
          <a:p>
            <a:r>
              <a:rPr lang="en-US" sz="2200" dirty="0">
                <a:latin typeface="AR CENA" pitchFamily="2" charset="0"/>
              </a:rPr>
              <a:t>THYROID                             10R - thyroid cancer </a:t>
            </a:r>
          </a:p>
          <a:p>
            <a:pPr marL="0" indent="0">
              <a:buNone/>
            </a:pPr>
            <a:r>
              <a:rPr lang="en-US" sz="2200" dirty="0">
                <a:latin typeface="AR CENA" pitchFamily="2" charset="0"/>
              </a:rPr>
              <a:t>                                               40mR - full mouth IOPA</a:t>
            </a:r>
          </a:p>
          <a:p>
            <a:pPr marL="0" indent="0">
              <a:buNone/>
            </a:pPr>
            <a:endParaRPr lang="en-US" sz="2200" dirty="0">
              <a:latin typeface="AR CENA" pitchFamily="2" charset="0"/>
            </a:endParaRPr>
          </a:p>
          <a:p>
            <a:r>
              <a:rPr lang="en-US" sz="2200" dirty="0">
                <a:latin typeface="AR CENA" pitchFamily="2" charset="0"/>
              </a:rPr>
              <a:t>GONADAL                            Male gonads - 0.3mR</a:t>
            </a:r>
          </a:p>
          <a:p>
            <a:pPr marL="0" indent="0">
              <a:buNone/>
            </a:pPr>
            <a:r>
              <a:rPr lang="en-US" sz="2200" dirty="0">
                <a:latin typeface="AR CENA" pitchFamily="2" charset="0"/>
              </a:rPr>
              <a:t>                                               female – 0.03mR</a:t>
            </a:r>
          </a:p>
          <a:p>
            <a:endParaRPr lang="en-US" sz="2200" dirty="0">
              <a:latin typeface="AR CENA" pitchFamily="2" charset="0"/>
            </a:endParaRPr>
          </a:p>
          <a:p>
            <a:r>
              <a:rPr lang="en-US" sz="2200" dirty="0">
                <a:latin typeface="AR CENA" pitchFamily="2" charset="0"/>
              </a:rPr>
              <a:t>EYE </a:t>
            </a:r>
            <a:r>
              <a:rPr lang="en-US" sz="2400" dirty="0">
                <a:latin typeface="AR CENA" pitchFamily="2" charset="0"/>
              </a:rPr>
              <a:t>                                cataract &gt; 500R</a:t>
            </a:r>
            <a:r>
              <a:rPr lang="en-US" sz="2400" dirty="0">
                <a:solidFill>
                  <a:schemeClr val="bg1"/>
                </a:solidFill>
                <a:latin typeface="AR CENA" pitchFamily="2" charset="0"/>
              </a:rPr>
              <a:t> </a:t>
            </a:r>
            <a:endParaRPr lang="en-US" sz="2200" dirty="0">
              <a:solidFill>
                <a:schemeClr val="bg1"/>
              </a:solidFill>
              <a:latin typeface="AR CENA" pitchFamily="2" charset="0"/>
            </a:endParaRPr>
          </a:p>
        </p:txBody>
      </p:sp>
    </p:spTree>
    <p:extLst>
      <p:ext uri="{BB962C8B-B14F-4D97-AF65-F5344CB8AC3E}">
        <p14:creationId xmlns:p14="http://schemas.microsoft.com/office/powerpoint/2010/main" val="276382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14351"/>
            <a:ext cx="6643688" cy="4146947"/>
          </a:xfrm>
        </p:spPr>
        <p:txBody>
          <a:bodyPr>
            <a:normAutofit/>
          </a:bodyPr>
          <a:lstStyle/>
          <a:p>
            <a:r>
              <a:rPr lang="en-US" sz="4400" dirty="0"/>
              <a:t>   </a:t>
            </a:r>
            <a:endParaRPr lang="en-US" sz="2400" dirty="0">
              <a:latin typeface="Showcard Gothic" pitchFamily="82"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942" y="0"/>
            <a:ext cx="3929058" cy="5143500"/>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0"/>
            <a:ext cx="5357818" cy="6678751"/>
          </a:xfrm>
          <a:prstGeom prst="rect">
            <a:avLst/>
          </a:prstGeom>
          <a:noFill/>
        </p:spPr>
        <p:txBody>
          <a:bodyPr wrap="square" rtlCol="0">
            <a:spAutoFit/>
          </a:bodyPr>
          <a:lstStyle/>
          <a:p>
            <a:r>
              <a:rPr lang="en-US" sz="2800" dirty="0">
                <a:solidFill>
                  <a:schemeClr val="accent2">
                    <a:lumMod val="60000"/>
                    <a:lumOff val="40000"/>
                  </a:schemeClr>
                </a:solidFill>
                <a:latin typeface="Showcard Gothic" panose="04020904020102020604" pitchFamily="82" charset="0"/>
              </a:rPr>
              <a:t>            INTRODUCTION: </a:t>
            </a:r>
          </a:p>
          <a:p>
            <a:endParaRPr lang="en-US" sz="2400" dirty="0">
              <a:solidFill>
                <a:schemeClr val="accent4">
                  <a:lumMod val="20000"/>
                  <a:lumOff val="80000"/>
                </a:schemeClr>
              </a:solidFill>
              <a:latin typeface="Showcard Gothic" panose="04020904020102020604" pitchFamily="82" charset="0"/>
            </a:endParaRPr>
          </a:p>
          <a:p>
            <a:pPr marL="285750" indent="-285750">
              <a:buFont typeface="Arial" panose="020B0604020202020204" pitchFamily="34" charset="0"/>
              <a:buChar char="•"/>
            </a:pPr>
            <a:r>
              <a:rPr lang="en-US" sz="2800" dirty="0">
                <a:solidFill>
                  <a:schemeClr val="accent4">
                    <a:lumMod val="20000"/>
                    <a:lumOff val="80000"/>
                  </a:schemeClr>
                </a:solidFill>
                <a:latin typeface="AR CENA" panose="02000000000000000000" pitchFamily="2" charset="0"/>
              </a:rPr>
              <a:t> </a:t>
            </a:r>
            <a:r>
              <a:rPr lang="en-US" sz="2800" dirty="0">
                <a:latin typeface="AR CENA" panose="02000000000000000000" pitchFamily="2" charset="0"/>
              </a:rPr>
              <a:t>Radiation is the emission or transmission of energy in the form of waves or particles through space or through a material medium.</a:t>
            </a:r>
          </a:p>
          <a:p>
            <a:pPr marL="285750" indent="-285750">
              <a:buFont typeface="Arial" panose="020B0604020202020204" pitchFamily="34" charset="0"/>
              <a:buChar char="•"/>
            </a:pPr>
            <a:endParaRPr lang="en-US" sz="2800" dirty="0">
              <a:latin typeface="AR CENA" panose="02000000000000000000" pitchFamily="2" charset="0"/>
            </a:endParaRPr>
          </a:p>
          <a:p>
            <a:pPr marL="285750" indent="-285750">
              <a:buFont typeface="Arial" panose="020B0604020202020204" pitchFamily="34" charset="0"/>
              <a:buChar char="•"/>
            </a:pPr>
            <a:r>
              <a:rPr lang="en-US" sz="2800" dirty="0">
                <a:latin typeface="AR CENA" panose="02000000000000000000" pitchFamily="2" charset="0"/>
              </a:rPr>
              <a:t>Spontaneous decay of radioactive materials produces radiation.</a:t>
            </a:r>
          </a:p>
          <a:p>
            <a:pPr marL="285750" indent="-285750"/>
            <a:endParaRPr lang="en-US" sz="2800" dirty="0">
              <a:latin typeface="AR CENA" panose="02000000000000000000" pitchFamily="2" charset="0"/>
            </a:endParaRPr>
          </a:p>
          <a:p>
            <a:pPr marL="285750" indent="-285750">
              <a:buFont typeface="Arial" panose="020B0604020202020204" pitchFamily="34" charset="0"/>
              <a:buChar char="•"/>
            </a:pPr>
            <a:r>
              <a:rPr lang="en-US" sz="2800" dirty="0">
                <a:latin typeface="AR CENA" panose="02000000000000000000" pitchFamily="2" charset="0"/>
              </a:rPr>
              <a:t> Radiation may be ionizing and non-ionizing. </a:t>
            </a:r>
          </a:p>
          <a:p>
            <a:pPr marL="285750" indent="-285750">
              <a:buFont typeface="Arial" panose="020B0604020202020204" pitchFamily="34" charset="0"/>
              <a:buChar char="•"/>
            </a:pPr>
            <a:endParaRPr lang="en-US" sz="2400" dirty="0">
              <a:solidFill>
                <a:schemeClr val="accent4">
                  <a:lumMod val="20000"/>
                  <a:lumOff val="80000"/>
                </a:schemeClr>
              </a:solidFill>
              <a:latin typeface="AR CENA" panose="02000000000000000000" pitchFamily="2" charset="0"/>
            </a:endParaRPr>
          </a:p>
          <a:p>
            <a:pPr marL="285750" indent="-285750">
              <a:buFont typeface="Arial" panose="020B0604020202020204" pitchFamily="34" charset="0"/>
              <a:buChar char="•"/>
            </a:pPr>
            <a:endParaRPr lang="en-US" sz="2400" dirty="0">
              <a:solidFill>
                <a:schemeClr val="bg1"/>
              </a:solidFill>
              <a:latin typeface="AR CENA" panose="02000000000000000000" pitchFamily="2" charset="0"/>
            </a:endParaRPr>
          </a:p>
          <a:p>
            <a:pPr marL="285750" indent="-285750">
              <a:buFont typeface="Arial" panose="020B0604020202020204" pitchFamily="34" charset="0"/>
              <a:buChar char="•"/>
            </a:pPr>
            <a:endParaRPr lang="en-US" sz="2400" dirty="0">
              <a:latin typeface="AR CENA" panose="02000000000000000000" pitchFamily="2" charset="0"/>
            </a:endParaRPr>
          </a:p>
          <a:p>
            <a:pPr marL="285750" indent="-285750">
              <a:buFont typeface="Arial" panose="020B0604020202020204" pitchFamily="34" charset="0"/>
              <a:buChar char="•"/>
            </a:pPr>
            <a:endParaRPr lang="en-US" sz="2400" dirty="0">
              <a:latin typeface="AR CENA" panose="02000000000000000000" pitchFamily="2" charset="0"/>
            </a:endParaRPr>
          </a:p>
        </p:txBody>
      </p:sp>
    </p:spTree>
    <p:extLst>
      <p:ext uri="{BB962C8B-B14F-4D97-AF65-F5344CB8AC3E}">
        <p14:creationId xmlns:p14="http://schemas.microsoft.com/office/powerpoint/2010/main" val="977254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75032"/>
            <a:ext cx="8229600" cy="672084"/>
          </a:xfrm>
        </p:spPr>
        <p:txBody>
          <a:bodyPr>
            <a:normAutofit/>
          </a:bodyPr>
          <a:lstStyle/>
          <a:p>
            <a:r>
              <a:rPr lang="en-US" sz="2800" dirty="0">
                <a:solidFill>
                  <a:schemeClr val="bg2">
                    <a:lumMod val="60000"/>
                    <a:lumOff val="40000"/>
                  </a:schemeClr>
                </a:solidFill>
                <a:latin typeface="Showcard Gothic" pitchFamily="82" charset="0"/>
              </a:rPr>
              <a:t>EFFECTS ON DENTAL TISSUES:</a:t>
            </a:r>
          </a:p>
        </p:txBody>
      </p:sp>
      <p:sp>
        <p:nvSpPr>
          <p:cNvPr id="3" name="Content Placeholder 2"/>
          <p:cNvSpPr>
            <a:spLocks noGrp="1"/>
          </p:cNvSpPr>
          <p:nvPr>
            <p:ph idx="1"/>
          </p:nvPr>
        </p:nvSpPr>
        <p:spPr>
          <a:xfrm>
            <a:off x="914400" y="1339444"/>
            <a:ext cx="7772400" cy="3427226"/>
          </a:xfrm>
        </p:spPr>
        <p:txBody>
          <a:bodyPr>
            <a:normAutofit fontScale="92500" lnSpcReduction="10000"/>
          </a:bodyPr>
          <a:lstStyle/>
          <a:p>
            <a:r>
              <a:rPr lang="en-US" sz="2200" dirty="0">
                <a:latin typeface="AR CENA" pitchFamily="2" charset="0"/>
              </a:rPr>
              <a:t>ORAL MUCOUS MEMBRANE</a:t>
            </a:r>
          </a:p>
          <a:p>
            <a:endParaRPr lang="en-US" sz="2200" dirty="0">
              <a:latin typeface="AR CENA" pitchFamily="2" charset="0"/>
            </a:endParaRPr>
          </a:p>
          <a:p>
            <a:r>
              <a:rPr lang="en-US" sz="2200" dirty="0">
                <a:latin typeface="AR CENA" pitchFamily="2" charset="0"/>
              </a:rPr>
              <a:t>SALIVARY GLANDS</a:t>
            </a:r>
          </a:p>
          <a:p>
            <a:endParaRPr lang="en-US" sz="2200" dirty="0">
              <a:latin typeface="AR CENA" pitchFamily="2" charset="0"/>
            </a:endParaRPr>
          </a:p>
          <a:p>
            <a:r>
              <a:rPr lang="en-US" sz="2200" dirty="0">
                <a:latin typeface="AR CENA" pitchFamily="2" charset="0"/>
              </a:rPr>
              <a:t>TASTE BUDS</a:t>
            </a:r>
          </a:p>
          <a:p>
            <a:endParaRPr lang="en-US" sz="2200" dirty="0">
              <a:latin typeface="AR CENA" pitchFamily="2" charset="0"/>
            </a:endParaRPr>
          </a:p>
          <a:p>
            <a:r>
              <a:rPr lang="en-US" sz="2200" dirty="0">
                <a:latin typeface="AR CENA" pitchFamily="2" charset="0"/>
              </a:rPr>
              <a:t>TEETH</a:t>
            </a:r>
          </a:p>
          <a:p>
            <a:endParaRPr lang="en-US" sz="2200" dirty="0">
              <a:latin typeface="AR CENA" pitchFamily="2" charset="0"/>
            </a:endParaRPr>
          </a:p>
          <a:p>
            <a:r>
              <a:rPr lang="en-US" sz="2200" dirty="0">
                <a:latin typeface="AR CENA" pitchFamily="2" charset="0"/>
              </a:rPr>
              <a:t>BONE </a:t>
            </a:r>
          </a:p>
          <a:p>
            <a:pPr marL="0" indent="0">
              <a:buNone/>
            </a:pPr>
            <a:endParaRPr lang="en-US" sz="2200" dirty="0">
              <a:solidFill>
                <a:schemeClr val="bg1"/>
              </a:solidFill>
              <a:latin typeface="AR CENA" pitchFamily="2" charset="0"/>
            </a:endParaRPr>
          </a:p>
        </p:txBody>
      </p:sp>
      <p:pic>
        <p:nvPicPr>
          <p:cNvPr id="4" name="Picture 2" descr="Radiation Haza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942" y="1339444"/>
            <a:ext cx="3214710" cy="298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445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884" y="714362"/>
            <a:ext cx="3103659" cy="195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7884" y="2893221"/>
            <a:ext cx="3119438" cy="17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2844" y="357172"/>
            <a:ext cx="5786478" cy="6524863"/>
          </a:xfrm>
          <a:prstGeom prst="rect">
            <a:avLst/>
          </a:prstGeom>
        </p:spPr>
        <p:txBody>
          <a:bodyPr wrap="square">
            <a:spAutoFit/>
          </a:bodyPr>
          <a:lstStyle/>
          <a:p>
            <a:pPr>
              <a:buFont typeface="Arial" pitchFamily="34" charset="0"/>
              <a:buChar char="•"/>
            </a:pPr>
            <a:r>
              <a:rPr lang="en-US" dirty="0">
                <a:latin typeface="AR CENA" pitchFamily="2" charset="0"/>
              </a:rPr>
              <a:t>  </a:t>
            </a:r>
            <a:r>
              <a:rPr lang="en-US" dirty="0" err="1">
                <a:latin typeface="AR CENA" pitchFamily="2" charset="0"/>
              </a:rPr>
              <a:t>Inﬂammation</a:t>
            </a:r>
            <a:r>
              <a:rPr lang="en-US" dirty="0">
                <a:latin typeface="AR CENA" pitchFamily="2" charset="0"/>
              </a:rPr>
              <a:t> of oral mucosa resulting from chemotherapeutic drugs or </a:t>
            </a:r>
            <a:r>
              <a:rPr lang="en-US" dirty="0" err="1">
                <a:latin typeface="AR CENA" pitchFamily="2" charset="0"/>
              </a:rPr>
              <a:t>ionising</a:t>
            </a:r>
            <a:r>
              <a:rPr lang="en-US" dirty="0">
                <a:latin typeface="AR CENA" pitchFamily="2" charset="0"/>
              </a:rPr>
              <a:t> radiation.</a:t>
            </a:r>
          </a:p>
          <a:p>
            <a:pPr>
              <a:buFont typeface="Arial" pitchFamily="34" charset="0"/>
              <a:buChar char="•"/>
            </a:pPr>
            <a:endParaRPr lang="en-US" dirty="0">
              <a:latin typeface="AR CENA" pitchFamily="2" charset="0"/>
            </a:endParaRPr>
          </a:p>
          <a:p>
            <a:pPr>
              <a:buFont typeface="Arial" pitchFamily="34" charset="0"/>
              <a:buChar char="•"/>
            </a:pPr>
            <a:r>
              <a:rPr lang="en-US" dirty="0">
                <a:latin typeface="AR CENA" pitchFamily="2" charset="0"/>
              </a:rPr>
              <a:t>  Radiation </a:t>
            </a:r>
            <a:r>
              <a:rPr lang="en-US" dirty="0" err="1">
                <a:latin typeface="AR CENA" pitchFamily="2" charset="0"/>
              </a:rPr>
              <a:t>mucositis</a:t>
            </a:r>
            <a:r>
              <a:rPr lang="en-US" dirty="0">
                <a:latin typeface="AR CENA" pitchFamily="2" charset="0"/>
              </a:rPr>
              <a:t> is defined as the reactive inflammation of the oral and </a:t>
            </a:r>
            <a:r>
              <a:rPr lang="en-US" dirty="0" err="1">
                <a:latin typeface="AR CENA" pitchFamily="2" charset="0"/>
              </a:rPr>
              <a:t>oropharyngeal</a:t>
            </a:r>
            <a:r>
              <a:rPr lang="en-US" dirty="0">
                <a:latin typeface="AR CENA" pitchFamily="2" charset="0"/>
              </a:rPr>
              <a:t> mucous membranes during radiotherapy in the head and neck region.</a:t>
            </a:r>
          </a:p>
          <a:p>
            <a:endParaRPr lang="en-US" dirty="0">
              <a:latin typeface="AR CENA" pitchFamily="2" charset="0"/>
            </a:endParaRPr>
          </a:p>
          <a:p>
            <a:pPr>
              <a:buFont typeface="Arial" pitchFamily="34" charset="0"/>
              <a:buChar char="•"/>
            </a:pPr>
            <a:r>
              <a:rPr lang="en-US" dirty="0">
                <a:latin typeface="AR CENA" pitchFamily="2" charset="0"/>
              </a:rPr>
              <a:t> Basal layer – most radiosensitive.</a:t>
            </a:r>
          </a:p>
          <a:p>
            <a:endParaRPr lang="en-US" dirty="0">
              <a:latin typeface="AR CENA" pitchFamily="2" charset="0"/>
            </a:endParaRPr>
          </a:p>
          <a:p>
            <a:pPr>
              <a:buFont typeface="Arial" pitchFamily="34" charset="0"/>
              <a:buChar char="•"/>
            </a:pPr>
            <a:r>
              <a:rPr lang="en-US" dirty="0">
                <a:latin typeface="AR CENA" pitchFamily="2" charset="0"/>
              </a:rPr>
              <a:t> By the end of second week of therapy-areas of redness and inflammation are visible(</a:t>
            </a:r>
            <a:r>
              <a:rPr lang="en-US" dirty="0" err="1">
                <a:latin typeface="AR CENA" pitchFamily="2" charset="0"/>
              </a:rPr>
              <a:t>mucositis</a:t>
            </a:r>
            <a:r>
              <a:rPr lang="en-US" dirty="0">
                <a:latin typeface="AR CENA" pitchFamily="2" charset="0"/>
              </a:rPr>
              <a:t>).</a:t>
            </a:r>
          </a:p>
          <a:p>
            <a:pPr>
              <a:buFont typeface="Arial" pitchFamily="34" charset="0"/>
              <a:buChar char="•"/>
            </a:pPr>
            <a:endParaRPr lang="en-US" dirty="0">
              <a:latin typeface="AR CENA" pitchFamily="2" charset="0"/>
            </a:endParaRPr>
          </a:p>
          <a:p>
            <a:pPr>
              <a:buFont typeface="Arial" pitchFamily="34" charset="0"/>
              <a:buChar char="•"/>
            </a:pPr>
            <a:r>
              <a:rPr lang="en-US" dirty="0">
                <a:latin typeface="AR CENA" pitchFamily="2" charset="0"/>
              </a:rPr>
              <a:t> On continuation of therapy- formation of white to yellow </a:t>
            </a:r>
            <a:r>
              <a:rPr lang="en-US" dirty="0" err="1">
                <a:latin typeface="AR CENA" pitchFamily="2" charset="0"/>
              </a:rPr>
              <a:t>pseudomembrane</a:t>
            </a:r>
            <a:r>
              <a:rPr lang="en-US" dirty="0">
                <a:latin typeface="AR CENA" pitchFamily="2" charset="0"/>
              </a:rPr>
              <a:t>.</a:t>
            </a:r>
          </a:p>
          <a:p>
            <a:r>
              <a:rPr lang="en-US" dirty="0">
                <a:latin typeface="AR CENA" pitchFamily="2" charset="0"/>
              </a:rPr>
              <a:t> </a:t>
            </a:r>
          </a:p>
          <a:p>
            <a:pPr>
              <a:buFont typeface="Arial" pitchFamily="34" charset="0"/>
              <a:buChar char="•"/>
            </a:pPr>
            <a:r>
              <a:rPr lang="en-US" dirty="0">
                <a:latin typeface="AR CENA" pitchFamily="2" charset="0"/>
              </a:rPr>
              <a:t>At the end of therapy- severe mucositis, discomfort, difficulty in food intake.</a:t>
            </a:r>
          </a:p>
          <a:p>
            <a:pPr>
              <a:buFont typeface="Arial" pitchFamily="34" charset="0"/>
              <a:buChar char="•"/>
            </a:pPr>
            <a:endParaRPr lang="en-US" sz="1400" dirty="0">
              <a:solidFill>
                <a:schemeClr val="bg1"/>
              </a:solidFill>
            </a:endParaRPr>
          </a:p>
          <a:p>
            <a:pPr>
              <a:buFont typeface="Arial" pitchFamily="34" charset="0"/>
              <a:buChar char="•"/>
            </a:pPr>
            <a:endParaRPr lang="en-US" sz="1400" dirty="0">
              <a:solidFill>
                <a:schemeClr val="bg1"/>
              </a:solidFill>
            </a:endParaRPr>
          </a:p>
          <a:p>
            <a:pPr>
              <a:buFont typeface="Arial" pitchFamily="34" charset="0"/>
              <a:buChar char="•"/>
            </a:pPr>
            <a:endParaRPr lang="en-US" sz="1400" dirty="0"/>
          </a:p>
          <a:p>
            <a:pPr>
              <a:buFont typeface="Arial" pitchFamily="34" charset="0"/>
              <a:buChar char="•"/>
            </a:pPr>
            <a:endParaRPr lang="en-US" sz="1400" dirty="0"/>
          </a:p>
          <a:p>
            <a:pPr>
              <a:buFont typeface="Arial" pitchFamily="34" charset="0"/>
              <a:buChar char="•"/>
            </a:pPr>
            <a:endParaRPr lang="en-US" sz="1400" dirty="0"/>
          </a:p>
          <a:p>
            <a:pPr>
              <a:buFont typeface="Arial" pitchFamily="34" charset="0"/>
              <a:buChar char="•"/>
            </a:pPr>
            <a:endParaRPr lang="en-US" sz="1400" dirty="0"/>
          </a:p>
          <a:p>
            <a:pPr>
              <a:buFont typeface="Arial" pitchFamily="34" charset="0"/>
              <a:buChar char="•"/>
            </a:pPr>
            <a:endParaRPr lang="en-US" sz="1400" dirty="0"/>
          </a:p>
        </p:txBody>
      </p:sp>
      <p:sp>
        <p:nvSpPr>
          <p:cNvPr id="4" name="Rectangle 3"/>
          <p:cNvSpPr/>
          <p:nvPr/>
        </p:nvSpPr>
        <p:spPr>
          <a:xfrm>
            <a:off x="4214810" y="0"/>
            <a:ext cx="5429256" cy="892552"/>
          </a:xfrm>
          <a:prstGeom prst="rect">
            <a:avLst/>
          </a:prstGeom>
        </p:spPr>
        <p:txBody>
          <a:bodyPr wrap="square">
            <a:spAutoFit/>
          </a:bodyPr>
          <a:lstStyle/>
          <a:p>
            <a:r>
              <a:rPr lang="en-US" sz="2800" dirty="0">
                <a:solidFill>
                  <a:srgbClr val="FFFF00"/>
                </a:solidFill>
                <a:latin typeface="Showcard Gothic" pitchFamily="82" charset="0"/>
              </a:rPr>
              <a:t>Oral  mucous membrane:  </a:t>
            </a:r>
          </a:p>
          <a:p>
            <a:endParaRPr lang="en-US" sz="2400" dirty="0">
              <a:solidFill>
                <a:schemeClr val="bg2"/>
              </a:solidFill>
              <a:latin typeface="Showcard Gothic" pitchFamily="82" charset="0"/>
            </a:endParaRPr>
          </a:p>
        </p:txBody>
      </p:sp>
      <p:sp>
        <p:nvSpPr>
          <p:cNvPr id="6" name="TextBox 5"/>
          <p:cNvSpPr txBox="1"/>
          <p:nvPr/>
        </p:nvSpPr>
        <p:spPr>
          <a:xfrm>
            <a:off x="0" y="-71456"/>
            <a:ext cx="3000396" cy="830997"/>
          </a:xfrm>
          <a:prstGeom prst="rect">
            <a:avLst/>
          </a:prstGeom>
          <a:noFill/>
        </p:spPr>
        <p:txBody>
          <a:bodyPr wrap="square" rtlCol="0">
            <a:spAutoFit/>
          </a:bodyPr>
          <a:lstStyle/>
          <a:p>
            <a:r>
              <a:rPr lang="en-US" sz="2400" dirty="0">
                <a:solidFill>
                  <a:schemeClr val="bg2">
                    <a:lumMod val="60000"/>
                    <a:lumOff val="40000"/>
                  </a:schemeClr>
                </a:solidFill>
                <a:latin typeface="Showcard Gothic" pitchFamily="82" charset="0"/>
              </a:rPr>
              <a:t>Oral  </a:t>
            </a:r>
            <a:r>
              <a:rPr lang="en-US" sz="2400" dirty="0" err="1">
                <a:solidFill>
                  <a:schemeClr val="bg2">
                    <a:lumMod val="60000"/>
                    <a:lumOff val="40000"/>
                  </a:schemeClr>
                </a:solidFill>
                <a:latin typeface="Showcard Gothic" pitchFamily="82" charset="0"/>
              </a:rPr>
              <a:t>mucositis</a:t>
            </a:r>
            <a:r>
              <a:rPr lang="en-US" sz="2400" dirty="0">
                <a:solidFill>
                  <a:schemeClr val="bg2">
                    <a:lumMod val="60000"/>
                    <a:lumOff val="40000"/>
                  </a:schemeClr>
                </a:solidFill>
                <a:latin typeface="Showcard Gothic" pitchFamily="82" charset="0"/>
              </a:rPr>
              <a:t>:</a:t>
            </a:r>
          </a:p>
          <a:p>
            <a:endParaRPr lang="en-IN" sz="2400" dirty="0">
              <a:solidFill>
                <a:schemeClr val="bg1"/>
              </a:solidFill>
            </a:endParaRPr>
          </a:p>
        </p:txBody>
      </p:sp>
    </p:spTree>
    <p:extLst>
      <p:ext uri="{BB962C8B-B14F-4D97-AF65-F5344CB8AC3E}">
        <p14:creationId xmlns:p14="http://schemas.microsoft.com/office/powerpoint/2010/main" val="2196347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58"/>
            <a:ext cx="8358246" cy="3648999"/>
          </a:xfrm>
        </p:spPr>
        <p:txBody>
          <a:bodyPr>
            <a:noAutofit/>
          </a:bodyPr>
          <a:lstStyle/>
          <a:p>
            <a:r>
              <a:rPr lang="en-US" sz="2400" b="1" u="sng">
                <a:solidFill>
                  <a:srgbClr val="FF0000"/>
                </a:solidFill>
                <a:latin typeface="AR CENA" pitchFamily="2" charset="0"/>
              </a:rPr>
              <a:t>PATHOGENESIS:</a:t>
            </a:r>
            <a:endParaRPr lang="en-US" sz="2400" b="1" u="sng" dirty="0">
              <a:solidFill>
                <a:srgbClr val="FF0000"/>
              </a:solidFill>
              <a:latin typeface="AR CENA" pitchFamily="2" charset="0"/>
            </a:endParaRPr>
          </a:p>
          <a:p>
            <a:pPr marL="0" indent="0">
              <a:buNone/>
            </a:pPr>
            <a:r>
              <a:rPr lang="en-US" sz="2400" b="1" dirty="0">
                <a:latin typeface="AR CENA" pitchFamily="2" charset="0"/>
              </a:rPr>
              <a:t>         </a:t>
            </a:r>
            <a:r>
              <a:rPr lang="en-US" sz="2400" dirty="0">
                <a:latin typeface="AR CENA" pitchFamily="2" charset="0"/>
              </a:rPr>
              <a:t>Acute mucositis results from the loss of squamous epithelial cells </a:t>
            </a:r>
          </a:p>
          <a:p>
            <a:pPr marL="0" indent="0">
              <a:buNone/>
            </a:pPr>
            <a:endParaRPr lang="en-US" sz="2400" dirty="0">
              <a:latin typeface="AR CENA" pitchFamily="2" charset="0"/>
            </a:endParaRPr>
          </a:p>
          <a:p>
            <a:pPr marL="0" indent="0">
              <a:buNone/>
            </a:pPr>
            <a:r>
              <a:rPr lang="en-US" sz="2400" dirty="0">
                <a:latin typeface="AR CENA" pitchFamily="2" charset="0"/>
              </a:rPr>
              <a:t>                  linear decrease in the number of epithelial cells</a:t>
            </a:r>
          </a:p>
          <a:p>
            <a:endParaRPr lang="en-US" sz="2400" dirty="0">
              <a:latin typeface="AR CENA" pitchFamily="2" charset="0"/>
            </a:endParaRPr>
          </a:p>
          <a:p>
            <a:pPr marL="0" indent="0">
              <a:buNone/>
            </a:pPr>
            <a:r>
              <a:rPr lang="en-US" sz="2400" dirty="0">
                <a:latin typeface="AR CENA" pitchFamily="2" charset="0"/>
              </a:rPr>
              <a:t>               resulting in some or complete denudation of the </a:t>
            </a:r>
            <a:r>
              <a:rPr lang="en-US" sz="2400">
                <a:latin typeface="AR CENA" pitchFamily="2" charset="0"/>
              </a:rPr>
              <a:t>mucosa.</a:t>
            </a:r>
            <a:endParaRPr lang="en-US" sz="2400" dirty="0">
              <a:latin typeface="AR CENA" pitchFamily="2" charset="0"/>
            </a:endParaRPr>
          </a:p>
          <a:p>
            <a:r>
              <a:rPr lang="en-US" sz="2400" dirty="0">
                <a:solidFill>
                  <a:srgbClr val="FF0000"/>
                </a:solidFill>
                <a:latin typeface="AR CENA" pitchFamily="2" charset="0"/>
              </a:rPr>
              <a:t>Signs of radiation Induced </a:t>
            </a:r>
            <a:r>
              <a:rPr lang="en-US" sz="2400" dirty="0" err="1">
                <a:solidFill>
                  <a:srgbClr val="FF0000"/>
                </a:solidFill>
                <a:latin typeface="AR CENA" pitchFamily="2" charset="0"/>
              </a:rPr>
              <a:t>mucositis</a:t>
            </a:r>
            <a:r>
              <a:rPr lang="en-US" sz="2400" dirty="0">
                <a:latin typeface="AR CENA" pitchFamily="2" charset="0"/>
              </a:rPr>
              <a:t> </a:t>
            </a:r>
            <a:r>
              <a:rPr lang="en-US" sz="2400" b="1" dirty="0">
                <a:latin typeface="AR CENA" pitchFamily="2" charset="0"/>
              </a:rPr>
              <a:t>: </a:t>
            </a:r>
            <a:r>
              <a:rPr lang="en-US" sz="2400" dirty="0">
                <a:latin typeface="AR CENA" pitchFamily="2" charset="0"/>
              </a:rPr>
              <a:t>erythema, ulceration, necrosis, and bleeding. </a:t>
            </a:r>
          </a:p>
          <a:p>
            <a:endParaRPr lang="en-US" sz="800" dirty="0"/>
          </a:p>
          <a:p>
            <a:endParaRPr lang="en-US" sz="700" dirty="0"/>
          </a:p>
        </p:txBody>
      </p:sp>
      <p:sp>
        <p:nvSpPr>
          <p:cNvPr id="4" name="Down Arrow 3"/>
          <p:cNvSpPr/>
          <p:nvPr/>
        </p:nvSpPr>
        <p:spPr>
          <a:xfrm>
            <a:off x="4143372" y="1500180"/>
            <a:ext cx="214314" cy="442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Down Arrow 4"/>
          <p:cNvSpPr/>
          <p:nvPr/>
        </p:nvSpPr>
        <p:spPr>
          <a:xfrm>
            <a:off x="4143372" y="2428874"/>
            <a:ext cx="214314" cy="442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9894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42900"/>
            <a:ext cx="8705880" cy="4801314"/>
          </a:xfrm>
          <a:prstGeom prst="rect">
            <a:avLst/>
          </a:prstGeom>
        </p:spPr>
        <p:txBody>
          <a:bodyPr wrap="square">
            <a:spAutoFit/>
          </a:bodyPr>
          <a:lstStyle/>
          <a:p>
            <a:endParaRPr lang="en-US"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6" name="Diagram 5"/>
          <p:cNvGraphicFramePr/>
          <p:nvPr/>
        </p:nvGraphicFramePr>
        <p:xfrm>
          <a:off x="0" y="0"/>
          <a:ext cx="914400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5891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36" y="307182"/>
            <a:ext cx="3537064" cy="175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7726" y="307182"/>
            <a:ext cx="3495675" cy="175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58" y="2196700"/>
            <a:ext cx="3571900"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4876" y="2143122"/>
            <a:ext cx="3433762"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4480" y="4232683"/>
            <a:ext cx="5786478" cy="91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176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0"/>
            <a:ext cx="8286808" cy="5139869"/>
          </a:xfrm>
          <a:prstGeom prst="rect">
            <a:avLst/>
          </a:prstGeom>
          <a:noFill/>
        </p:spPr>
        <p:txBody>
          <a:bodyPr wrap="square" rtlCol="0">
            <a:spAutoFit/>
          </a:bodyPr>
          <a:lstStyle/>
          <a:p>
            <a:r>
              <a:rPr lang="en-US" sz="2000" dirty="0">
                <a:solidFill>
                  <a:schemeClr val="bg2">
                    <a:lumMod val="60000"/>
                    <a:lumOff val="40000"/>
                  </a:schemeClr>
                </a:solidFill>
                <a:latin typeface="Showcard Gothic" pitchFamily="82" charset="0"/>
              </a:rPr>
              <a:t>Management of oral </a:t>
            </a:r>
            <a:r>
              <a:rPr lang="en-US" sz="2000" dirty="0" err="1">
                <a:solidFill>
                  <a:schemeClr val="bg2">
                    <a:lumMod val="60000"/>
                    <a:lumOff val="40000"/>
                  </a:schemeClr>
                </a:solidFill>
                <a:latin typeface="Showcard Gothic" pitchFamily="82" charset="0"/>
              </a:rPr>
              <a:t>mucositis</a:t>
            </a:r>
            <a:r>
              <a:rPr lang="en-US" sz="2000" dirty="0">
                <a:solidFill>
                  <a:schemeClr val="bg2">
                    <a:lumMod val="60000"/>
                    <a:lumOff val="40000"/>
                  </a:schemeClr>
                </a:solidFill>
                <a:latin typeface="Showcard Gothic" pitchFamily="82" charset="0"/>
              </a:rPr>
              <a:t>:</a:t>
            </a:r>
          </a:p>
          <a:p>
            <a:endParaRPr lang="en-US" sz="2000" dirty="0">
              <a:solidFill>
                <a:srgbClr val="FFE3AF"/>
              </a:solidFill>
              <a:latin typeface="AR CENA" pitchFamily="2" charset="0"/>
            </a:endParaRPr>
          </a:p>
          <a:p>
            <a:pPr lvl="1"/>
            <a:r>
              <a:rPr lang="en-US" sz="2400" dirty="0">
                <a:solidFill>
                  <a:srgbClr val="FFFF00"/>
                </a:solidFill>
                <a:latin typeface="AR CENA" pitchFamily="2" charset="0"/>
              </a:rPr>
              <a:t>Pain control :</a:t>
            </a:r>
          </a:p>
          <a:p>
            <a:pPr lvl="1"/>
            <a:endParaRPr lang="en-US" sz="2400" dirty="0">
              <a:latin typeface="AR CENA" pitchFamily="2" charset="0"/>
            </a:endParaRPr>
          </a:p>
          <a:p>
            <a:pPr lvl="1">
              <a:buFont typeface="Arial" pitchFamily="34" charset="0"/>
              <a:buChar char="•"/>
            </a:pPr>
            <a:r>
              <a:rPr lang="en-US" sz="2400" dirty="0">
                <a:latin typeface="AR CENA" pitchFamily="2" charset="0"/>
              </a:rPr>
              <a:t> Topical mouth rinse - 2% viscous </a:t>
            </a:r>
            <a:r>
              <a:rPr lang="en-US" sz="2400" dirty="0" err="1">
                <a:latin typeface="AR CENA" pitchFamily="2" charset="0"/>
              </a:rPr>
              <a:t>lidocaine</a:t>
            </a:r>
            <a:r>
              <a:rPr lang="en-US" sz="2400" dirty="0">
                <a:latin typeface="AR CENA" pitchFamily="2" charset="0"/>
              </a:rPr>
              <a:t> to reduce pain mixed with equal volume of </a:t>
            </a:r>
            <a:r>
              <a:rPr lang="en-US" sz="2400" dirty="0" err="1">
                <a:latin typeface="AR CENA" pitchFamily="2" charset="0"/>
              </a:rPr>
              <a:t>diphenhydramine</a:t>
            </a:r>
            <a:r>
              <a:rPr lang="en-US" sz="2400" dirty="0">
                <a:latin typeface="AR CENA" pitchFamily="2" charset="0"/>
              </a:rPr>
              <a:t> to prevent infection.</a:t>
            </a:r>
          </a:p>
          <a:p>
            <a:pPr lvl="1"/>
            <a:endParaRPr lang="en-US" sz="2400" dirty="0">
              <a:latin typeface="AR CENA" pitchFamily="2" charset="0"/>
            </a:endParaRPr>
          </a:p>
          <a:p>
            <a:pPr lvl="1">
              <a:buFont typeface="Arial" pitchFamily="34" charset="0"/>
              <a:buChar char="•"/>
            </a:pPr>
            <a:r>
              <a:rPr lang="en-US" sz="2400" dirty="0">
                <a:latin typeface="AR CENA" pitchFamily="2" charset="0"/>
              </a:rPr>
              <a:t> </a:t>
            </a:r>
            <a:r>
              <a:rPr lang="en-US" sz="2400" dirty="0" err="1">
                <a:latin typeface="AR CENA" pitchFamily="2" charset="0"/>
              </a:rPr>
              <a:t>Sucralfate</a:t>
            </a:r>
            <a:r>
              <a:rPr lang="en-US" sz="2400" dirty="0">
                <a:latin typeface="AR CENA" pitchFamily="2" charset="0"/>
              </a:rPr>
              <a:t> forms a protective coating over ulcerated mucosa there by reducing pain.</a:t>
            </a:r>
          </a:p>
          <a:p>
            <a:pPr lvl="2">
              <a:buNone/>
            </a:pPr>
            <a:endParaRPr lang="en-US" sz="2400" dirty="0">
              <a:solidFill>
                <a:schemeClr val="bg2">
                  <a:lumMod val="60000"/>
                  <a:lumOff val="40000"/>
                </a:schemeClr>
              </a:solidFill>
              <a:latin typeface="AR CENA" pitchFamily="2" charset="0"/>
            </a:endParaRPr>
          </a:p>
          <a:p>
            <a:pPr lvl="1"/>
            <a:r>
              <a:rPr lang="en-US" sz="2400" dirty="0">
                <a:solidFill>
                  <a:srgbClr val="FFFF00"/>
                </a:solidFill>
                <a:latin typeface="AR CENA" pitchFamily="2" charset="0"/>
              </a:rPr>
              <a:t>Nutrition </a:t>
            </a:r>
            <a:r>
              <a:rPr lang="en-US" sz="2400">
                <a:solidFill>
                  <a:srgbClr val="FFFF00"/>
                </a:solidFill>
                <a:latin typeface="AR CENA" pitchFamily="2" charset="0"/>
              </a:rPr>
              <a:t>support :</a:t>
            </a:r>
            <a:endParaRPr lang="en-US" sz="2400" dirty="0">
              <a:latin typeface="AR CENA" pitchFamily="2" charset="0"/>
            </a:endParaRPr>
          </a:p>
          <a:p>
            <a:pPr lvl="1">
              <a:buFont typeface="Arial" pitchFamily="34" charset="0"/>
              <a:buChar char="•"/>
            </a:pPr>
            <a:r>
              <a:rPr lang="en-IN" sz="2400" dirty="0">
                <a:latin typeface="AR CENA" pitchFamily="2" charset="0"/>
              </a:rPr>
              <a:t> A soft diet and liquid diet supplements are more easily tolerated than a normal diet.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a:off x="571472" y="4018370"/>
            <a:ext cx="8001056" cy="964413"/>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285720" y="65187"/>
            <a:ext cx="8429684" cy="4462760"/>
          </a:xfrm>
          <a:prstGeom prst="rect">
            <a:avLst/>
          </a:prstGeom>
          <a:noFill/>
        </p:spPr>
        <p:txBody>
          <a:bodyPr wrap="square" rtlCol="0">
            <a:spAutoFit/>
          </a:bodyPr>
          <a:lstStyle/>
          <a:p>
            <a:pPr lvl="1">
              <a:buFont typeface="Arial" pitchFamily="34" charset="0"/>
              <a:buChar char="•"/>
            </a:pPr>
            <a:r>
              <a:rPr lang="en-IN" sz="2400" dirty="0">
                <a:latin typeface="AR CENA" pitchFamily="2" charset="0"/>
              </a:rPr>
              <a:t> In patients expected to develop severe </a:t>
            </a:r>
            <a:r>
              <a:rPr lang="en-IN" sz="2400" dirty="0" err="1">
                <a:latin typeface="AR CENA" pitchFamily="2" charset="0"/>
              </a:rPr>
              <a:t>mucositis</a:t>
            </a:r>
            <a:r>
              <a:rPr lang="en-IN" sz="2400" dirty="0">
                <a:latin typeface="AR CENA" pitchFamily="2" charset="0"/>
              </a:rPr>
              <a:t> , a  </a:t>
            </a:r>
            <a:r>
              <a:rPr lang="en-IN" sz="2400" dirty="0" err="1">
                <a:latin typeface="AR CENA" pitchFamily="2" charset="0"/>
              </a:rPr>
              <a:t>gastrostomy</a:t>
            </a:r>
            <a:r>
              <a:rPr lang="en-IN" sz="2400" dirty="0">
                <a:latin typeface="AR CENA" pitchFamily="2" charset="0"/>
              </a:rPr>
              <a:t> tube is sometimes placed </a:t>
            </a:r>
            <a:r>
              <a:rPr lang="en-IN" sz="2400" dirty="0" err="1">
                <a:latin typeface="AR CENA" pitchFamily="2" charset="0"/>
              </a:rPr>
              <a:t>prophylactically</a:t>
            </a:r>
            <a:r>
              <a:rPr lang="en-IN" sz="2400" dirty="0">
                <a:latin typeface="AR CENA" pitchFamily="2" charset="0"/>
              </a:rPr>
              <a:t> </a:t>
            </a:r>
            <a:r>
              <a:rPr lang="en-IN" sz="2000" dirty="0">
                <a:latin typeface="AR CENA" pitchFamily="2" charset="0"/>
              </a:rPr>
              <a:t>. </a:t>
            </a:r>
            <a:endParaRPr lang="en-US" sz="2000" dirty="0">
              <a:latin typeface="AR CENA" pitchFamily="2" charset="0"/>
            </a:endParaRPr>
          </a:p>
          <a:p>
            <a:pPr lvl="2"/>
            <a:endParaRPr lang="en-US" sz="2000" dirty="0">
              <a:solidFill>
                <a:schemeClr val="bg1"/>
              </a:solidFill>
              <a:latin typeface="AR CENA" pitchFamily="2" charset="0"/>
            </a:endParaRPr>
          </a:p>
          <a:p>
            <a:r>
              <a:rPr lang="en-US" sz="2400" dirty="0">
                <a:solidFill>
                  <a:srgbClr val="FFFF00"/>
                </a:solidFill>
                <a:latin typeface="AR CENA" pitchFamily="2" charset="0"/>
              </a:rPr>
              <a:t>Oral decontamination : </a:t>
            </a:r>
          </a:p>
          <a:p>
            <a:endParaRPr lang="en-US" sz="2400" dirty="0">
              <a:solidFill>
                <a:schemeClr val="bg1"/>
              </a:solidFill>
              <a:latin typeface="AR CENA" pitchFamily="2" charset="0"/>
            </a:endParaRPr>
          </a:p>
          <a:p>
            <a:pPr>
              <a:buFont typeface="Arial" pitchFamily="34" charset="0"/>
              <a:buChar char="•"/>
            </a:pPr>
            <a:r>
              <a:rPr lang="en-US" sz="2400" dirty="0">
                <a:latin typeface="AR CENA" pitchFamily="2" charset="0"/>
              </a:rPr>
              <a:t>  Microbial colonization of oral </a:t>
            </a:r>
            <a:r>
              <a:rPr lang="en-US" sz="2400" dirty="0" err="1">
                <a:latin typeface="AR CENA" pitchFamily="2" charset="0"/>
              </a:rPr>
              <a:t>mucositis</a:t>
            </a:r>
            <a:r>
              <a:rPr lang="en-US" sz="2400" dirty="0">
                <a:latin typeface="AR CENA" pitchFamily="2" charset="0"/>
              </a:rPr>
              <a:t> lesion increase the severity of oral </a:t>
            </a:r>
            <a:r>
              <a:rPr lang="en-US" sz="2400" dirty="0" err="1">
                <a:latin typeface="AR CENA" pitchFamily="2" charset="0"/>
              </a:rPr>
              <a:t>mucositis</a:t>
            </a:r>
            <a:r>
              <a:rPr lang="en-US" sz="2400" dirty="0">
                <a:latin typeface="AR CENA" pitchFamily="2" charset="0"/>
              </a:rPr>
              <a:t> and septicemia. </a:t>
            </a:r>
          </a:p>
          <a:p>
            <a:pPr>
              <a:buFont typeface="Arial" pitchFamily="34" charset="0"/>
              <a:buChar char="•"/>
            </a:pPr>
            <a:endParaRPr lang="en-US" sz="2400" dirty="0">
              <a:latin typeface="AR CENA" pitchFamily="2" charset="0"/>
            </a:endParaRPr>
          </a:p>
          <a:p>
            <a:pPr>
              <a:buFont typeface="Arial" pitchFamily="34" charset="0"/>
              <a:buChar char="•"/>
            </a:pPr>
            <a:r>
              <a:rPr lang="en-US" sz="2400" dirty="0">
                <a:latin typeface="AR CENA" pitchFamily="2" charset="0"/>
              </a:rPr>
              <a:t>  Achieved by using soft toothbrush, flossing and use of non medicated rinses like saline or sodium bicarbonate.</a:t>
            </a:r>
          </a:p>
          <a:p>
            <a:pPr lvl="2"/>
            <a:endParaRPr lang="en-US" sz="2000" dirty="0">
              <a:latin typeface="AR CENA" pitchFamily="2" charset="0"/>
            </a:endParaRPr>
          </a:p>
          <a:p>
            <a:endParaRPr lang="en-IN" sz="2000" dirty="0">
              <a:latin typeface="AR CENA" pitchFamily="2" charset="0"/>
            </a:endParaRPr>
          </a:p>
        </p:txBody>
      </p:sp>
      <p:sp>
        <p:nvSpPr>
          <p:cNvPr id="5" name="TextBox 4"/>
          <p:cNvSpPr txBox="1"/>
          <p:nvPr/>
        </p:nvSpPr>
        <p:spPr>
          <a:xfrm>
            <a:off x="1571604" y="4125527"/>
            <a:ext cx="6858048" cy="1200329"/>
          </a:xfrm>
          <a:prstGeom prst="rect">
            <a:avLst/>
          </a:prstGeom>
          <a:noFill/>
        </p:spPr>
        <p:txBody>
          <a:bodyPr wrap="square" rtlCol="0">
            <a:spAutoFit/>
          </a:bodyPr>
          <a:lstStyle/>
          <a:p>
            <a:r>
              <a:rPr lang="en-IN" sz="2400" b="1" dirty="0">
                <a:latin typeface="Vijaya" pitchFamily="34" charset="0"/>
                <a:cs typeface="Vijaya" pitchFamily="34" charset="0"/>
              </a:rPr>
              <a:t>Management of Oral </a:t>
            </a:r>
            <a:r>
              <a:rPr lang="en-IN" sz="2400" b="1" dirty="0" err="1">
                <a:latin typeface="Vijaya" pitchFamily="34" charset="0"/>
                <a:cs typeface="Vijaya" pitchFamily="34" charset="0"/>
              </a:rPr>
              <a:t>Mucositis</a:t>
            </a:r>
            <a:r>
              <a:rPr lang="en-IN" sz="2400" b="1" dirty="0">
                <a:latin typeface="Vijaya" pitchFamily="34" charset="0"/>
                <a:cs typeface="Vijaya" pitchFamily="34" charset="0"/>
              </a:rPr>
              <a:t> in Patients with Cancer. </a:t>
            </a:r>
          </a:p>
          <a:p>
            <a:r>
              <a:rPr lang="en-IN" sz="2400" b="1" dirty="0">
                <a:latin typeface="Vijaya" pitchFamily="34" charset="0"/>
                <a:cs typeface="Vijaya" pitchFamily="34" charset="0"/>
              </a:rPr>
              <a:t> Dent </a:t>
            </a:r>
            <a:r>
              <a:rPr lang="en-IN" sz="2400" b="1" dirty="0" err="1">
                <a:latin typeface="Vijaya" pitchFamily="34" charset="0"/>
                <a:cs typeface="Vijaya" pitchFamily="34" charset="0"/>
              </a:rPr>
              <a:t>Clin</a:t>
            </a:r>
            <a:r>
              <a:rPr lang="en-IN" sz="2400" b="1" dirty="0">
                <a:latin typeface="Vijaya" pitchFamily="34" charset="0"/>
                <a:cs typeface="Vijaya" pitchFamily="34" charset="0"/>
              </a:rPr>
              <a:t> North Am. Author manuscript; PMC 2009 Jan1</a:t>
            </a:r>
          </a:p>
          <a:p>
            <a:endParaRPr lang="en-IN" sz="2400" b="1" dirty="0">
              <a:latin typeface="Vijaya" pitchFamily="34" charset="0"/>
              <a:cs typeface="Vijaya"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346" y="0"/>
            <a:ext cx="9144000" cy="5262979"/>
          </a:xfrm>
          <a:prstGeom prst="rect">
            <a:avLst/>
          </a:prstGeom>
          <a:noFill/>
        </p:spPr>
        <p:txBody>
          <a:bodyPr wrap="square" rtlCol="0">
            <a:spAutoFit/>
          </a:bodyPr>
          <a:lstStyle/>
          <a:p>
            <a:r>
              <a:rPr lang="en-IN" sz="2400" dirty="0">
                <a:solidFill>
                  <a:schemeClr val="bg2">
                    <a:lumMod val="60000"/>
                    <a:lumOff val="40000"/>
                  </a:schemeClr>
                </a:solidFill>
                <a:latin typeface="Showcard Gothic" pitchFamily="82" charset="0"/>
              </a:rPr>
              <a:t>SALIVARY GLANDS : </a:t>
            </a:r>
          </a:p>
          <a:p>
            <a:endParaRPr lang="en-IN" sz="2400" dirty="0">
              <a:latin typeface="Showcard Gothic" pitchFamily="82" charset="0"/>
            </a:endParaRPr>
          </a:p>
          <a:p>
            <a:pPr>
              <a:buFont typeface="Arial" pitchFamily="34" charset="0"/>
              <a:buChar char="•"/>
            </a:pPr>
            <a:r>
              <a:rPr lang="en-IN" sz="2400" dirty="0">
                <a:latin typeface="AR CENA" pitchFamily="2" charset="0"/>
              </a:rPr>
              <a:t> Marked decrease in the salivary flow</a:t>
            </a:r>
          </a:p>
          <a:p>
            <a:endParaRPr lang="en-IN" sz="2400" dirty="0">
              <a:latin typeface="AR CENA" pitchFamily="2" charset="0"/>
            </a:endParaRPr>
          </a:p>
          <a:p>
            <a:pPr>
              <a:buFont typeface="Arial" pitchFamily="34" charset="0"/>
              <a:buChar char="•"/>
            </a:pPr>
            <a:r>
              <a:rPr lang="en-IN" sz="2400" dirty="0">
                <a:latin typeface="AR CENA" pitchFamily="2" charset="0"/>
              </a:rPr>
              <a:t> Composition of saliva is affected.</a:t>
            </a:r>
          </a:p>
          <a:p>
            <a:pPr>
              <a:buFont typeface="Arial" pitchFamily="34" charset="0"/>
              <a:buChar char="•"/>
            </a:pPr>
            <a:endParaRPr lang="en-IN" sz="2400" dirty="0">
              <a:latin typeface="AR CENA" pitchFamily="2" charset="0"/>
            </a:endParaRPr>
          </a:p>
          <a:p>
            <a:pPr>
              <a:buFont typeface="Arial" pitchFamily="34" charset="0"/>
              <a:buChar char="•"/>
            </a:pPr>
            <a:r>
              <a:rPr lang="en-IN" sz="2400" dirty="0">
                <a:latin typeface="AR CENA" pitchFamily="2" charset="0"/>
              </a:rPr>
              <a:t> Saliva loses its lubricating properties.</a:t>
            </a:r>
          </a:p>
          <a:p>
            <a:pPr>
              <a:buFont typeface="Arial" pitchFamily="34" charset="0"/>
              <a:buChar char="•"/>
            </a:pPr>
            <a:endParaRPr lang="en-IN" sz="2400" dirty="0">
              <a:latin typeface="AR CENA" pitchFamily="2" charset="0"/>
            </a:endParaRPr>
          </a:p>
          <a:p>
            <a:pPr>
              <a:buFont typeface="Arial" pitchFamily="34" charset="0"/>
              <a:buChar char="•"/>
            </a:pPr>
            <a:r>
              <a:rPr lang="en-IN" sz="2400" dirty="0">
                <a:latin typeface="AR CENA" pitchFamily="2" charset="0"/>
              </a:rPr>
              <a:t> Mouth becomes dry and tender due to </a:t>
            </a:r>
            <a:r>
              <a:rPr lang="en-IN" sz="2400" dirty="0" err="1">
                <a:latin typeface="AR CENA" pitchFamily="2" charset="0"/>
              </a:rPr>
              <a:t>xerostomia</a:t>
            </a:r>
            <a:endParaRPr lang="en-IN" sz="2400" dirty="0">
              <a:latin typeface="AR CENA" pitchFamily="2" charset="0"/>
            </a:endParaRPr>
          </a:p>
          <a:p>
            <a:pPr>
              <a:buFont typeface="Arial" pitchFamily="34" charset="0"/>
              <a:buChar char="•"/>
            </a:pPr>
            <a:endParaRPr lang="en-IN" sz="2400" dirty="0">
              <a:latin typeface="AR CENA" pitchFamily="2" charset="0"/>
            </a:endParaRPr>
          </a:p>
          <a:p>
            <a:pPr>
              <a:buFont typeface="Arial" pitchFamily="34" charset="0"/>
              <a:buChar char="•"/>
            </a:pPr>
            <a:r>
              <a:rPr lang="en-IN" sz="2400" dirty="0">
                <a:latin typeface="AR CENA" pitchFamily="2" charset="0"/>
              </a:rPr>
              <a:t> pH of saliva is decreased which may initiate decalcification of enamel.</a:t>
            </a:r>
          </a:p>
          <a:p>
            <a:endParaRPr lang="en-IN" sz="2400" dirty="0">
              <a:latin typeface="AR CENA" pitchFamily="2" charset="0"/>
            </a:endParaRPr>
          </a:p>
          <a:p>
            <a:pPr>
              <a:buFont typeface="Arial" pitchFamily="34" charset="0"/>
              <a:buChar char="•"/>
            </a:pPr>
            <a:r>
              <a:rPr lang="en-IN" sz="2400" dirty="0">
                <a:latin typeface="AR CENA" pitchFamily="2" charset="0"/>
              </a:rPr>
              <a:t> A compensatory hypertrophy of the salivary gland may take place and </a:t>
            </a:r>
            <a:r>
              <a:rPr lang="en-IN" sz="2400" dirty="0" err="1">
                <a:latin typeface="AR CENA" pitchFamily="2" charset="0"/>
              </a:rPr>
              <a:t>xerostomia</a:t>
            </a:r>
            <a:r>
              <a:rPr lang="en-IN" sz="2400" dirty="0">
                <a:latin typeface="AR CENA" pitchFamily="2" charset="0"/>
              </a:rPr>
              <a:t> may subside after 6 - 12 months after therapy.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57224" y="4286262"/>
            <a:ext cx="7143800" cy="53576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357158" y="0"/>
            <a:ext cx="8429684" cy="4093428"/>
          </a:xfrm>
          <a:prstGeom prst="rect">
            <a:avLst/>
          </a:prstGeom>
          <a:noFill/>
        </p:spPr>
        <p:txBody>
          <a:bodyPr wrap="square" rtlCol="0">
            <a:spAutoFit/>
          </a:bodyPr>
          <a:lstStyle/>
          <a:p>
            <a:pPr>
              <a:buFont typeface="Arial" pitchFamily="34" charset="0"/>
              <a:buChar char="•"/>
            </a:pPr>
            <a:endParaRPr lang="en-IN" sz="2000" dirty="0">
              <a:latin typeface="AR CENA" pitchFamily="2" charset="0"/>
            </a:endParaRPr>
          </a:p>
          <a:p>
            <a:pPr>
              <a:buFont typeface="Arial" pitchFamily="34" charset="0"/>
              <a:buChar char="•"/>
            </a:pPr>
            <a:endParaRPr lang="en-IN" sz="2000" dirty="0">
              <a:latin typeface="AR CENA" pitchFamily="2" charset="0"/>
            </a:endParaRPr>
          </a:p>
          <a:p>
            <a:r>
              <a:rPr lang="en-IN" sz="2000" dirty="0">
                <a:latin typeface="AR CENA" pitchFamily="2" charset="0"/>
              </a:rPr>
              <a:t>            Salivary glands are exquisitely sensitive to radiation and display acute and chronic responses to radiotherapy.</a:t>
            </a:r>
          </a:p>
          <a:p>
            <a:endParaRPr lang="en-IN" sz="2000" dirty="0">
              <a:latin typeface="AR CENA" pitchFamily="2" charset="0"/>
            </a:endParaRPr>
          </a:p>
          <a:p>
            <a:pPr>
              <a:buFont typeface="Wingdings" pitchFamily="2" charset="2"/>
              <a:buChar char="§"/>
            </a:pPr>
            <a:r>
              <a:rPr lang="en-IN" sz="2000" dirty="0">
                <a:latin typeface="AR CENA" pitchFamily="2" charset="0"/>
              </a:rPr>
              <a:t>  Significant reductions in flow rate </a:t>
            </a:r>
          </a:p>
          <a:p>
            <a:pPr>
              <a:buFont typeface="Wingdings" pitchFamily="2" charset="2"/>
              <a:buChar char="§"/>
            </a:pPr>
            <a:endParaRPr lang="en-IN" sz="2000" dirty="0">
              <a:latin typeface="AR CENA" pitchFamily="2" charset="0"/>
            </a:endParaRPr>
          </a:p>
          <a:p>
            <a:pPr>
              <a:buFont typeface="Wingdings" pitchFamily="2" charset="2"/>
              <a:buChar char="§"/>
            </a:pPr>
            <a:r>
              <a:rPr lang="en-IN" sz="2000" dirty="0">
                <a:latin typeface="AR CENA" pitchFamily="2" charset="0"/>
              </a:rPr>
              <a:t>  Loss of glandular weight, </a:t>
            </a:r>
            <a:endParaRPr lang="en-IN" sz="2000" b="1" dirty="0">
              <a:latin typeface="AR CENA" pitchFamily="2" charset="0"/>
            </a:endParaRPr>
          </a:p>
          <a:p>
            <a:pPr>
              <a:buFont typeface="Wingdings" pitchFamily="2" charset="2"/>
              <a:buChar char="§"/>
            </a:pPr>
            <a:endParaRPr lang="en-IN" sz="2000" dirty="0">
              <a:latin typeface="AR CENA" pitchFamily="2" charset="0"/>
            </a:endParaRPr>
          </a:p>
          <a:p>
            <a:pPr>
              <a:buFont typeface="Wingdings" pitchFamily="2" charset="2"/>
              <a:buChar char="§"/>
            </a:pPr>
            <a:r>
              <a:rPr lang="en-IN" sz="2000" dirty="0">
                <a:latin typeface="AR CENA" pitchFamily="2" charset="0"/>
              </a:rPr>
              <a:t>  Loss of </a:t>
            </a:r>
            <a:r>
              <a:rPr lang="en-IN" sz="2000" dirty="0" err="1">
                <a:latin typeface="AR CENA" pitchFamily="2" charset="0"/>
              </a:rPr>
              <a:t>acinar</a:t>
            </a:r>
            <a:r>
              <a:rPr lang="en-IN" sz="2000" dirty="0">
                <a:latin typeface="AR CENA" pitchFamily="2" charset="0"/>
              </a:rPr>
              <a:t> area or cells. </a:t>
            </a:r>
          </a:p>
          <a:p>
            <a:pPr>
              <a:buFont typeface="Wingdings" pitchFamily="2" charset="2"/>
              <a:buChar char="§"/>
            </a:pPr>
            <a:endParaRPr lang="en-IN" sz="2000" dirty="0">
              <a:latin typeface="AR CENA" pitchFamily="2" charset="0"/>
            </a:endParaRPr>
          </a:p>
          <a:p>
            <a:pPr>
              <a:buFont typeface="Wingdings" pitchFamily="2" charset="2"/>
              <a:buChar char="§"/>
            </a:pPr>
            <a:r>
              <a:rPr lang="en-IN" sz="2000" dirty="0">
                <a:latin typeface="AR CENA" pitchFamily="2" charset="0"/>
              </a:rPr>
              <a:t>  Maximum cumulative exposure to the parotid and </a:t>
            </a:r>
            <a:r>
              <a:rPr lang="en-IN" sz="2000" dirty="0" err="1">
                <a:latin typeface="AR CENA" pitchFamily="2" charset="0"/>
              </a:rPr>
              <a:t>submandibular</a:t>
            </a:r>
            <a:r>
              <a:rPr lang="en-IN" sz="2000" dirty="0">
                <a:latin typeface="AR CENA" pitchFamily="2" charset="0"/>
              </a:rPr>
              <a:t> glands in affected individuals has been set at 24-26 </a:t>
            </a:r>
            <a:r>
              <a:rPr lang="en-IN" sz="2000" dirty="0" err="1">
                <a:latin typeface="AR CENA" pitchFamily="2" charset="0"/>
              </a:rPr>
              <a:t>Gy</a:t>
            </a:r>
            <a:r>
              <a:rPr lang="en-IN" sz="2000" dirty="0">
                <a:latin typeface="AR CENA" pitchFamily="2" charset="0"/>
              </a:rPr>
              <a:t> &amp; 39 </a:t>
            </a:r>
            <a:r>
              <a:rPr lang="en-IN" sz="2000" dirty="0" err="1">
                <a:latin typeface="AR CENA" pitchFamily="2" charset="0"/>
              </a:rPr>
              <a:t>Gy</a:t>
            </a:r>
            <a:r>
              <a:rPr lang="en-IN" sz="2000" dirty="0">
                <a:latin typeface="AR CENA" pitchFamily="2" charset="0"/>
              </a:rPr>
              <a:t>, respectively, to limit side effects. </a:t>
            </a:r>
          </a:p>
        </p:txBody>
      </p:sp>
      <p:sp>
        <p:nvSpPr>
          <p:cNvPr id="3" name="TextBox 2"/>
          <p:cNvSpPr txBox="1"/>
          <p:nvPr/>
        </p:nvSpPr>
        <p:spPr>
          <a:xfrm>
            <a:off x="928662" y="3964791"/>
            <a:ext cx="1214446" cy="369332"/>
          </a:xfrm>
          <a:prstGeom prst="rect">
            <a:avLst/>
          </a:prstGeom>
          <a:noFill/>
        </p:spPr>
        <p:txBody>
          <a:bodyPr wrap="square" rtlCol="0">
            <a:spAutoFit/>
          </a:bodyPr>
          <a:lstStyle/>
          <a:p>
            <a:endParaRPr lang="en-IN" dirty="0"/>
          </a:p>
        </p:txBody>
      </p:sp>
      <p:sp>
        <p:nvSpPr>
          <p:cNvPr id="5" name="TextBox 4"/>
          <p:cNvSpPr txBox="1"/>
          <p:nvPr/>
        </p:nvSpPr>
        <p:spPr>
          <a:xfrm>
            <a:off x="500034" y="107140"/>
            <a:ext cx="6429420" cy="800219"/>
          </a:xfrm>
          <a:prstGeom prst="rect">
            <a:avLst/>
          </a:prstGeom>
          <a:noFill/>
        </p:spPr>
        <p:txBody>
          <a:bodyPr wrap="square" rtlCol="0">
            <a:spAutoFit/>
          </a:bodyPr>
          <a:lstStyle/>
          <a:p>
            <a:r>
              <a:rPr lang="en-IN" sz="2800" dirty="0">
                <a:solidFill>
                  <a:srgbClr val="FFFF00"/>
                </a:solidFill>
                <a:latin typeface="Algerian" pitchFamily="82" charset="0"/>
                <a:cs typeface="Aharoni" pitchFamily="2" charset="-79"/>
              </a:rPr>
              <a:t>O. </a:t>
            </a:r>
            <a:r>
              <a:rPr lang="en-IN" sz="2800" dirty="0" err="1">
                <a:solidFill>
                  <a:srgbClr val="FFFF00"/>
                </a:solidFill>
                <a:latin typeface="Algerian" pitchFamily="82" charset="0"/>
                <a:cs typeface="Aharoni" pitchFamily="2" charset="-79"/>
              </a:rPr>
              <a:t>Grundmann</a:t>
            </a:r>
            <a:r>
              <a:rPr lang="en-IN" sz="2800" dirty="0">
                <a:solidFill>
                  <a:srgbClr val="FFFF00"/>
                </a:solidFill>
                <a:latin typeface="Algerian" pitchFamily="82" charset="0"/>
                <a:cs typeface="Aharoni" pitchFamily="2" charset="-79"/>
              </a:rPr>
              <a:t>, 2009 Oct</a:t>
            </a:r>
          </a:p>
          <a:p>
            <a:endParaRPr lang="en-IN" dirty="0"/>
          </a:p>
        </p:txBody>
      </p:sp>
      <p:sp>
        <p:nvSpPr>
          <p:cNvPr id="7" name="TextBox 6"/>
          <p:cNvSpPr txBox="1"/>
          <p:nvPr/>
        </p:nvSpPr>
        <p:spPr>
          <a:xfrm>
            <a:off x="1071538" y="5036360"/>
            <a:ext cx="4598105" cy="1077218"/>
          </a:xfrm>
          <a:prstGeom prst="rect">
            <a:avLst/>
          </a:prstGeom>
          <a:noFill/>
        </p:spPr>
        <p:txBody>
          <a:bodyPr wrap="square" rtlCol="0">
            <a:spAutoFit/>
          </a:bodyPr>
          <a:lstStyle/>
          <a:p>
            <a:r>
              <a:rPr lang="en-IN" sz="1600" dirty="0"/>
              <a:t>J Dent Res. 2009 Oct; 88(10): 894–903. </a:t>
            </a:r>
          </a:p>
          <a:p>
            <a:r>
              <a:rPr lang="en-IN" sz="1600" b="1" dirty="0"/>
              <a:t>Sensitivity of Salivary Glands to Radiation </a:t>
            </a:r>
            <a:r>
              <a:rPr lang="en-IN" sz="1600" dirty="0"/>
              <a:t>from Animal Models to Therapies</a:t>
            </a:r>
          </a:p>
          <a:p>
            <a:endParaRPr lang="en-IN"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786182" y="3911194"/>
            <a:ext cx="4643470" cy="1232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357126" y="0"/>
            <a:ext cx="8786874" cy="5386090"/>
          </a:xfrm>
          <a:prstGeom prst="rect">
            <a:avLst/>
          </a:prstGeom>
          <a:noFill/>
        </p:spPr>
        <p:txBody>
          <a:bodyPr wrap="square" rtlCol="0">
            <a:spAutoFit/>
          </a:bodyPr>
          <a:lstStyle/>
          <a:p>
            <a:r>
              <a:rPr lang="en-IN" sz="2400" dirty="0">
                <a:solidFill>
                  <a:schemeClr val="bg2">
                    <a:lumMod val="60000"/>
                    <a:lumOff val="40000"/>
                  </a:schemeClr>
                </a:solidFill>
                <a:latin typeface="AR CENA" pitchFamily="2" charset="0"/>
              </a:rPr>
              <a:t>Treatment : </a:t>
            </a:r>
          </a:p>
          <a:p>
            <a:endParaRPr lang="en-IN" sz="1600" dirty="0">
              <a:latin typeface="AR CENA" pitchFamily="2" charset="0"/>
            </a:endParaRPr>
          </a:p>
          <a:p>
            <a:r>
              <a:rPr lang="en-IN" sz="1600" b="1" cap="all" dirty="0">
                <a:solidFill>
                  <a:srgbClr val="FF0000"/>
                </a:solidFill>
                <a:latin typeface="AR CENA" pitchFamily="2" charset="0"/>
              </a:rPr>
              <a:t>Palliative Therapies</a:t>
            </a:r>
          </a:p>
          <a:p>
            <a:endParaRPr lang="en-IN" sz="1600" dirty="0">
              <a:latin typeface="AR CENA" pitchFamily="2" charset="0"/>
            </a:endParaRPr>
          </a:p>
          <a:p>
            <a:pPr>
              <a:buFont typeface="Arial" pitchFamily="34" charset="0"/>
              <a:buChar char="•"/>
            </a:pPr>
            <a:r>
              <a:rPr lang="en-IN" sz="2000" dirty="0">
                <a:latin typeface="AR CENA" pitchFamily="2" charset="0"/>
              </a:rPr>
              <a:t> Use of artificial saliva and mouth moisturizers.</a:t>
            </a:r>
          </a:p>
          <a:p>
            <a:endParaRPr lang="en-IN" sz="2000" dirty="0">
              <a:latin typeface="AR CENA" pitchFamily="2" charset="0"/>
            </a:endParaRPr>
          </a:p>
          <a:p>
            <a:pPr>
              <a:buFont typeface="Arial" pitchFamily="34" charset="0"/>
              <a:buChar char="•"/>
            </a:pPr>
            <a:r>
              <a:rPr lang="en-IN" sz="2000" dirty="0">
                <a:latin typeface="AR CENA" pitchFamily="2" charset="0"/>
              </a:rPr>
              <a:t> </a:t>
            </a:r>
            <a:r>
              <a:rPr lang="en-IN" sz="2000" dirty="0" err="1">
                <a:solidFill>
                  <a:srgbClr val="FFFF00"/>
                </a:solidFill>
                <a:latin typeface="AR CENA" pitchFamily="2" charset="0"/>
              </a:rPr>
              <a:t>Pilocarpine</a:t>
            </a:r>
            <a:r>
              <a:rPr lang="en-IN" sz="2000" dirty="0">
                <a:latin typeface="AR CENA" pitchFamily="2" charset="0"/>
              </a:rPr>
              <a:t>, had been approved by the FDA.</a:t>
            </a:r>
          </a:p>
          <a:p>
            <a:pPr>
              <a:buFont typeface="Arial" pitchFamily="34" charset="0"/>
              <a:buChar char="•"/>
            </a:pPr>
            <a:endParaRPr lang="en-IN" sz="2000" dirty="0">
              <a:latin typeface="AR CENA" pitchFamily="2" charset="0"/>
            </a:endParaRPr>
          </a:p>
          <a:p>
            <a:pPr>
              <a:buFont typeface="Arial" pitchFamily="34" charset="0"/>
              <a:buChar char="•"/>
            </a:pPr>
            <a:r>
              <a:rPr lang="en-IN" sz="2000" dirty="0">
                <a:latin typeface="AR CENA" pitchFamily="2" charset="0"/>
              </a:rPr>
              <a:t> </a:t>
            </a:r>
            <a:r>
              <a:rPr lang="en-IN" sz="2000" dirty="0" err="1">
                <a:solidFill>
                  <a:srgbClr val="FFFF00"/>
                </a:solidFill>
                <a:latin typeface="AR CENA" pitchFamily="2" charset="0"/>
              </a:rPr>
              <a:t>Cevimeline</a:t>
            </a:r>
            <a:r>
              <a:rPr lang="en-IN" sz="2000" dirty="0">
                <a:latin typeface="AR CENA" pitchFamily="2" charset="0"/>
              </a:rPr>
              <a:t>, which is already approved for </a:t>
            </a:r>
            <a:r>
              <a:rPr lang="en-IN" sz="2000" dirty="0" err="1">
                <a:latin typeface="AR CENA" pitchFamily="2" charset="0"/>
              </a:rPr>
              <a:t>Sjögren’s</a:t>
            </a:r>
            <a:r>
              <a:rPr lang="en-IN" sz="2000" dirty="0">
                <a:latin typeface="AR CENA" pitchFamily="2" charset="0"/>
              </a:rPr>
              <a:t> syndrome, has undergone open-label studies for use in affected individuals following radiotherapy </a:t>
            </a:r>
            <a:r>
              <a:rPr lang="en-IN" sz="2000" dirty="0">
                <a:solidFill>
                  <a:srgbClr val="FFFF00"/>
                </a:solidFill>
                <a:latin typeface="AR CENA" pitchFamily="2" charset="0"/>
              </a:rPr>
              <a:t>(Chambers et al., 2007).</a:t>
            </a:r>
          </a:p>
          <a:p>
            <a:endParaRPr lang="en-IN" sz="1600" b="1" cap="all" dirty="0">
              <a:solidFill>
                <a:srgbClr val="FF0000"/>
              </a:solidFill>
              <a:latin typeface="AR CENA" pitchFamily="2" charset="0"/>
            </a:endParaRPr>
          </a:p>
          <a:p>
            <a:r>
              <a:rPr lang="en-IN" sz="1600" b="1" cap="all" dirty="0">
                <a:solidFill>
                  <a:srgbClr val="FF0000"/>
                </a:solidFill>
                <a:latin typeface="AR CENA" pitchFamily="2" charset="0"/>
              </a:rPr>
              <a:t>Restorative Therapies</a:t>
            </a:r>
          </a:p>
          <a:p>
            <a:endParaRPr lang="en-IN" sz="2000" dirty="0">
              <a:latin typeface="AR CENA" pitchFamily="2" charset="0"/>
            </a:endParaRPr>
          </a:p>
          <a:p>
            <a:pPr>
              <a:buFont typeface="Arial" pitchFamily="34" charset="0"/>
              <a:buChar char="•"/>
            </a:pPr>
            <a:r>
              <a:rPr lang="en-IN" sz="2000" dirty="0">
                <a:latin typeface="AR CENA" pitchFamily="2" charset="0"/>
              </a:rPr>
              <a:t>Gene Transfer</a:t>
            </a:r>
          </a:p>
          <a:p>
            <a:pPr>
              <a:buFont typeface="Arial" pitchFamily="34" charset="0"/>
              <a:buChar char="•"/>
            </a:pPr>
            <a:r>
              <a:rPr lang="en-IN" sz="2000" dirty="0">
                <a:latin typeface="AR CENA" pitchFamily="2" charset="0"/>
              </a:rPr>
              <a:t>Stem Cell Transplantation</a:t>
            </a:r>
          </a:p>
          <a:p>
            <a:pPr>
              <a:buFont typeface="Arial" pitchFamily="34" charset="0"/>
              <a:buChar char="•"/>
            </a:pPr>
            <a:r>
              <a:rPr lang="en-IN" sz="2000" dirty="0">
                <a:latin typeface="AR CENA" pitchFamily="2" charset="0"/>
              </a:rPr>
              <a:t>Artificial salivary gland.</a:t>
            </a:r>
          </a:p>
          <a:p>
            <a:endParaRPr lang="en-IN" sz="2000" dirty="0">
              <a:latin typeface="AR CENA" pitchFamily="2" charset="0"/>
            </a:endParaRPr>
          </a:p>
          <a:p>
            <a:endParaRPr lang="en-IN" sz="2000" dirty="0">
              <a:latin typeface="AR CENA" pitchFamily="2" charset="0"/>
            </a:endParaRPr>
          </a:p>
        </p:txBody>
      </p:sp>
      <p:sp>
        <p:nvSpPr>
          <p:cNvPr id="5" name="TextBox 4"/>
          <p:cNvSpPr txBox="1"/>
          <p:nvPr/>
        </p:nvSpPr>
        <p:spPr>
          <a:xfrm>
            <a:off x="4000496" y="4071948"/>
            <a:ext cx="4714908" cy="1138773"/>
          </a:xfrm>
          <a:prstGeom prst="rect">
            <a:avLst/>
          </a:prstGeom>
          <a:noFill/>
        </p:spPr>
        <p:txBody>
          <a:bodyPr wrap="square" rtlCol="0">
            <a:spAutoFit/>
          </a:bodyPr>
          <a:lstStyle/>
          <a:p>
            <a:r>
              <a:rPr lang="en-IN" sz="1600" b="1" dirty="0">
                <a:solidFill>
                  <a:srgbClr val="FFFF00"/>
                </a:solidFill>
              </a:rPr>
              <a:t>J Dent Res. 2009 Oct; 88(10): 894–903. </a:t>
            </a:r>
          </a:p>
          <a:p>
            <a:r>
              <a:rPr lang="en-IN" sz="1600" b="1" dirty="0">
                <a:solidFill>
                  <a:srgbClr val="FFFF00"/>
                </a:solidFill>
              </a:rPr>
              <a:t>Sensitivity of Salivary Glands to Radiation from Animal Models to Therapie</a:t>
            </a:r>
            <a:r>
              <a:rPr lang="en-IN" b="1" dirty="0">
                <a:solidFill>
                  <a:srgbClr val="FFFF00"/>
                </a:solidFill>
              </a:rPr>
              <a:t>s</a:t>
            </a:r>
          </a:p>
          <a:p>
            <a:endParaRPr lang="en-IN"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14296"/>
            <a:ext cx="8286808" cy="4745915"/>
          </a:xfrm>
          <a:prstGeom prst="rect">
            <a:avLst/>
          </a:prstGeom>
          <a:noFill/>
        </p:spPr>
        <p:txBody>
          <a:bodyPr wrap="square" rtlCol="0">
            <a:spAutoFit/>
          </a:bodyPr>
          <a:lstStyle/>
          <a:p>
            <a:pPr marL="342900" indent="-342900">
              <a:spcBef>
                <a:spcPct val="20000"/>
              </a:spcBef>
              <a:buClr>
                <a:schemeClr val="hlink"/>
              </a:buClr>
              <a:buSzPct val="90000"/>
              <a:defRPr/>
            </a:pPr>
            <a:r>
              <a:rPr lang="en-US" sz="2400" dirty="0">
                <a:solidFill>
                  <a:schemeClr val="bg2">
                    <a:lumMod val="60000"/>
                    <a:lumOff val="40000"/>
                  </a:schemeClr>
                </a:solidFill>
                <a:latin typeface="Showcard Gothic" pitchFamily="82" charset="0"/>
              </a:rPr>
              <a:t>Ionizing Versus Non-ionizing Radiation</a:t>
            </a:r>
          </a:p>
          <a:p>
            <a:pPr marL="342900" indent="-342900">
              <a:spcBef>
                <a:spcPct val="20000"/>
              </a:spcBef>
              <a:buClr>
                <a:schemeClr val="hlink"/>
              </a:buClr>
              <a:buSzPct val="90000"/>
              <a:buFont typeface="Wingdings" pitchFamily="2" charset="2"/>
              <a:buBlip>
                <a:blip r:embed="rId2"/>
              </a:buBlip>
              <a:defRPr/>
            </a:pPr>
            <a:endParaRPr lang="en-US" sz="2400" dirty="0">
              <a:effectLst>
                <a:outerShdw blurRad="38100" dist="38100" dir="2700000" algn="tl">
                  <a:srgbClr val="000000"/>
                </a:outerShdw>
              </a:effectLst>
              <a:latin typeface="AR CENA" pitchFamily="2" charset="0"/>
            </a:endParaRPr>
          </a:p>
          <a:p>
            <a:pPr marL="342900" indent="-342900">
              <a:spcBef>
                <a:spcPct val="20000"/>
              </a:spcBef>
              <a:buClr>
                <a:schemeClr val="hlink"/>
              </a:buClr>
              <a:buSzPct val="90000"/>
              <a:buFont typeface="Wingdings" pitchFamily="2" charset="2"/>
              <a:buBlip>
                <a:blip r:embed="rId2"/>
              </a:buBlip>
              <a:defRPr/>
            </a:pPr>
            <a:r>
              <a:rPr lang="en-US" sz="2400" dirty="0">
                <a:effectLst>
                  <a:outerShdw blurRad="38100" dist="38100" dir="2700000" algn="tl">
                    <a:srgbClr val="000000"/>
                  </a:outerShdw>
                </a:effectLst>
                <a:latin typeface="AR CENA" pitchFamily="2" charset="0"/>
              </a:rPr>
              <a:t>Ionizing Radiation</a:t>
            </a:r>
          </a:p>
          <a:p>
            <a:pPr marL="742950" lvl="1" indent="-285750">
              <a:spcBef>
                <a:spcPct val="20000"/>
              </a:spcBef>
              <a:buFontTx/>
              <a:buChar char="–"/>
              <a:defRPr/>
            </a:pPr>
            <a:r>
              <a:rPr lang="en-US" sz="2400" dirty="0">
                <a:effectLst>
                  <a:outerShdw blurRad="38100" dist="38100" dir="2700000" algn="tl">
                    <a:srgbClr val="000000"/>
                  </a:outerShdw>
                </a:effectLst>
                <a:latin typeface="AR CENA" pitchFamily="2" charset="0"/>
              </a:rPr>
              <a:t>Higher energy electromagnetic waves (gamma) or heavy particles (beta and alpha).</a:t>
            </a:r>
          </a:p>
          <a:p>
            <a:pPr marL="742950" lvl="1" indent="-285750">
              <a:spcBef>
                <a:spcPct val="20000"/>
              </a:spcBef>
              <a:buFontTx/>
              <a:buChar char="–"/>
              <a:defRPr/>
            </a:pPr>
            <a:r>
              <a:rPr lang="en-US" sz="2400" dirty="0">
                <a:effectLst>
                  <a:outerShdw blurRad="38100" dist="38100" dir="2700000" algn="tl">
                    <a:srgbClr val="000000"/>
                  </a:outerShdw>
                </a:effectLst>
                <a:latin typeface="AR CENA" pitchFamily="2" charset="0"/>
              </a:rPr>
              <a:t>High enough energy to free an electron from its orbit.</a:t>
            </a:r>
          </a:p>
          <a:p>
            <a:pPr marL="742950" lvl="1" indent="-285750">
              <a:spcBef>
                <a:spcPct val="20000"/>
              </a:spcBef>
              <a:defRPr/>
            </a:pPr>
            <a:endParaRPr lang="en-US" sz="2400" dirty="0">
              <a:effectLst>
                <a:outerShdw blurRad="38100" dist="38100" dir="2700000" algn="tl">
                  <a:srgbClr val="000000"/>
                </a:outerShdw>
              </a:effectLst>
              <a:latin typeface="AR CENA" pitchFamily="2" charset="0"/>
            </a:endParaRPr>
          </a:p>
          <a:p>
            <a:pPr marL="342900" indent="-342900">
              <a:spcBef>
                <a:spcPct val="20000"/>
              </a:spcBef>
              <a:buClr>
                <a:schemeClr val="hlink"/>
              </a:buClr>
              <a:buSzPct val="90000"/>
              <a:buFont typeface="Wingdings" pitchFamily="2" charset="2"/>
              <a:buBlip>
                <a:blip r:embed="rId2"/>
              </a:buBlip>
              <a:defRPr/>
            </a:pPr>
            <a:r>
              <a:rPr lang="en-US" sz="2400" dirty="0">
                <a:effectLst>
                  <a:outerShdw blurRad="38100" dist="38100" dir="2700000" algn="tl">
                    <a:srgbClr val="000000"/>
                  </a:outerShdw>
                </a:effectLst>
                <a:latin typeface="AR CENA" pitchFamily="2" charset="0"/>
              </a:rPr>
              <a:t>Non-ionizing Radiation</a:t>
            </a:r>
          </a:p>
          <a:p>
            <a:pPr marL="742950" lvl="1" indent="-285750">
              <a:spcBef>
                <a:spcPct val="20000"/>
              </a:spcBef>
              <a:buFontTx/>
              <a:buChar char="–"/>
              <a:defRPr/>
            </a:pPr>
            <a:r>
              <a:rPr lang="en-US" sz="2400" dirty="0">
                <a:effectLst>
                  <a:outerShdw blurRad="38100" dist="38100" dir="2700000" algn="tl">
                    <a:srgbClr val="000000"/>
                  </a:outerShdw>
                </a:effectLst>
                <a:latin typeface="AR CENA" pitchFamily="2" charset="0"/>
              </a:rPr>
              <a:t>Lower energy electromagnetic waves.</a:t>
            </a:r>
          </a:p>
          <a:p>
            <a:pPr marL="742950" lvl="1" indent="-285750">
              <a:spcBef>
                <a:spcPct val="20000"/>
              </a:spcBef>
              <a:buFontTx/>
              <a:buChar char="–"/>
              <a:defRPr/>
            </a:pPr>
            <a:r>
              <a:rPr lang="en-US" sz="2400" dirty="0">
                <a:effectLst>
                  <a:outerShdw blurRad="38100" dist="38100" dir="2700000" algn="tl">
                    <a:srgbClr val="000000"/>
                  </a:outerShdw>
                </a:effectLst>
                <a:latin typeface="AR CENA" pitchFamily="2" charset="0"/>
              </a:rPr>
              <a:t>Not enough energy to pull electron from orbit, but can excite the electron.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ounded Rectangle 5"/>
          <p:cNvSpPr/>
          <p:nvPr/>
        </p:nvSpPr>
        <p:spPr>
          <a:xfrm>
            <a:off x="4071934" y="2464593"/>
            <a:ext cx="4429156" cy="2357454"/>
          </a:xfrm>
          <a:prstGeom prst="round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ounded Rectangle 4"/>
          <p:cNvSpPr/>
          <p:nvPr/>
        </p:nvSpPr>
        <p:spPr>
          <a:xfrm>
            <a:off x="4000496" y="642924"/>
            <a:ext cx="4572032" cy="13930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p:cNvSpPr/>
          <p:nvPr/>
        </p:nvSpPr>
        <p:spPr>
          <a:xfrm>
            <a:off x="9429784" y="88270"/>
            <a:ext cx="2071702" cy="892552"/>
          </a:xfrm>
          <a:prstGeom prst="rect">
            <a:avLst/>
          </a:prstGeom>
        </p:spPr>
        <p:txBody>
          <a:bodyPr wrap="square">
            <a:spAutoFit/>
          </a:bodyPr>
          <a:lstStyle/>
          <a:p>
            <a:endParaRPr lang="en-US" sz="1600" dirty="0">
              <a:latin typeface="AR CENA" pitchFamily="2" charset="0"/>
            </a:endParaRPr>
          </a:p>
          <a:p>
            <a:endParaRPr lang="en-US" sz="1600" b="1" dirty="0">
              <a:solidFill>
                <a:srgbClr val="FF0000"/>
              </a:solidFill>
              <a:latin typeface="AR CENA" pitchFamily="2" charset="0"/>
            </a:endParaRPr>
          </a:p>
          <a:p>
            <a:endParaRPr lang="en-US" sz="2000" dirty="0">
              <a:latin typeface="AR CENA" pitchFamily="2" charset="0"/>
            </a:endParaRPr>
          </a:p>
        </p:txBody>
      </p:sp>
      <p:sp>
        <p:nvSpPr>
          <p:cNvPr id="4" name="TextBox 3"/>
          <p:cNvSpPr txBox="1"/>
          <p:nvPr/>
        </p:nvSpPr>
        <p:spPr>
          <a:xfrm>
            <a:off x="0" y="375032"/>
            <a:ext cx="9286908" cy="5663089"/>
          </a:xfrm>
          <a:prstGeom prst="rect">
            <a:avLst/>
          </a:prstGeom>
          <a:noFill/>
        </p:spPr>
        <p:txBody>
          <a:bodyPr wrap="square" rtlCol="0">
            <a:spAutoFit/>
          </a:bodyPr>
          <a:lstStyle/>
          <a:p>
            <a:endParaRPr lang="en-IN" sz="2000" dirty="0"/>
          </a:p>
          <a:p>
            <a:endParaRPr lang="en-IN" sz="2000" dirty="0">
              <a:solidFill>
                <a:srgbClr val="FFFF00"/>
              </a:solidFill>
            </a:endParaRPr>
          </a:p>
          <a:p>
            <a:pPr>
              <a:buFont typeface="Arial" pitchFamily="34" charset="0"/>
              <a:buChar char="•"/>
            </a:pPr>
            <a:r>
              <a:rPr lang="en-US" sz="2000" dirty="0">
                <a:solidFill>
                  <a:srgbClr val="FFFF00"/>
                </a:solidFill>
                <a:latin typeface="AR CENA" pitchFamily="2" charset="0"/>
              </a:rPr>
              <a:t>  </a:t>
            </a:r>
            <a:r>
              <a:rPr lang="en-US" sz="2400" dirty="0" err="1">
                <a:solidFill>
                  <a:srgbClr val="FFFF00"/>
                </a:solidFill>
                <a:latin typeface="AR CENA" pitchFamily="2" charset="0"/>
              </a:rPr>
              <a:t>Garg</a:t>
            </a:r>
            <a:r>
              <a:rPr lang="en-US" sz="2400" dirty="0">
                <a:solidFill>
                  <a:srgbClr val="FFFF00"/>
                </a:solidFill>
                <a:latin typeface="AR CENA" pitchFamily="2" charset="0"/>
              </a:rPr>
              <a:t> AK, </a:t>
            </a:r>
            <a:r>
              <a:rPr lang="en-US" sz="2400" dirty="0" err="1">
                <a:solidFill>
                  <a:srgbClr val="FFFF00"/>
                </a:solidFill>
                <a:latin typeface="AR CENA" pitchFamily="2" charset="0"/>
              </a:rPr>
              <a:t>Malo</a:t>
            </a:r>
            <a:r>
              <a:rPr lang="en-US" sz="2400" dirty="0">
                <a:solidFill>
                  <a:srgbClr val="FFFF00"/>
                </a:solidFill>
                <a:latin typeface="AR CENA" pitchFamily="2" charset="0"/>
              </a:rPr>
              <a:t> M. 1997</a:t>
            </a:r>
            <a:r>
              <a:rPr lang="en-US" sz="2400" b="1" dirty="0">
                <a:solidFill>
                  <a:srgbClr val="FF0000"/>
                </a:solidFill>
                <a:latin typeface="AR CENA" pitchFamily="2" charset="0"/>
              </a:rPr>
              <a:t>	                   </a:t>
            </a:r>
          </a:p>
          <a:p>
            <a:endParaRPr lang="en-US" sz="2400" b="1" dirty="0">
              <a:solidFill>
                <a:srgbClr val="FF0000"/>
              </a:solidFill>
              <a:latin typeface="AR CENA" pitchFamily="2" charset="0"/>
            </a:endParaRPr>
          </a:p>
          <a:p>
            <a:endParaRPr lang="en-US" sz="2400" b="1" dirty="0">
              <a:solidFill>
                <a:srgbClr val="FF0000"/>
              </a:solidFill>
              <a:latin typeface="AR CENA" pitchFamily="2" charset="0"/>
            </a:endParaRPr>
          </a:p>
          <a:p>
            <a:pPr>
              <a:buFont typeface="Arial" pitchFamily="34" charset="0"/>
              <a:buChar char="•"/>
            </a:pPr>
            <a:endParaRPr lang="en-US" sz="2400" b="1" dirty="0">
              <a:solidFill>
                <a:srgbClr val="FFFF00"/>
              </a:solidFill>
              <a:latin typeface="AR CENA" pitchFamily="2" charset="0"/>
            </a:endParaRPr>
          </a:p>
          <a:p>
            <a:pPr>
              <a:buFont typeface="Arial" pitchFamily="34" charset="0"/>
              <a:buChar char="•"/>
            </a:pPr>
            <a:endParaRPr lang="en-US" sz="2400" b="1" dirty="0">
              <a:solidFill>
                <a:srgbClr val="FFFF00"/>
              </a:solidFill>
              <a:latin typeface="AR CENA" pitchFamily="2" charset="0"/>
            </a:endParaRPr>
          </a:p>
          <a:p>
            <a:pPr>
              <a:buFont typeface="Arial" pitchFamily="34" charset="0"/>
              <a:buChar char="•"/>
            </a:pPr>
            <a:endParaRPr lang="en-US" sz="2400" b="1" dirty="0">
              <a:solidFill>
                <a:srgbClr val="FFFF00"/>
              </a:solidFill>
              <a:latin typeface="AR CENA" pitchFamily="2" charset="0"/>
            </a:endParaRPr>
          </a:p>
          <a:p>
            <a:pPr>
              <a:buFont typeface="Arial" pitchFamily="34" charset="0"/>
              <a:buChar char="•"/>
            </a:pPr>
            <a:endParaRPr lang="en-US" sz="2400" b="1" dirty="0">
              <a:solidFill>
                <a:srgbClr val="FFFF00"/>
              </a:solidFill>
              <a:latin typeface="AR CENA" pitchFamily="2" charset="0"/>
            </a:endParaRPr>
          </a:p>
          <a:p>
            <a:pPr>
              <a:buFont typeface="Arial" pitchFamily="34" charset="0"/>
              <a:buChar char="•"/>
            </a:pPr>
            <a:endParaRPr lang="en-US" sz="2400" b="1" dirty="0">
              <a:solidFill>
                <a:srgbClr val="FFFF00"/>
              </a:solidFill>
              <a:latin typeface="AR CENA" pitchFamily="2" charset="0"/>
            </a:endParaRPr>
          </a:p>
          <a:p>
            <a:pPr>
              <a:buFont typeface="Arial" pitchFamily="34" charset="0"/>
              <a:buChar char="•"/>
            </a:pPr>
            <a:r>
              <a:rPr lang="en-US" sz="2400" b="1" dirty="0">
                <a:solidFill>
                  <a:srgbClr val="FFFF00"/>
                </a:solidFill>
                <a:latin typeface="AR CENA" pitchFamily="2" charset="0"/>
              </a:rPr>
              <a:t>  </a:t>
            </a:r>
            <a:r>
              <a:rPr lang="en-US" sz="2400" dirty="0">
                <a:solidFill>
                  <a:srgbClr val="FFFF00"/>
                </a:solidFill>
                <a:latin typeface="AR CENA" pitchFamily="2" charset="0"/>
              </a:rPr>
              <a:t>Simpson JR, Lee HK , 1998 </a:t>
            </a:r>
            <a:r>
              <a:rPr lang="en-US" sz="2400" b="1" dirty="0">
                <a:solidFill>
                  <a:srgbClr val="FFFF00"/>
                </a:solidFill>
                <a:latin typeface="AR CENA" pitchFamily="2" charset="0"/>
              </a:rPr>
              <a:t>                    </a:t>
            </a:r>
            <a:endParaRPr lang="en-US" sz="2000" dirty="0">
              <a:latin typeface="AR CENA" pitchFamily="2" charset="0"/>
            </a:endParaRPr>
          </a:p>
          <a:p>
            <a:endParaRPr lang="en-US" sz="2800" b="1" dirty="0">
              <a:solidFill>
                <a:srgbClr val="FF0000"/>
              </a:solidFill>
              <a:latin typeface="AR CENA" pitchFamily="2" charset="0"/>
            </a:endParaRPr>
          </a:p>
          <a:p>
            <a:endParaRPr lang="en-US" sz="2400" b="1" dirty="0">
              <a:solidFill>
                <a:srgbClr val="FF0000"/>
              </a:solidFill>
              <a:latin typeface="AR CENA" pitchFamily="2" charset="0"/>
            </a:endParaRPr>
          </a:p>
          <a:p>
            <a:endParaRPr lang="en-US" b="1" dirty="0">
              <a:solidFill>
                <a:srgbClr val="FF0000"/>
              </a:solidFill>
              <a:latin typeface="AR CENA" pitchFamily="2" charset="0"/>
            </a:endParaRPr>
          </a:p>
          <a:p>
            <a:endParaRPr lang="en-IN" dirty="0"/>
          </a:p>
          <a:p>
            <a:endParaRPr lang="en-IN" dirty="0"/>
          </a:p>
        </p:txBody>
      </p:sp>
      <p:sp>
        <p:nvSpPr>
          <p:cNvPr id="10" name="TextBox 9"/>
          <p:cNvSpPr txBox="1"/>
          <p:nvPr/>
        </p:nvSpPr>
        <p:spPr>
          <a:xfrm>
            <a:off x="4286248" y="2643188"/>
            <a:ext cx="3786214" cy="2031325"/>
          </a:xfrm>
          <a:prstGeom prst="rect">
            <a:avLst/>
          </a:prstGeom>
          <a:noFill/>
        </p:spPr>
        <p:txBody>
          <a:bodyPr wrap="square" rtlCol="0">
            <a:spAutoFit/>
          </a:bodyPr>
          <a:lstStyle/>
          <a:p>
            <a:r>
              <a:rPr lang="en-US" dirty="0">
                <a:latin typeface="AR CENA" pitchFamily="2" charset="0"/>
              </a:rPr>
              <a:t>The severity of </a:t>
            </a:r>
            <a:r>
              <a:rPr lang="en-US" dirty="0" err="1">
                <a:latin typeface="AR CENA" pitchFamily="2" charset="0"/>
              </a:rPr>
              <a:t>xerostomia</a:t>
            </a:r>
            <a:r>
              <a:rPr lang="en-US" dirty="0">
                <a:latin typeface="AR CENA" pitchFamily="2" charset="0"/>
              </a:rPr>
              <a:t> is related to the radiation dose, dose rate and amount of salivary tissue irradiated. During radiotherapy of a salivary gland tumor, if the salivary glands of the opposite side are not in the direct field of the radiation beam, the  </a:t>
            </a:r>
            <a:r>
              <a:rPr lang="en-US" dirty="0" err="1">
                <a:latin typeface="AR CENA" pitchFamily="2" charset="0"/>
              </a:rPr>
              <a:t>xerostomia</a:t>
            </a:r>
            <a:r>
              <a:rPr lang="en-US" dirty="0">
                <a:latin typeface="AR CENA" pitchFamily="2" charset="0"/>
              </a:rPr>
              <a:t> will not be severe.</a:t>
            </a:r>
            <a:endParaRPr lang="en-IN" dirty="0"/>
          </a:p>
        </p:txBody>
      </p:sp>
      <p:sp>
        <p:nvSpPr>
          <p:cNvPr id="12" name="TextBox 11"/>
          <p:cNvSpPr txBox="1"/>
          <p:nvPr/>
        </p:nvSpPr>
        <p:spPr>
          <a:xfrm>
            <a:off x="-1428792" y="2571751"/>
            <a:ext cx="5429288" cy="369332"/>
          </a:xfrm>
          <a:prstGeom prst="rect">
            <a:avLst/>
          </a:prstGeom>
          <a:noFill/>
        </p:spPr>
        <p:txBody>
          <a:bodyPr wrap="square" rtlCol="0">
            <a:spAutoFit/>
          </a:bodyPr>
          <a:lstStyle/>
          <a:p>
            <a:endParaRPr lang="en-IN" dirty="0"/>
          </a:p>
        </p:txBody>
      </p:sp>
      <p:sp>
        <p:nvSpPr>
          <p:cNvPr id="8" name="Rectangle 7"/>
          <p:cNvSpPr/>
          <p:nvPr/>
        </p:nvSpPr>
        <p:spPr>
          <a:xfrm>
            <a:off x="4143372" y="714362"/>
            <a:ext cx="4429156" cy="1323439"/>
          </a:xfrm>
          <a:prstGeom prst="rect">
            <a:avLst/>
          </a:prstGeom>
        </p:spPr>
        <p:txBody>
          <a:bodyPr wrap="square">
            <a:spAutoFit/>
          </a:bodyPr>
          <a:lstStyle/>
          <a:p>
            <a:r>
              <a:rPr lang="en-US" sz="2000" dirty="0">
                <a:latin typeface="AR CENA" pitchFamily="2" charset="0"/>
              </a:rPr>
              <a:t>Tolerance dose for the parotid gland 25–40Gy. Cumulative </a:t>
            </a:r>
            <a:r>
              <a:rPr lang="en-US" sz="2000" dirty="0" err="1">
                <a:latin typeface="AR CENA" pitchFamily="2" charset="0"/>
              </a:rPr>
              <a:t>tumoricidal</a:t>
            </a:r>
            <a:r>
              <a:rPr lang="en-US" sz="2000" dirty="0">
                <a:latin typeface="AR CENA" pitchFamily="2" charset="0"/>
              </a:rPr>
              <a:t> doses of 60–70 </a:t>
            </a:r>
            <a:r>
              <a:rPr lang="en-US" sz="2000" dirty="0" err="1">
                <a:latin typeface="AR CENA" pitchFamily="2" charset="0"/>
              </a:rPr>
              <a:t>Gy</a:t>
            </a:r>
            <a:r>
              <a:rPr lang="en-US" sz="2000" dirty="0">
                <a:latin typeface="AR CENA" pitchFamily="2" charset="0"/>
              </a:rPr>
              <a:t>.   Serous </a:t>
            </a:r>
            <a:r>
              <a:rPr lang="en-US" sz="2000" dirty="0" err="1">
                <a:latin typeface="AR CENA" pitchFamily="2" charset="0"/>
              </a:rPr>
              <a:t>acini</a:t>
            </a:r>
            <a:r>
              <a:rPr lang="en-US" sz="2000" dirty="0">
                <a:latin typeface="AR CENA" pitchFamily="2" charset="0"/>
              </a:rPr>
              <a:t> are considered more sensitive and      immediately degenerate after radiation</a:t>
            </a:r>
            <a:r>
              <a:rPr lang="en-US" dirty="0">
                <a:latin typeface="AR CENA" pitchFamily="2" charset="0"/>
              </a:rPr>
              <a:t>.</a:t>
            </a:r>
            <a:endParaRPr lang="en-US" b="1" dirty="0">
              <a:solidFill>
                <a:srgbClr val="FF0000"/>
              </a:solidFill>
              <a:latin typeface="AR CENA" pitchFamily="2" charset="0"/>
            </a:endParaRPr>
          </a:p>
        </p:txBody>
      </p:sp>
    </p:spTree>
    <p:extLst>
      <p:ext uri="{BB962C8B-B14F-4D97-AF65-F5344CB8AC3E}">
        <p14:creationId xmlns:p14="http://schemas.microsoft.com/office/powerpoint/2010/main" val="215151884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357172"/>
            <a:ext cx="7667652" cy="5078313"/>
          </a:xfrm>
          <a:prstGeom prst="rect">
            <a:avLst/>
          </a:prstGeom>
        </p:spPr>
        <p:txBody>
          <a:bodyPr wrap="square">
            <a:spAutoFit/>
          </a:bodyPr>
          <a:lstStyle/>
          <a:p>
            <a:r>
              <a:rPr lang="en-US" sz="2400" b="1" dirty="0">
                <a:solidFill>
                  <a:schemeClr val="bg2">
                    <a:lumMod val="60000"/>
                    <a:lumOff val="40000"/>
                  </a:schemeClr>
                </a:solidFill>
                <a:latin typeface="Showcard Gothic" pitchFamily="82" charset="0"/>
              </a:rPr>
              <a:t>Taste buds</a:t>
            </a:r>
            <a:r>
              <a:rPr lang="en-US" sz="2400" b="1" dirty="0">
                <a:solidFill>
                  <a:schemeClr val="bg2">
                    <a:lumMod val="60000"/>
                    <a:lumOff val="40000"/>
                  </a:schemeClr>
                </a:solidFill>
              </a:rPr>
              <a:t>:</a:t>
            </a:r>
          </a:p>
          <a:p>
            <a:endParaRPr lang="en-US" sz="2400" dirty="0">
              <a:latin typeface="AR CENA" pitchFamily="2" charset="0"/>
            </a:endParaRPr>
          </a:p>
          <a:p>
            <a:pPr marL="285750" indent="-285750">
              <a:buFont typeface="Arial" pitchFamily="34" charset="0"/>
              <a:buChar char="•"/>
            </a:pPr>
            <a:r>
              <a:rPr lang="en-US" sz="2400" dirty="0">
                <a:latin typeface="AR CENA" pitchFamily="2" charset="0"/>
              </a:rPr>
              <a:t>Sensitive to radiation.</a:t>
            </a:r>
          </a:p>
          <a:p>
            <a:endParaRPr lang="en-US" sz="2400" dirty="0">
              <a:latin typeface="AR CENA" pitchFamily="2" charset="0"/>
            </a:endParaRPr>
          </a:p>
          <a:p>
            <a:pPr marL="285750" indent="-285750">
              <a:buFont typeface="Arial" pitchFamily="34" charset="0"/>
              <a:buChar char="•"/>
            </a:pPr>
            <a:r>
              <a:rPr lang="en-US" sz="2400" dirty="0">
                <a:latin typeface="AR CENA" pitchFamily="2" charset="0"/>
              </a:rPr>
              <a:t>Taste sensation decreases exponentially with a cumulative dose of about 30 </a:t>
            </a:r>
            <a:r>
              <a:rPr lang="en-US" sz="2400" dirty="0" err="1">
                <a:latin typeface="AR CENA" pitchFamily="2" charset="0"/>
              </a:rPr>
              <a:t>Gy</a:t>
            </a:r>
            <a:endParaRPr lang="en-US" sz="2400" dirty="0">
              <a:latin typeface="AR CENA" pitchFamily="2" charset="0"/>
            </a:endParaRPr>
          </a:p>
          <a:p>
            <a:endParaRPr lang="en-US" sz="2400" dirty="0">
              <a:latin typeface="AR CENA" pitchFamily="2" charset="0"/>
            </a:endParaRPr>
          </a:p>
          <a:p>
            <a:pPr marL="285750" indent="-285750">
              <a:buFont typeface="Arial" pitchFamily="34" charset="0"/>
              <a:buChar char="•"/>
            </a:pPr>
            <a:r>
              <a:rPr lang="en-US" sz="2400" dirty="0">
                <a:latin typeface="AR CENA" pitchFamily="2" charset="0"/>
              </a:rPr>
              <a:t>Loss of taste during second week of therapy. </a:t>
            </a:r>
          </a:p>
          <a:p>
            <a:endParaRPr lang="en-US" sz="2400" dirty="0">
              <a:latin typeface="AR CENA" pitchFamily="2" charset="0"/>
            </a:endParaRPr>
          </a:p>
          <a:p>
            <a:pPr marL="285750" indent="-285750">
              <a:buFont typeface="Arial" pitchFamily="34" charset="0"/>
              <a:buChar char="•"/>
            </a:pPr>
            <a:r>
              <a:rPr lang="en-US" sz="2400" dirty="0">
                <a:latin typeface="AR CENA" pitchFamily="2" charset="0"/>
              </a:rPr>
              <a:t>Bitter &amp; acid taste affected- post. 2/3rd irradiated, salt &amp; sweet – ant 1/3rd. </a:t>
            </a:r>
          </a:p>
          <a:p>
            <a:pPr marL="285750" indent="-285750">
              <a:buFont typeface="Arial" pitchFamily="34" charset="0"/>
              <a:buChar char="•"/>
            </a:pPr>
            <a:endParaRPr lang="en-US" sz="2400" dirty="0">
              <a:latin typeface="AR CENA" pitchFamily="2" charset="0"/>
            </a:endParaRPr>
          </a:p>
          <a:p>
            <a:pPr marL="285750" indent="-285750"/>
            <a:endParaRPr lang="en-US" dirty="0"/>
          </a:p>
          <a:p>
            <a:pPr marL="285750" indent="-285750">
              <a:buFont typeface="Arial" pitchFamily="34" charset="0"/>
              <a:buChar char="•"/>
            </a:pPr>
            <a:endParaRPr lang="en-US" dirty="0"/>
          </a:p>
        </p:txBody>
      </p:sp>
      <p:sp>
        <p:nvSpPr>
          <p:cNvPr id="4" name="Rectangle 3"/>
          <p:cNvSpPr/>
          <p:nvPr/>
        </p:nvSpPr>
        <p:spPr>
          <a:xfrm>
            <a:off x="785786" y="4393419"/>
            <a:ext cx="7467600" cy="461665"/>
          </a:xfrm>
          <a:prstGeom prst="rect">
            <a:avLst/>
          </a:prstGeom>
        </p:spPr>
        <p:txBody>
          <a:bodyPr wrap="square">
            <a:spAutoFit/>
          </a:bodyPr>
          <a:lstStyle/>
          <a:p>
            <a:r>
              <a:rPr lang="en-US" sz="2400" b="1" dirty="0">
                <a:latin typeface="AR CENA" pitchFamily="2" charset="0"/>
              </a:rPr>
              <a:t>          </a:t>
            </a:r>
            <a:r>
              <a:rPr lang="en-US" sz="2400" b="1" dirty="0" err="1">
                <a:solidFill>
                  <a:srgbClr val="FFC000"/>
                </a:solidFill>
                <a:latin typeface="AR CENA" pitchFamily="2" charset="0"/>
              </a:rPr>
              <a:t>Mucositis</a:t>
            </a:r>
            <a:r>
              <a:rPr lang="en-US" sz="2400" b="1" dirty="0">
                <a:solidFill>
                  <a:srgbClr val="FFC000"/>
                </a:solidFill>
                <a:latin typeface="AR CENA" pitchFamily="2" charset="0"/>
              </a:rPr>
              <a:t> and taste loss are reversible consequences</a:t>
            </a:r>
            <a:endParaRPr lang="en-US" sz="2400" dirty="0">
              <a:solidFill>
                <a:srgbClr val="FFC000"/>
              </a:solidFill>
              <a:latin typeface="AR CENA" pitchFamily="2" charset="0"/>
            </a:endParaRPr>
          </a:p>
        </p:txBody>
      </p:sp>
    </p:spTree>
    <p:extLst>
      <p:ext uri="{BB962C8B-B14F-4D97-AF65-F5344CB8AC3E}">
        <p14:creationId xmlns:p14="http://schemas.microsoft.com/office/powerpoint/2010/main" val="3026654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94" y="535767"/>
            <a:ext cx="3200400" cy="176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I:\radiation-caries.jpg"/>
          <p:cNvPicPr>
            <a:picLocks noChangeAspect="1" noChangeArrowheads="1"/>
          </p:cNvPicPr>
          <p:nvPr/>
        </p:nvPicPr>
        <p:blipFill>
          <a:blip r:embed="rId4" cstate="print">
            <a:extLst>
              <a:ext uri="{28A0092B-C50C-407E-A947-70E740481C1C}">
                <a14:useLocalDpi xmlns:a14="http://schemas.microsoft.com/office/drawing/2010/main" val="0"/>
              </a:ext>
            </a:extLst>
          </a:blip>
          <a:srcRect l="2174" t="8571" r="4349" b="14285"/>
          <a:stretch>
            <a:fillRect/>
          </a:stretch>
        </p:blipFill>
        <p:spPr bwMode="auto">
          <a:xfrm>
            <a:off x="5500695" y="2732486"/>
            <a:ext cx="3200399"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00562" y="4500577"/>
            <a:ext cx="4643438" cy="646331"/>
          </a:xfrm>
          <a:prstGeom prst="rect">
            <a:avLst/>
          </a:prstGeom>
        </p:spPr>
        <p:txBody>
          <a:bodyPr wrap="square">
            <a:spAutoFit/>
          </a:bodyPr>
          <a:lstStyle/>
          <a:p>
            <a:r>
              <a:rPr lang="en-US" dirty="0">
                <a:solidFill>
                  <a:srgbClr val="FFFF00"/>
                </a:solidFill>
              </a:rPr>
              <a:t>The average post-irradiation pH falls from about 7·0 to 5·0 - cariogenic</a:t>
            </a:r>
          </a:p>
        </p:txBody>
      </p:sp>
      <p:sp>
        <p:nvSpPr>
          <p:cNvPr id="10" name="TextBox 9"/>
          <p:cNvSpPr txBox="1"/>
          <p:nvPr/>
        </p:nvSpPr>
        <p:spPr>
          <a:xfrm>
            <a:off x="142844" y="357172"/>
            <a:ext cx="6429420" cy="6124754"/>
          </a:xfrm>
          <a:prstGeom prst="rect">
            <a:avLst/>
          </a:prstGeom>
          <a:noFill/>
        </p:spPr>
        <p:txBody>
          <a:bodyPr wrap="square" rtlCol="0">
            <a:spAutoFit/>
          </a:bodyPr>
          <a:lstStyle/>
          <a:p>
            <a:r>
              <a:rPr lang="en-IN" sz="2000" dirty="0">
                <a:solidFill>
                  <a:schemeClr val="bg2">
                    <a:lumMod val="60000"/>
                    <a:lumOff val="40000"/>
                  </a:schemeClr>
                </a:solidFill>
                <a:latin typeface="Showcard Gothic" pitchFamily="82" charset="0"/>
              </a:rPr>
              <a:t>TEETH : </a:t>
            </a:r>
            <a:endParaRPr lang="en-IN" dirty="0">
              <a:solidFill>
                <a:schemeClr val="bg1"/>
              </a:solidFill>
              <a:latin typeface="Showcard Gothic" pitchFamily="82" charset="0"/>
            </a:endParaRPr>
          </a:p>
          <a:p>
            <a:pPr>
              <a:buFont typeface="Wingdings" pitchFamily="2" charset="2"/>
              <a:buChar char="Ø"/>
            </a:pPr>
            <a:r>
              <a:rPr lang="en-IN" sz="2000" dirty="0">
                <a:latin typeface="AR CENA" pitchFamily="2" charset="0"/>
              </a:rPr>
              <a:t> Prior to calcification, the tooth buds get </a:t>
            </a:r>
          </a:p>
          <a:p>
            <a:r>
              <a:rPr lang="en-IN" sz="2000" dirty="0">
                <a:latin typeface="AR CENA" pitchFamily="2" charset="0"/>
              </a:rPr>
              <a:t> destroyed.</a:t>
            </a:r>
          </a:p>
          <a:p>
            <a:pPr>
              <a:buFont typeface="Wingdings" pitchFamily="2" charset="2"/>
              <a:buChar char="Ø"/>
            </a:pPr>
            <a:r>
              <a:rPr lang="en-IN" sz="2000" dirty="0">
                <a:latin typeface="AR CENA" pitchFamily="2" charset="0"/>
              </a:rPr>
              <a:t> Pulp shows decreased </a:t>
            </a:r>
            <a:r>
              <a:rPr lang="en-IN" sz="2000" dirty="0" err="1">
                <a:latin typeface="AR CENA" pitchFamily="2" charset="0"/>
              </a:rPr>
              <a:t>vascularity</a:t>
            </a:r>
            <a:r>
              <a:rPr lang="en-IN" sz="2000" dirty="0">
                <a:latin typeface="AR CENA" pitchFamily="2" charset="0"/>
              </a:rPr>
              <a:t>, reduced </a:t>
            </a:r>
          </a:p>
          <a:p>
            <a:r>
              <a:rPr lang="en-IN" sz="2000" dirty="0" err="1">
                <a:latin typeface="AR CENA" pitchFamily="2" charset="0"/>
              </a:rPr>
              <a:t>cellularity</a:t>
            </a:r>
            <a:r>
              <a:rPr lang="en-IN" sz="2000" dirty="0">
                <a:latin typeface="AR CENA" pitchFamily="2" charset="0"/>
              </a:rPr>
              <a:t> and tooth becomes more prone to </a:t>
            </a:r>
          </a:p>
          <a:p>
            <a:r>
              <a:rPr lang="en-IN" sz="2000" dirty="0" err="1">
                <a:latin typeface="AR CENA" pitchFamily="2" charset="0"/>
              </a:rPr>
              <a:t>pulpitis</a:t>
            </a:r>
            <a:r>
              <a:rPr lang="en-IN" sz="2000" dirty="0">
                <a:latin typeface="AR CENA" pitchFamily="2" charset="0"/>
              </a:rPr>
              <a:t>.</a:t>
            </a:r>
          </a:p>
          <a:p>
            <a:endParaRPr lang="en-IN" sz="2000" dirty="0">
              <a:latin typeface="AR CENA" pitchFamily="2" charset="0"/>
            </a:endParaRPr>
          </a:p>
          <a:p>
            <a:r>
              <a:rPr lang="en-US" sz="2000" b="1" dirty="0">
                <a:solidFill>
                  <a:srgbClr val="FF0000"/>
                </a:solidFill>
                <a:latin typeface="AR CENA" pitchFamily="2" charset="0"/>
              </a:rPr>
              <a:t>                           RADIATION CARIES:  </a:t>
            </a:r>
          </a:p>
          <a:p>
            <a:pPr>
              <a:buFont typeface="Arial" pitchFamily="34" charset="0"/>
              <a:buChar char="•"/>
            </a:pPr>
            <a:r>
              <a:rPr lang="en-US" sz="2000" dirty="0">
                <a:latin typeface="AR CENA" pitchFamily="2" charset="0"/>
              </a:rPr>
              <a:t> Rampant form of caries.</a:t>
            </a:r>
          </a:p>
          <a:p>
            <a:pPr>
              <a:buFont typeface="Arial" pitchFamily="34" charset="0"/>
              <a:buChar char="•"/>
            </a:pPr>
            <a:r>
              <a:rPr lang="en-US" sz="2000" dirty="0">
                <a:latin typeface="AR CENA" pitchFamily="2" charset="0"/>
              </a:rPr>
              <a:t> These lesions occur secondary to changes in</a:t>
            </a:r>
          </a:p>
          <a:p>
            <a:r>
              <a:rPr lang="en-US" sz="2000" dirty="0">
                <a:latin typeface="AR CENA" pitchFamily="2" charset="0"/>
              </a:rPr>
              <a:t>  the salivary gland. </a:t>
            </a:r>
          </a:p>
          <a:p>
            <a:pPr>
              <a:buFont typeface="Arial" pitchFamily="34" charset="0"/>
              <a:buChar char="•"/>
            </a:pPr>
            <a:r>
              <a:rPr lang="en-US" sz="2000" dirty="0">
                <a:latin typeface="AR CENA" pitchFamily="2" charset="0"/>
              </a:rPr>
              <a:t> Radiation-induced </a:t>
            </a:r>
            <a:r>
              <a:rPr lang="en-US" sz="2000" dirty="0" err="1">
                <a:latin typeface="AR CENA" pitchFamily="2" charset="0"/>
              </a:rPr>
              <a:t>hyposalivation</a:t>
            </a:r>
            <a:r>
              <a:rPr lang="en-US" sz="2000" dirty="0">
                <a:latin typeface="AR CENA" pitchFamily="2" charset="0"/>
              </a:rPr>
              <a:t> is the main factor </a:t>
            </a:r>
          </a:p>
          <a:p>
            <a:r>
              <a:rPr lang="en-US" sz="2000" dirty="0">
                <a:latin typeface="AR CENA" pitchFamily="2" charset="0"/>
              </a:rPr>
              <a:t>  for dental caries</a:t>
            </a:r>
          </a:p>
          <a:p>
            <a:pPr>
              <a:buFont typeface="Arial" pitchFamily="34" charset="0"/>
              <a:buChar char="•"/>
            </a:pPr>
            <a:r>
              <a:rPr lang="en-US" sz="2000" dirty="0">
                <a:latin typeface="AR CENA" pitchFamily="2" charset="0"/>
              </a:rPr>
              <a:t> Decreased pH of saliva</a:t>
            </a:r>
          </a:p>
          <a:p>
            <a:pPr>
              <a:buFont typeface="Arial" pitchFamily="34" charset="0"/>
              <a:buChar char="•"/>
            </a:pPr>
            <a:r>
              <a:rPr lang="en-US" sz="2000" dirty="0">
                <a:latin typeface="AR CENA" pitchFamily="2" charset="0"/>
              </a:rPr>
              <a:t> Increased viscosity.</a:t>
            </a:r>
          </a:p>
          <a:p>
            <a:r>
              <a:rPr lang="en-US" sz="2000" b="1" dirty="0">
                <a:solidFill>
                  <a:schemeClr val="bg1"/>
                </a:solidFill>
                <a:latin typeface="AR CENA" pitchFamily="2" charset="0"/>
              </a:rPr>
              <a:t> </a:t>
            </a:r>
          </a:p>
          <a:p>
            <a:endParaRPr lang="en-US" b="1" dirty="0"/>
          </a:p>
          <a:p>
            <a:r>
              <a:rPr lang="en-IN" dirty="0">
                <a:latin typeface="Showcard Gothic" pitchFamily="82" charset="0"/>
              </a:rPr>
              <a:t> </a:t>
            </a:r>
          </a:p>
          <a:p>
            <a:endParaRPr lang="en-IN" dirty="0">
              <a:latin typeface="Showcard Gothic" pitchFamily="82" charset="0"/>
            </a:endParaRPr>
          </a:p>
          <a:p>
            <a:endParaRPr lang="en-IN" dirty="0">
              <a:latin typeface="Showcard Gothic" pitchFamily="82" charset="0"/>
            </a:endParaRPr>
          </a:p>
        </p:txBody>
      </p:sp>
    </p:spTree>
    <p:extLst>
      <p:ext uri="{BB962C8B-B14F-4D97-AF65-F5344CB8AC3E}">
        <p14:creationId xmlns:p14="http://schemas.microsoft.com/office/powerpoint/2010/main" val="3569927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48785"/>
            <a:ext cx="5929354" cy="4708981"/>
          </a:xfrm>
          <a:prstGeom prst="rect">
            <a:avLst/>
          </a:prstGeom>
        </p:spPr>
        <p:txBody>
          <a:bodyPr wrap="square">
            <a:spAutoFit/>
          </a:bodyPr>
          <a:lstStyle/>
          <a:p>
            <a:pPr>
              <a:buFont typeface="Arial" pitchFamily="34" charset="0"/>
              <a:buChar char="•"/>
            </a:pPr>
            <a:r>
              <a:rPr lang="en-US" sz="2000" dirty="0">
                <a:latin typeface="AR CENA" pitchFamily="2" charset="0"/>
              </a:rPr>
              <a:t> Clinically, it starts on the labial surface at the cervical areas of the teeth, </a:t>
            </a:r>
          </a:p>
          <a:p>
            <a:pPr>
              <a:buFont typeface="Arial" pitchFamily="34" charset="0"/>
              <a:buChar char="•"/>
            </a:pPr>
            <a:endParaRPr lang="en-US" sz="2000" dirty="0">
              <a:latin typeface="AR CENA" pitchFamily="2" charset="0"/>
            </a:endParaRPr>
          </a:p>
          <a:p>
            <a:pPr>
              <a:buFont typeface="Arial" pitchFamily="34" charset="0"/>
              <a:buChar char="•"/>
            </a:pPr>
            <a:r>
              <a:rPr lang="en-US" sz="2000" dirty="0">
                <a:latin typeface="AR CENA" pitchFamily="2" charset="0"/>
              </a:rPr>
              <a:t> Affect smooth surfaces including mandibular anterior teeth</a:t>
            </a:r>
          </a:p>
          <a:p>
            <a:pPr>
              <a:buFont typeface="Arial" pitchFamily="34" charset="0"/>
              <a:buChar char="•"/>
            </a:pPr>
            <a:endParaRPr lang="en-US" sz="2000" dirty="0">
              <a:latin typeface="AR CENA" pitchFamily="2" charset="0"/>
            </a:endParaRPr>
          </a:p>
          <a:p>
            <a:pPr>
              <a:buFont typeface="Arial" pitchFamily="34" charset="0"/>
              <a:buChar char="•"/>
            </a:pPr>
            <a:r>
              <a:rPr lang="en-US" sz="2000" dirty="0">
                <a:latin typeface="AR CENA" pitchFamily="2" charset="0"/>
              </a:rPr>
              <a:t> Encircle the cervical areas of the tooth</a:t>
            </a:r>
          </a:p>
          <a:p>
            <a:pPr>
              <a:buFont typeface="Arial" pitchFamily="34" charset="0"/>
              <a:buChar char="•"/>
            </a:pPr>
            <a:endParaRPr lang="en-US" sz="2000" dirty="0">
              <a:latin typeface="AR CENA" pitchFamily="2" charset="0"/>
            </a:endParaRPr>
          </a:p>
          <a:p>
            <a:pPr>
              <a:buFont typeface="Arial" pitchFamily="34" charset="0"/>
              <a:buChar char="•"/>
            </a:pPr>
            <a:r>
              <a:rPr lang="en-US" sz="2000" dirty="0">
                <a:latin typeface="AR CENA" pitchFamily="2" charset="0"/>
              </a:rPr>
              <a:t> Brown-black discoloration of the entire tooth crowns, leading to increased friability and breakdown(accompanied by wear of the </a:t>
            </a:r>
            <a:r>
              <a:rPr lang="en-US" sz="2000" dirty="0" err="1">
                <a:latin typeface="AR CENA" pitchFamily="2" charset="0"/>
              </a:rPr>
              <a:t>incisal</a:t>
            </a:r>
            <a:r>
              <a:rPr lang="en-US" sz="2000" dirty="0">
                <a:latin typeface="AR CENA" pitchFamily="2" charset="0"/>
              </a:rPr>
              <a:t> and </a:t>
            </a:r>
            <a:r>
              <a:rPr lang="en-US" sz="2000" dirty="0" err="1">
                <a:latin typeface="AR CENA" pitchFamily="2" charset="0"/>
              </a:rPr>
              <a:t>occlusal</a:t>
            </a:r>
            <a:r>
              <a:rPr lang="en-US" sz="2000" dirty="0">
                <a:latin typeface="AR CENA" pitchFamily="2" charset="0"/>
              </a:rPr>
              <a:t> surfaces)</a:t>
            </a:r>
          </a:p>
          <a:p>
            <a:pPr>
              <a:buFont typeface="Arial" pitchFamily="34" charset="0"/>
              <a:buChar char="•"/>
            </a:pPr>
            <a:endParaRPr lang="en-US" sz="2000" dirty="0">
              <a:latin typeface="AR CENA" pitchFamily="2" charset="0"/>
            </a:endParaRPr>
          </a:p>
          <a:p>
            <a:pPr>
              <a:buFont typeface="Arial" pitchFamily="34" charset="0"/>
              <a:buChar char="•"/>
            </a:pPr>
            <a:r>
              <a:rPr lang="en-US" sz="2000" dirty="0">
                <a:latin typeface="AR CENA" pitchFamily="2" charset="0"/>
              </a:rPr>
              <a:t> Severe cases - Complete amputation of the crown can be seen</a:t>
            </a:r>
          </a:p>
          <a:p>
            <a:pPr>
              <a:buFont typeface="Arial" pitchFamily="34" charset="0"/>
              <a:buChar char="•"/>
            </a:pPr>
            <a:endParaRPr lang="en-US" sz="2000" dirty="0">
              <a:latin typeface="AR CENA" pitchFamily="2" charset="0"/>
            </a:endParaRPr>
          </a:p>
          <a:p>
            <a:pPr>
              <a:buFont typeface="Arial" pitchFamily="34" charset="0"/>
              <a:buChar char="•"/>
            </a:pPr>
            <a:r>
              <a:rPr lang="en-US" sz="2000" dirty="0" err="1">
                <a:latin typeface="AR CENA" pitchFamily="2" charset="0"/>
              </a:rPr>
              <a:t>NaF</a:t>
            </a:r>
            <a:r>
              <a:rPr lang="en-US" sz="2000" dirty="0">
                <a:latin typeface="AR CENA" pitchFamily="2" charset="0"/>
              </a:rPr>
              <a:t> gel  1%</a:t>
            </a:r>
          </a:p>
          <a:p>
            <a:pPr>
              <a:buFont typeface="Arial" pitchFamily="34" charset="0"/>
              <a:buChar char="•"/>
            </a:pPr>
            <a:r>
              <a:rPr lang="en-US" sz="2000" dirty="0">
                <a:latin typeface="AR CENA" pitchFamily="2" charset="0"/>
              </a:rPr>
              <a:t>Sucrose</a:t>
            </a: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75" y="3057317"/>
            <a:ext cx="2928926" cy="208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1384" y="428610"/>
            <a:ext cx="3022616" cy="20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097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osteoradionecrosis.jpg"/>
          <p:cNvPicPr>
            <a:picLocks noChangeAspect="1" noChangeArrowheads="1"/>
          </p:cNvPicPr>
          <p:nvPr/>
        </p:nvPicPr>
        <p:blipFill>
          <a:blip r:embed="rId3" cstate="print">
            <a:extLst>
              <a:ext uri="{28A0092B-C50C-407E-A947-70E740481C1C}">
                <a14:useLocalDpi xmlns:a14="http://schemas.microsoft.com/office/drawing/2010/main" val="0"/>
              </a:ext>
            </a:extLst>
          </a:blip>
          <a:srcRect l="3999" t="6462" r="6000" b="14626"/>
          <a:stretch>
            <a:fillRect/>
          </a:stretch>
        </p:blipFill>
        <p:spPr bwMode="auto">
          <a:xfrm>
            <a:off x="5857884" y="750081"/>
            <a:ext cx="3087334" cy="31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6" y="160718"/>
            <a:ext cx="1428760" cy="428628"/>
          </a:xfrm>
        </p:spPr>
        <p:txBody>
          <a:bodyPr>
            <a:noAutofit/>
          </a:bodyPr>
          <a:lstStyle/>
          <a:p>
            <a:r>
              <a:rPr lang="en-US" sz="3200" dirty="0">
                <a:solidFill>
                  <a:schemeClr val="accent1"/>
                </a:solidFill>
                <a:latin typeface="Showcard Gothic" pitchFamily="82" charset="0"/>
              </a:rPr>
              <a:t>Bone :</a:t>
            </a:r>
            <a:br>
              <a:rPr lang="en-US" sz="4400" dirty="0">
                <a:solidFill>
                  <a:schemeClr val="accent1"/>
                </a:solidFill>
              </a:rPr>
            </a:br>
            <a:endParaRPr lang="en-US" sz="4400" dirty="0">
              <a:solidFill>
                <a:schemeClr val="accent1"/>
              </a:solidFill>
            </a:endParaRPr>
          </a:p>
        </p:txBody>
      </p:sp>
      <p:sp>
        <p:nvSpPr>
          <p:cNvPr id="3" name="Content Placeholder 2"/>
          <p:cNvSpPr>
            <a:spLocks noGrp="1"/>
          </p:cNvSpPr>
          <p:nvPr>
            <p:ph idx="1"/>
          </p:nvPr>
        </p:nvSpPr>
        <p:spPr>
          <a:xfrm>
            <a:off x="357158" y="267874"/>
            <a:ext cx="5572164" cy="4661312"/>
          </a:xfrm>
        </p:spPr>
        <p:txBody>
          <a:bodyPr>
            <a:noAutofit/>
          </a:bodyPr>
          <a:lstStyle/>
          <a:p>
            <a:pPr marL="0" indent="0">
              <a:buNone/>
            </a:pPr>
            <a:r>
              <a:rPr lang="en-US" sz="2000" dirty="0">
                <a:solidFill>
                  <a:schemeClr val="accent6">
                    <a:lumMod val="40000"/>
                    <a:lumOff val="60000"/>
                  </a:schemeClr>
                </a:solidFill>
                <a:latin typeface="Showcard Gothic" pitchFamily="82" charset="0"/>
              </a:rPr>
              <a:t>                     </a:t>
            </a:r>
            <a:r>
              <a:rPr lang="en-US" sz="2000" dirty="0" err="1">
                <a:solidFill>
                  <a:srgbClr val="FFE3AF"/>
                </a:solidFill>
                <a:latin typeface="Showcard Gothic" pitchFamily="82" charset="0"/>
              </a:rPr>
              <a:t>Osteoradionecrosis</a:t>
            </a:r>
            <a:r>
              <a:rPr lang="en-US" sz="2000" dirty="0">
                <a:solidFill>
                  <a:srgbClr val="FFE3AF"/>
                </a:solidFill>
                <a:latin typeface="Showcard Gothic" pitchFamily="82" charset="0"/>
              </a:rPr>
              <a:t> :</a:t>
            </a:r>
          </a:p>
          <a:p>
            <a:pPr>
              <a:buFont typeface="Wingdings" pitchFamily="2" charset="2"/>
              <a:buChar char="§"/>
            </a:pPr>
            <a:r>
              <a:rPr lang="en-IN" sz="2000" dirty="0" err="1">
                <a:latin typeface="AR CENA" pitchFamily="2" charset="0"/>
              </a:rPr>
              <a:t>Osteoradionecrosis</a:t>
            </a:r>
            <a:r>
              <a:rPr lang="en-IN" sz="2000" dirty="0">
                <a:latin typeface="AR CENA" pitchFamily="2" charset="0"/>
              </a:rPr>
              <a:t> is a possible complication following radiotherapy where an area of bone does not heal from irradiation. </a:t>
            </a:r>
          </a:p>
          <a:p>
            <a:pPr>
              <a:buNone/>
            </a:pPr>
            <a:r>
              <a:rPr lang="en-IN" sz="2000" dirty="0">
                <a:latin typeface="AR CENA" pitchFamily="2" charset="0"/>
              </a:rPr>
              <a:t> </a:t>
            </a:r>
          </a:p>
          <a:p>
            <a:r>
              <a:rPr lang="en-IN" sz="2000" dirty="0">
                <a:latin typeface="AR CENA" pitchFamily="2" charset="0"/>
              </a:rPr>
              <a:t> Damage to </a:t>
            </a:r>
            <a:r>
              <a:rPr lang="en-IN" sz="2000" dirty="0" err="1">
                <a:latin typeface="AR CENA" pitchFamily="2" charset="0"/>
              </a:rPr>
              <a:t>osteocytes</a:t>
            </a:r>
            <a:r>
              <a:rPr lang="en-IN" sz="2000" dirty="0">
                <a:latin typeface="AR CENA" pitchFamily="2" charset="0"/>
              </a:rPr>
              <a:t> and impairs the blood supply. </a:t>
            </a:r>
          </a:p>
          <a:p>
            <a:endParaRPr lang="en-IN" sz="2000" dirty="0">
              <a:latin typeface="AR CENA" pitchFamily="2" charset="0"/>
            </a:endParaRPr>
          </a:p>
          <a:p>
            <a:r>
              <a:rPr lang="en-IN" sz="2000" dirty="0" err="1">
                <a:latin typeface="AR CENA" pitchFamily="2" charset="0"/>
              </a:rPr>
              <a:t>Hypovascularity</a:t>
            </a:r>
            <a:r>
              <a:rPr lang="en-IN" sz="2000" dirty="0">
                <a:latin typeface="AR CENA" pitchFamily="2" charset="0"/>
              </a:rPr>
              <a:t> (reduced number of blood vessels),</a:t>
            </a:r>
          </a:p>
          <a:p>
            <a:endParaRPr lang="en-IN" sz="2000" dirty="0">
              <a:latin typeface="AR CENA" pitchFamily="2" charset="0"/>
            </a:endParaRPr>
          </a:p>
          <a:p>
            <a:r>
              <a:rPr lang="en-IN" sz="2000" dirty="0" err="1">
                <a:latin typeface="AR CENA" pitchFamily="2" charset="0"/>
              </a:rPr>
              <a:t>Hypocellularity</a:t>
            </a:r>
            <a:r>
              <a:rPr lang="en-IN" sz="2000" dirty="0">
                <a:latin typeface="AR CENA" pitchFamily="2" charset="0"/>
              </a:rPr>
              <a:t> (reduced number of cells).</a:t>
            </a:r>
          </a:p>
          <a:p>
            <a:endParaRPr lang="en-IN" sz="2000" dirty="0">
              <a:latin typeface="AR CENA" pitchFamily="2" charset="0"/>
            </a:endParaRPr>
          </a:p>
          <a:p>
            <a:r>
              <a:rPr lang="en-IN" sz="2000" dirty="0">
                <a:latin typeface="AR CENA" pitchFamily="2" charset="0"/>
              </a:rPr>
              <a:t>Hypoxia (low levels of oxygen). </a:t>
            </a:r>
          </a:p>
          <a:p>
            <a:pPr marL="0" indent="0">
              <a:buNone/>
            </a:pPr>
            <a:endParaRPr lang="en-US" sz="2000" dirty="0">
              <a:latin typeface="AR CENA" pitchFamily="2" charset="0"/>
            </a:endParaRPr>
          </a:p>
        </p:txBody>
      </p:sp>
      <p:sp>
        <p:nvSpPr>
          <p:cNvPr id="5" name="Rounded Rectangle 4"/>
          <p:cNvSpPr/>
          <p:nvPr/>
        </p:nvSpPr>
        <p:spPr>
          <a:xfrm>
            <a:off x="4429124" y="4179105"/>
            <a:ext cx="4500594" cy="80367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4643438" y="4243254"/>
            <a:ext cx="4286280" cy="954107"/>
          </a:xfrm>
          <a:prstGeom prst="rect">
            <a:avLst/>
          </a:prstGeom>
          <a:noFill/>
        </p:spPr>
        <p:txBody>
          <a:bodyPr wrap="square" rtlCol="0">
            <a:spAutoFit/>
          </a:bodyPr>
          <a:lstStyle/>
          <a:p>
            <a:r>
              <a:rPr lang="en-US" sz="2000" dirty="0">
                <a:latin typeface="AR CENA" pitchFamily="2" charset="0"/>
              </a:rPr>
              <a:t>Incidence of the disorder varies greatly,  ranging from 1% to 37·5%. </a:t>
            </a:r>
          </a:p>
          <a:p>
            <a:endParaRPr lang="en-IN" sz="1600" dirty="0"/>
          </a:p>
        </p:txBody>
      </p:sp>
    </p:spTree>
    <p:extLst>
      <p:ext uri="{BB962C8B-B14F-4D97-AF65-F5344CB8AC3E}">
        <p14:creationId xmlns:p14="http://schemas.microsoft.com/office/powerpoint/2010/main" val="876523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0"/>
            <a:ext cx="8286808" cy="5262979"/>
          </a:xfrm>
          <a:prstGeom prst="rect">
            <a:avLst/>
          </a:prstGeom>
          <a:noFill/>
        </p:spPr>
        <p:txBody>
          <a:bodyPr wrap="square" rtlCol="0">
            <a:spAutoFit/>
          </a:bodyPr>
          <a:lstStyle/>
          <a:p>
            <a:endParaRPr lang="en-US" sz="2400" b="1" dirty="0">
              <a:latin typeface="AR CENA" pitchFamily="2" charset="0"/>
            </a:endParaRPr>
          </a:p>
          <a:p>
            <a:r>
              <a:rPr lang="en-US" sz="3200" dirty="0">
                <a:solidFill>
                  <a:schemeClr val="bg2">
                    <a:lumMod val="60000"/>
                    <a:lumOff val="40000"/>
                  </a:schemeClr>
                </a:solidFill>
                <a:latin typeface="Showcard Gothic" pitchFamily="82" charset="0"/>
              </a:rPr>
              <a:t>Clinical characteristics </a:t>
            </a:r>
            <a:r>
              <a:rPr lang="en-US" sz="3200" dirty="0">
                <a:solidFill>
                  <a:schemeClr val="bg2">
                    <a:lumMod val="60000"/>
                    <a:lumOff val="40000"/>
                  </a:schemeClr>
                </a:solidFill>
                <a:latin typeface="AR CENA" pitchFamily="2" charset="0"/>
              </a:rPr>
              <a:t>:</a:t>
            </a:r>
            <a:endParaRPr lang="en-US" sz="2800" dirty="0">
              <a:solidFill>
                <a:schemeClr val="bg2">
                  <a:lumMod val="60000"/>
                  <a:lumOff val="40000"/>
                </a:schemeClr>
              </a:solidFill>
              <a:latin typeface="AR CENA" pitchFamily="2" charset="0"/>
            </a:endParaRPr>
          </a:p>
          <a:p>
            <a:endParaRPr lang="en-US" sz="2800" dirty="0">
              <a:latin typeface="AR CENA" pitchFamily="2" charset="0"/>
            </a:endParaRPr>
          </a:p>
          <a:p>
            <a:pPr>
              <a:buFont typeface="Arial" pitchFamily="34" charset="0"/>
              <a:buChar char="•"/>
            </a:pPr>
            <a:r>
              <a:rPr lang="en-IN" sz="2800" dirty="0">
                <a:latin typeface="AR CENA" pitchFamily="2" charset="0"/>
              </a:rPr>
              <a:t> </a:t>
            </a:r>
            <a:r>
              <a:rPr lang="en-IN" sz="2800" dirty="0" err="1">
                <a:latin typeface="AR CENA" pitchFamily="2" charset="0"/>
              </a:rPr>
              <a:t>Osteoradionecrosis</a:t>
            </a:r>
            <a:r>
              <a:rPr lang="en-IN" sz="2800" dirty="0">
                <a:latin typeface="AR CENA" pitchFamily="2" charset="0"/>
              </a:rPr>
              <a:t> usually occurs in the mandible, and causes chronic pain and surface ulceration.</a:t>
            </a:r>
            <a:endParaRPr lang="en-US" sz="2800" dirty="0">
              <a:latin typeface="AR CENA" pitchFamily="2" charset="0"/>
            </a:endParaRPr>
          </a:p>
          <a:p>
            <a:endParaRPr lang="en-US" sz="2800" dirty="0">
              <a:latin typeface="AR CENA" pitchFamily="2" charset="0"/>
            </a:endParaRPr>
          </a:p>
          <a:p>
            <a:pPr>
              <a:buFont typeface="Arial" pitchFamily="34" charset="0"/>
              <a:buChar char="•"/>
            </a:pPr>
            <a:r>
              <a:rPr lang="en-US" sz="2800" dirty="0">
                <a:latin typeface="AR CENA" pitchFamily="2" charset="0"/>
              </a:rPr>
              <a:t> Asymptomatic regions of exposed bone that remain stable.</a:t>
            </a:r>
          </a:p>
          <a:p>
            <a:endParaRPr lang="en-US" sz="2800" dirty="0">
              <a:latin typeface="AR CENA" pitchFamily="2" charset="0"/>
            </a:endParaRPr>
          </a:p>
          <a:p>
            <a:pPr>
              <a:buFont typeface="Arial" pitchFamily="34" charset="0"/>
              <a:buChar char="•"/>
            </a:pPr>
            <a:r>
              <a:rPr lang="en-US" sz="2800" dirty="0">
                <a:latin typeface="AR CENA" pitchFamily="2" charset="0"/>
              </a:rPr>
              <a:t> Full-blown </a:t>
            </a:r>
            <a:r>
              <a:rPr lang="en-US" sz="2800" dirty="0" err="1">
                <a:latin typeface="AR CENA" pitchFamily="2" charset="0"/>
              </a:rPr>
              <a:t>osteonecrosis</a:t>
            </a:r>
            <a:r>
              <a:rPr lang="en-US" sz="2800" dirty="0">
                <a:latin typeface="AR CENA" pitchFamily="2" charset="0"/>
              </a:rPr>
              <a:t> is characterized by severe pain and a foul smelling necrotic jaw bone (of a green-grey </a:t>
            </a:r>
            <a:r>
              <a:rPr lang="en-US" sz="2800" dirty="0" err="1">
                <a:latin typeface="AR CENA" pitchFamily="2" charset="0"/>
              </a:rPr>
              <a:t>colour</a:t>
            </a:r>
            <a:r>
              <a:rPr lang="en-US" sz="2800" dirty="0">
                <a:latin typeface="AR CENA" pitchFamily="2" charset="0"/>
              </a:rPr>
              <a:t> ) with suppuration.</a:t>
            </a:r>
          </a:p>
          <a:p>
            <a:endParaRPr lang="en-IN"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42858"/>
            <a:ext cx="8143932" cy="4179123"/>
          </a:xfrm>
        </p:spPr>
        <p:txBody>
          <a:bodyPr>
            <a:noAutofit/>
          </a:bodyPr>
          <a:lstStyle/>
          <a:p>
            <a:pPr marL="0" indent="0">
              <a:buNone/>
            </a:pPr>
            <a:r>
              <a:rPr lang="en-US" sz="2800" u="sng" dirty="0">
                <a:solidFill>
                  <a:schemeClr val="bg2">
                    <a:lumMod val="60000"/>
                    <a:lumOff val="40000"/>
                  </a:schemeClr>
                </a:solidFill>
                <a:latin typeface="Showcard Gothic" pitchFamily="82" charset="0"/>
              </a:rPr>
              <a:t>Management</a:t>
            </a:r>
            <a:endParaRPr lang="en-US" sz="2400" b="1" u="sng" dirty="0">
              <a:solidFill>
                <a:schemeClr val="bg1"/>
              </a:solidFill>
              <a:latin typeface="Showcard Gothic" pitchFamily="82" charset="0"/>
            </a:endParaRPr>
          </a:p>
          <a:p>
            <a:endParaRPr lang="en-US" sz="2400" dirty="0">
              <a:latin typeface="AR CENA" pitchFamily="2" charset="0"/>
            </a:endParaRPr>
          </a:p>
          <a:p>
            <a:pPr>
              <a:buFont typeface="Wingdings" pitchFamily="2" charset="2"/>
              <a:buChar char="§"/>
            </a:pPr>
            <a:r>
              <a:rPr lang="en-US" sz="2400" dirty="0">
                <a:latin typeface="AR CENA" pitchFamily="2" charset="0"/>
              </a:rPr>
              <a:t>If </a:t>
            </a:r>
            <a:r>
              <a:rPr lang="en-US" sz="2400" dirty="0" err="1">
                <a:latin typeface="AR CENA" pitchFamily="2" charset="0"/>
              </a:rPr>
              <a:t>osteoradionecrosis</a:t>
            </a:r>
            <a:r>
              <a:rPr lang="en-US" sz="2400" dirty="0">
                <a:latin typeface="AR CENA" pitchFamily="2" charset="0"/>
              </a:rPr>
              <a:t> is diagnosed early, local debridement, antibiotic treatment can be successful.</a:t>
            </a:r>
          </a:p>
          <a:p>
            <a:pPr marL="0" indent="0">
              <a:buNone/>
            </a:pPr>
            <a:endParaRPr lang="en-US" sz="2400" dirty="0">
              <a:latin typeface="AR CENA" pitchFamily="2" charset="0"/>
            </a:endParaRPr>
          </a:p>
          <a:p>
            <a:r>
              <a:rPr lang="en-US" sz="2400" dirty="0">
                <a:latin typeface="AR CENA" pitchFamily="2" charset="0"/>
              </a:rPr>
              <a:t>In patients with established disease, the use of hyperbaric oxygen coupled with resection of necrotic bone is indicated.</a:t>
            </a:r>
          </a:p>
          <a:p>
            <a:pPr>
              <a:buNone/>
            </a:pPr>
            <a:endParaRPr lang="en-US" sz="2400" dirty="0">
              <a:latin typeface="AR CENA" pitchFamily="2" charset="0"/>
            </a:endParaRPr>
          </a:p>
          <a:p>
            <a:r>
              <a:rPr lang="en-US" sz="2400" dirty="0">
                <a:latin typeface="AR CENA" pitchFamily="2" charset="0"/>
              </a:rPr>
              <a:t>Hyperbaric oxygen stimulates angiogenesis, </a:t>
            </a:r>
            <a:r>
              <a:rPr lang="en-US" sz="2400" dirty="0" err="1">
                <a:latin typeface="AR CENA" pitchFamily="2" charset="0"/>
              </a:rPr>
              <a:t>ﬁbroblast</a:t>
            </a:r>
            <a:r>
              <a:rPr lang="en-US" sz="2400" dirty="0">
                <a:latin typeface="AR CENA" pitchFamily="2" charset="0"/>
              </a:rPr>
              <a:t> and </a:t>
            </a:r>
            <a:r>
              <a:rPr lang="en-US" sz="2400" dirty="0" err="1">
                <a:latin typeface="AR CENA" pitchFamily="2" charset="0"/>
              </a:rPr>
              <a:t>osteoblast</a:t>
            </a:r>
            <a:r>
              <a:rPr lang="en-US" sz="2400" dirty="0">
                <a:latin typeface="AR CENA" pitchFamily="2" charset="0"/>
              </a:rPr>
              <a:t> proliferation, and collagen formation in irradiated tissues, and increases cellular oxygen concentrations.</a:t>
            </a:r>
          </a:p>
          <a:p>
            <a:pPr marL="0" indent="0">
              <a:buNone/>
            </a:pPr>
            <a:endParaRPr lang="en-US" sz="3200" dirty="0">
              <a:latin typeface="AR CENA" pitchFamily="2" charset="0"/>
            </a:endParaRPr>
          </a:p>
          <a:p>
            <a:pPr marL="0" indent="0">
              <a:buNone/>
            </a:pPr>
            <a:endParaRPr lang="en-US" sz="2800" dirty="0">
              <a:latin typeface="AR CENA" pitchFamily="2" charset="0"/>
            </a:endParaRPr>
          </a:p>
        </p:txBody>
      </p:sp>
    </p:spTree>
    <p:extLst>
      <p:ext uri="{BB962C8B-B14F-4D97-AF65-F5344CB8AC3E}">
        <p14:creationId xmlns:p14="http://schemas.microsoft.com/office/powerpoint/2010/main" val="1330912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0"/>
            <a:ext cx="8786842" cy="4893647"/>
          </a:xfrm>
          <a:prstGeom prst="rect">
            <a:avLst/>
          </a:prstGeom>
          <a:noFill/>
        </p:spPr>
        <p:txBody>
          <a:bodyPr wrap="square" rtlCol="0">
            <a:spAutoFit/>
          </a:bodyPr>
          <a:lstStyle/>
          <a:p>
            <a:r>
              <a:rPr lang="en-IN" b="1" dirty="0">
                <a:solidFill>
                  <a:srgbClr val="FF0000"/>
                </a:solidFill>
                <a:latin typeface="AR CENA" pitchFamily="2" charset="0"/>
              </a:rPr>
              <a:t>                               </a:t>
            </a:r>
            <a:r>
              <a:rPr lang="en-US" sz="2400" b="1" dirty="0">
                <a:solidFill>
                  <a:srgbClr val="FF0000"/>
                </a:solidFill>
                <a:latin typeface="AR CENA" pitchFamily="2" charset="0"/>
              </a:rPr>
              <a:t>Marx protocol for treatment of </a:t>
            </a:r>
            <a:r>
              <a:rPr lang="en-US" sz="2400" b="1" dirty="0" err="1">
                <a:solidFill>
                  <a:srgbClr val="FF0000"/>
                </a:solidFill>
                <a:latin typeface="AR CENA" pitchFamily="2" charset="0"/>
              </a:rPr>
              <a:t>osteoradionecrosis</a:t>
            </a:r>
            <a:endParaRPr lang="en-US" b="1" dirty="0">
              <a:solidFill>
                <a:srgbClr val="FF0000"/>
              </a:solidFill>
              <a:latin typeface="AR CENA" pitchFamily="2" charset="0"/>
            </a:endParaRPr>
          </a:p>
          <a:p>
            <a:r>
              <a:rPr lang="en-IN" dirty="0">
                <a:solidFill>
                  <a:srgbClr val="FFC000"/>
                </a:solidFill>
                <a:latin typeface="Showcard Gothic" pitchFamily="82" charset="0"/>
              </a:rPr>
              <a:t>Stage I  ORN :</a:t>
            </a:r>
          </a:p>
          <a:p>
            <a:endParaRPr lang="en-IN" dirty="0">
              <a:latin typeface="AR CENA" pitchFamily="2" charset="0"/>
            </a:endParaRPr>
          </a:p>
          <a:p>
            <a:r>
              <a:rPr lang="en-IN" dirty="0">
                <a:latin typeface="AR CENA" pitchFamily="2" charset="0"/>
              </a:rPr>
              <a:t>Patients with exposed bone who have no serious manifestations, Begin with 30 dives HBO with no debridement or only minor bony debridement. If patient improves, give 10 additional HBO dives.</a:t>
            </a:r>
          </a:p>
          <a:p>
            <a:endParaRPr lang="en-IN" dirty="0">
              <a:solidFill>
                <a:schemeClr val="bg1"/>
              </a:solidFill>
              <a:latin typeface="AR CENA" pitchFamily="2" charset="0"/>
            </a:endParaRPr>
          </a:p>
          <a:p>
            <a:r>
              <a:rPr lang="en-IN" dirty="0">
                <a:solidFill>
                  <a:srgbClr val="FFC000"/>
                </a:solidFill>
                <a:latin typeface="Showcard Gothic" pitchFamily="82" charset="0"/>
              </a:rPr>
              <a:t>  Stage II  ORN:</a:t>
            </a:r>
          </a:p>
          <a:p>
            <a:endParaRPr lang="en-IN" dirty="0">
              <a:latin typeface="AR CENA" pitchFamily="2" charset="0"/>
            </a:endParaRPr>
          </a:p>
          <a:p>
            <a:r>
              <a:rPr lang="en-IN" dirty="0">
                <a:latin typeface="AR CENA" pitchFamily="2" charset="0"/>
              </a:rPr>
              <a:t>If no improvement, Stage II patients should receive surgical debridement and 30 HBO dives followed by 10 post-operative dives. Surgery for Stage II patients must maintain </a:t>
            </a:r>
            <a:r>
              <a:rPr lang="en-IN" dirty="0" err="1">
                <a:latin typeface="AR CENA" pitchFamily="2" charset="0"/>
              </a:rPr>
              <a:t>mandibular</a:t>
            </a:r>
            <a:r>
              <a:rPr lang="en-IN" dirty="0">
                <a:latin typeface="AR CENA" pitchFamily="2" charset="0"/>
              </a:rPr>
              <a:t> continuity.</a:t>
            </a:r>
          </a:p>
          <a:p>
            <a:endParaRPr lang="en-IN" dirty="0">
              <a:latin typeface="AR CENA" pitchFamily="2" charset="0"/>
            </a:endParaRPr>
          </a:p>
          <a:p>
            <a:r>
              <a:rPr lang="en-IN" dirty="0">
                <a:solidFill>
                  <a:srgbClr val="FF0000"/>
                </a:solidFill>
                <a:latin typeface="Showcard Gothic" pitchFamily="82" charset="0"/>
              </a:rPr>
              <a:t>  </a:t>
            </a:r>
            <a:r>
              <a:rPr lang="en-IN" dirty="0">
                <a:solidFill>
                  <a:srgbClr val="FFC000"/>
                </a:solidFill>
                <a:latin typeface="Showcard Gothic" pitchFamily="82" charset="0"/>
              </a:rPr>
              <a:t>Stage III  ORN</a:t>
            </a:r>
            <a:r>
              <a:rPr lang="en-IN" dirty="0">
                <a:solidFill>
                  <a:srgbClr val="FFC000"/>
                </a:solidFill>
                <a:latin typeface="AR CENA" pitchFamily="2" charset="0"/>
              </a:rPr>
              <a:t>:</a:t>
            </a:r>
          </a:p>
          <a:p>
            <a:endParaRPr lang="en-IN" dirty="0">
              <a:latin typeface="AR CENA" pitchFamily="2" charset="0"/>
            </a:endParaRPr>
          </a:p>
          <a:p>
            <a:r>
              <a:rPr lang="en-IN" dirty="0">
                <a:latin typeface="AR CENA" pitchFamily="2" charset="0"/>
              </a:rPr>
              <a:t>If </a:t>
            </a:r>
            <a:r>
              <a:rPr lang="en-IN" dirty="0" err="1">
                <a:latin typeface="AR CENA" pitchFamily="2" charset="0"/>
              </a:rPr>
              <a:t>mandibular</a:t>
            </a:r>
            <a:r>
              <a:rPr lang="en-IN" dirty="0">
                <a:latin typeface="AR CENA" pitchFamily="2" charset="0"/>
              </a:rPr>
              <a:t> continuity is not achieved, Stage III patients are entered into a reconstructive protocol where a </a:t>
            </a:r>
            <a:r>
              <a:rPr lang="en-IN" dirty="0" err="1">
                <a:latin typeface="AR CENA" pitchFamily="2" charset="0"/>
              </a:rPr>
              <a:t>mandibular</a:t>
            </a:r>
            <a:r>
              <a:rPr lang="en-IN" dirty="0">
                <a:latin typeface="AR CENA" pitchFamily="2" charset="0"/>
              </a:rPr>
              <a:t> resection if followed by a planned reconstruction. All necrotic bone must be surgically eradicated. Stage III patients receive 30 HBO dives prior to resection followed by 10 dives post-resection.</a:t>
            </a:r>
          </a:p>
          <a:p>
            <a:endParaRPr lang="en-IN"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image.slidesharecdn.com/omdr-150130005514-conversion-gate02/95/radiation-protection-in-dentistry-27-638.jpg?cb=1422579371"/>
          <p:cNvPicPr>
            <a:picLocks noChangeAspect="1" noChangeArrowheads="1"/>
          </p:cNvPicPr>
          <p:nvPr/>
        </p:nvPicPr>
        <p:blipFill>
          <a:blip r:embed="rId3" cstate="print"/>
          <a:srcRect/>
          <a:stretch>
            <a:fillRect/>
          </a:stretch>
        </p:blipFill>
        <p:spPr bwMode="auto">
          <a:xfrm>
            <a:off x="0" y="0"/>
            <a:ext cx="9144000" cy="4554137"/>
          </a:xfrm>
          <a:prstGeom prst="rect">
            <a:avLst/>
          </a:prstGeom>
          <a:noFill/>
        </p:spPr>
      </p:pic>
      <p:sp>
        <p:nvSpPr>
          <p:cNvPr id="2" name="Rectangle 1"/>
          <p:cNvSpPr/>
          <p:nvPr/>
        </p:nvSpPr>
        <p:spPr>
          <a:xfrm>
            <a:off x="671514" y="4429138"/>
            <a:ext cx="7400948" cy="769441"/>
          </a:xfrm>
          <a:prstGeom prst="rect">
            <a:avLst/>
          </a:prstGeom>
        </p:spPr>
        <p:txBody>
          <a:bodyPr wrap="square">
            <a:spAutoFit/>
          </a:bodyPr>
          <a:lstStyle/>
          <a:p>
            <a:r>
              <a:rPr lang="en-US" sz="4400" b="1" dirty="0">
                <a:solidFill>
                  <a:srgbClr val="FFC000"/>
                </a:solidFill>
                <a:latin typeface="Showcard Gothic" pitchFamily="82" charset="0"/>
              </a:rPr>
              <a:t>                 Conclusion</a:t>
            </a:r>
          </a:p>
        </p:txBody>
      </p:sp>
    </p:spTree>
    <p:extLst>
      <p:ext uri="{BB962C8B-B14F-4D97-AF65-F5344CB8AC3E}">
        <p14:creationId xmlns:p14="http://schemas.microsoft.com/office/powerpoint/2010/main" val="32001420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6021\Desktop\radiation-protection-18-638.jpg"/>
          <p:cNvPicPr>
            <a:picLocks noChangeAspect="1" noChangeArrowheads="1"/>
          </p:cNvPicPr>
          <p:nvPr/>
        </p:nvPicPr>
        <p:blipFill>
          <a:blip r:embed="rId3" cstate="print"/>
          <a:srcRect/>
          <a:stretch>
            <a:fillRect/>
          </a:stretch>
        </p:blipFill>
        <p:spPr bwMode="auto">
          <a:xfrm>
            <a:off x="0" y="0"/>
            <a:ext cx="9144000" cy="3268271"/>
          </a:xfrm>
          <a:prstGeom prst="rect">
            <a:avLst/>
          </a:prstGeom>
          <a:noFill/>
        </p:spPr>
      </p:pic>
      <p:pic>
        <p:nvPicPr>
          <p:cNvPr id="2" name="Picture 4" descr="C:\Users\6021\Desktop\tablier.jpg"/>
          <p:cNvPicPr>
            <a:picLocks noChangeAspect="1" noChangeArrowheads="1"/>
          </p:cNvPicPr>
          <p:nvPr/>
        </p:nvPicPr>
        <p:blipFill>
          <a:blip r:embed="rId4" cstate="print"/>
          <a:srcRect/>
          <a:stretch>
            <a:fillRect/>
          </a:stretch>
        </p:blipFill>
        <p:spPr bwMode="auto">
          <a:xfrm>
            <a:off x="285720" y="3375427"/>
            <a:ext cx="2500330" cy="1125149"/>
          </a:xfrm>
          <a:prstGeom prst="rect">
            <a:avLst/>
          </a:prstGeom>
          <a:noFill/>
        </p:spPr>
      </p:pic>
      <p:sp>
        <p:nvSpPr>
          <p:cNvPr id="4" name="Rounded Rectangle 3"/>
          <p:cNvSpPr/>
          <p:nvPr/>
        </p:nvSpPr>
        <p:spPr>
          <a:xfrm>
            <a:off x="0" y="4554154"/>
            <a:ext cx="9144000" cy="5893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2214546" y="4451002"/>
            <a:ext cx="6072230" cy="769441"/>
          </a:xfrm>
          <a:prstGeom prst="rect">
            <a:avLst/>
          </a:prstGeom>
          <a:noFill/>
        </p:spPr>
        <p:txBody>
          <a:bodyPr wrap="square" rtlCol="0">
            <a:spAutoFit/>
          </a:bodyPr>
          <a:lstStyle/>
          <a:p>
            <a:r>
              <a:rPr lang="en-IN" sz="4400" dirty="0">
                <a:solidFill>
                  <a:srgbClr val="FFC000"/>
                </a:solidFill>
                <a:latin typeface="Showcard Gothic" pitchFamily="82" charset="0"/>
              </a:rPr>
              <a:t>conclusion</a:t>
            </a:r>
          </a:p>
        </p:txBody>
      </p:sp>
      <p:pic>
        <p:nvPicPr>
          <p:cNvPr id="100354" name="Picture 2" descr="Related image">
            <a:hlinkClick r:id="rId5"/>
          </p:cNvPr>
          <p:cNvPicPr>
            <a:picLocks noChangeAspect="1" noChangeArrowheads="1"/>
          </p:cNvPicPr>
          <p:nvPr/>
        </p:nvPicPr>
        <p:blipFill>
          <a:blip r:embed="rId6" cstate="print"/>
          <a:srcRect/>
          <a:stretch>
            <a:fillRect/>
          </a:stretch>
        </p:blipFill>
        <p:spPr bwMode="auto">
          <a:xfrm>
            <a:off x="3357554" y="3375427"/>
            <a:ext cx="2500330" cy="1125149"/>
          </a:xfrm>
          <a:prstGeom prst="rect">
            <a:avLst/>
          </a:prstGeom>
          <a:noFill/>
        </p:spPr>
      </p:pic>
      <p:sp>
        <p:nvSpPr>
          <p:cNvPr id="100358" name="AutoShape 6" descr="Image result for TLD batche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0360" name="Picture 8" descr="Image result for gonadal sheets"/>
          <p:cNvPicPr>
            <a:picLocks noChangeAspect="1" noChangeArrowheads="1"/>
          </p:cNvPicPr>
          <p:nvPr/>
        </p:nvPicPr>
        <p:blipFill>
          <a:blip r:embed="rId7" cstate="print"/>
          <a:srcRect/>
          <a:stretch>
            <a:fillRect/>
          </a:stretch>
        </p:blipFill>
        <p:spPr bwMode="auto">
          <a:xfrm>
            <a:off x="6357950" y="3375427"/>
            <a:ext cx="2571768" cy="112514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6021\Desktop\knowledge_clip_image003.jpg"/>
          <p:cNvPicPr>
            <a:picLocks noChangeAspect="1" noChangeArrowheads="1"/>
          </p:cNvPicPr>
          <p:nvPr/>
        </p:nvPicPr>
        <p:blipFill>
          <a:blip r:embed="rId3" cstate="print"/>
          <a:srcRect/>
          <a:stretch>
            <a:fillRect/>
          </a:stretch>
        </p:blipFill>
        <p:spPr bwMode="auto">
          <a:xfrm>
            <a:off x="0" y="0"/>
            <a:ext cx="9144000" cy="51435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FFC000"/>
                </a:solidFill>
                <a:latin typeface="Showcard Gothic" pitchFamily="82" charset="0"/>
              </a:rPr>
              <a:t>References:</a:t>
            </a:r>
            <a:r>
              <a:rPr lang="en-US" sz="4400" dirty="0">
                <a:solidFill>
                  <a:srgbClr val="FFC000"/>
                </a:solidFill>
              </a:rPr>
              <a:t> </a:t>
            </a:r>
          </a:p>
        </p:txBody>
      </p:sp>
      <p:sp>
        <p:nvSpPr>
          <p:cNvPr id="3" name="Content Placeholder 2"/>
          <p:cNvSpPr>
            <a:spLocks noGrp="1"/>
          </p:cNvSpPr>
          <p:nvPr>
            <p:ph idx="1"/>
          </p:nvPr>
        </p:nvSpPr>
        <p:spPr>
          <a:xfrm>
            <a:off x="1071538" y="1393023"/>
            <a:ext cx="7772400" cy="3429000"/>
          </a:xfrm>
        </p:spPr>
        <p:txBody>
          <a:bodyPr>
            <a:normAutofit fontScale="92500" lnSpcReduction="10000"/>
          </a:bodyPr>
          <a:lstStyle/>
          <a:p>
            <a:r>
              <a:rPr lang="en-US" dirty="0">
                <a:latin typeface="AR CENA" pitchFamily="2" charset="0"/>
              </a:rPr>
              <a:t>Textbook of Dental and Maxillofacial Radiology – </a:t>
            </a:r>
            <a:r>
              <a:rPr lang="en-US" dirty="0" err="1">
                <a:latin typeface="AR CENA" pitchFamily="2" charset="0"/>
              </a:rPr>
              <a:t>Freny</a:t>
            </a:r>
            <a:r>
              <a:rPr lang="en-US" dirty="0">
                <a:latin typeface="AR CENA" pitchFamily="2" charset="0"/>
              </a:rPr>
              <a:t> </a:t>
            </a:r>
            <a:r>
              <a:rPr lang="en-US" dirty="0" err="1">
                <a:latin typeface="AR CENA" pitchFamily="2" charset="0"/>
              </a:rPr>
              <a:t>Karjodkar</a:t>
            </a:r>
            <a:endParaRPr lang="en-US" dirty="0">
              <a:latin typeface="AR CENA" pitchFamily="2" charset="0"/>
            </a:endParaRPr>
          </a:p>
          <a:p>
            <a:r>
              <a:rPr lang="en-US" dirty="0">
                <a:latin typeface="AR CENA" pitchFamily="2" charset="0"/>
              </a:rPr>
              <a:t>Oral radiology – principles and interpretation 2 edition, </a:t>
            </a:r>
            <a:r>
              <a:rPr lang="en-US" dirty="0" err="1">
                <a:latin typeface="AR CENA" pitchFamily="2" charset="0"/>
              </a:rPr>
              <a:t>Goaz</a:t>
            </a:r>
            <a:r>
              <a:rPr lang="en-US" dirty="0">
                <a:latin typeface="AR CENA" pitchFamily="2" charset="0"/>
              </a:rPr>
              <a:t> &amp; White.</a:t>
            </a:r>
          </a:p>
          <a:p>
            <a:r>
              <a:rPr lang="en-US" dirty="0">
                <a:latin typeface="AR CENA" pitchFamily="2" charset="0"/>
              </a:rPr>
              <a:t>Text book of Oral Radiology, White &amp; Pharaoh </a:t>
            </a:r>
          </a:p>
          <a:p>
            <a:r>
              <a:rPr lang="en-US" dirty="0">
                <a:latin typeface="AR CENA" pitchFamily="2" charset="0"/>
              </a:rPr>
              <a:t>Journal Articles</a:t>
            </a:r>
          </a:p>
          <a:p>
            <a:r>
              <a:rPr lang="en-US" dirty="0">
                <a:latin typeface="AR CENA" pitchFamily="2" charset="0"/>
              </a:rPr>
              <a:t>Internet Sources</a:t>
            </a:r>
          </a:p>
        </p:txBody>
      </p:sp>
    </p:spTree>
    <p:extLst>
      <p:ext uri="{BB962C8B-B14F-4D97-AF65-F5344CB8AC3E}">
        <p14:creationId xmlns:p14="http://schemas.microsoft.com/office/powerpoint/2010/main" val="3425083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71486"/>
            <a:ext cx="7772400" cy="685800"/>
          </a:xfrm>
        </p:spPr>
        <p:txBody>
          <a:bodyPr>
            <a:normAutofit fontScale="90000"/>
          </a:bodyPr>
          <a:lstStyle/>
          <a:p>
            <a:r>
              <a:rPr lang="en-US" sz="8800" dirty="0">
                <a:latin typeface="Showcard Gothic" pitchFamily="82" charset="0"/>
              </a:rPr>
              <a:t>                        </a:t>
            </a:r>
            <a:r>
              <a:rPr lang="en-US" sz="8800" dirty="0">
                <a:solidFill>
                  <a:srgbClr val="FFC000"/>
                </a:solidFill>
                <a:latin typeface="Showcard Gothic" pitchFamily="82" charset="0"/>
              </a:rPr>
              <a:t>Thank  you</a:t>
            </a:r>
          </a:p>
        </p:txBody>
      </p:sp>
      <p:sp>
        <p:nvSpPr>
          <p:cNvPr id="4" name="Smiley Face 3"/>
          <p:cNvSpPr/>
          <p:nvPr/>
        </p:nvSpPr>
        <p:spPr>
          <a:xfrm>
            <a:off x="3714744" y="3286130"/>
            <a:ext cx="1428760" cy="910835"/>
          </a:xfrm>
          <a:prstGeom prst="smileyFac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2709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6"/>
            <a:ext cx="8643998" cy="4801314"/>
          </a:xfrm>
          <a:prstGeom prst="rect">
            <a:avLst/>
          </a:prstGeom>
          <a:noFill/>
        </p:spPr>
        <p:txBody>
          <a:bodyPr wrap="square" rtlCol="0">
            <a:spAutoFit/>
          </a:bodyPr>
          <a:lstStyle/>
          <a:p>
            <a:r>
              <a:rPr lang="en-IN" sz="2400" dirty="0" err="1">
                <a:solidFill>
                  <a:schemeClr val="bg2">
                    <a:lumMod val="60000"/>
                    <a:lumOff val="40000"/>
                  </a:schemeClr>
                </a:solidFill>
                <a:latin typeface="Showcard Gothic" pitchFamily="82" charset="0"/>
              </a:rPr>
              <a:t>Dosimetry</a:t>
            </a:r>
            <a:r>
              <a:rPr lang="en-IN" sz="2400" dirty="0">
                <a:solidFill>
                  <a:schemeClr val="bg2">
                    <a:lumMod val="60000"/>
                    <a:lumOff val="40000"/>
                  </a:schemeClr>
                </a:solidFill>
                <a:latin typeface="Showcard Gothic" pitchFamily="82" charset="0"/>
              </a:rPr>
              <a:t>: </a:t>
            </a:r>
          </a:p>
          <a:p>
            <a:endParaRPr lang="en-IN" dirty="0">
              <a:solidFill>
                <a:schemeClr val="bg2">
                  <a:lumMod val="60000"/>
                  <a:lumOff val="40000"/>
                </a:schemeClr>
              </a:solidFill>
              <a:latin typeface="Showcard Gothic" pitchFamily="82" charset="0"/>
            </a:endParaRPr>
          </a:p>
          <a:p>
            <a:pPr>
              <a:buFont typeface="Arial" pitchFamily="34" charset="0"/>
              <a:buChar char="•"/>
            </a:pPr>
            <a:r>
              <a:rPr lang="en-IN" sz="2400" dirty="0">
                <a:latin typeface="AR CENA" pitchFamily="2" charset="0"/>
              </a:rPr>
              <a:t>  Determination of the quantity of radiation exposure or dose.</a:t>
            </a:r>
          </a:p>
          <a:p>
            <a:pPr>
              <a:buFont typeface="Arial" pitchFamily="34" charset="0"/>
              <a:buChar char="•"/>
            </a:pPr>
            <a:endParaRPr lang="en-IN" sz="2400" dirty="0">
              <a:latin typeface="AR CENA" pitchFamily="2" charset="0"/>
            </a:endParaRPr>
          </a:p>
          <a:p>
            <a:pPr>
              <a:buFont typeface="Arial" pitchFamily="34" charset="0"/>
              <a:buChar char="•"/>
            </a:pPr>
            <a:r>
              <a:rPr lang="en-IN" sz="2400" dirty="0">
                <a:latin typeface="AR CENA" pitchFamily="2" charset="0"/>
              </a:rPr>
              <a:t>  Radiation </a:t>
            </a:r>
            <a:r>
              <a:rPr lang="en-IN" sz="2400" dirty="0" err="1">
                <a:latin typeface="AR CENA" pitchFamily="2" charset="0"/>
              </a:rPr>
              <a:t>dosimetry</a:t>
            </a:r>
            <a:r>
              <a:rPr lang="en-IN" sz="2400" dirty="0">
                <a:latin typeface="AR CENA" pitchFamily="2" charset="0"/>
              </a:rPr>
              <a:t>: deals with the absorbed dose or dose rate resulting from the interaction of ionizing radiation with matter &amp; particularly in different tissues of the body. </a:t>
            </a:r>
          </a:p>
          <a:p>
            <a:pPr>
              <a:buFont typeface="Arial" pitchFamily="34" charset="0"/>
              <a:buChar char="•"/>
            </a:pPr>
            <a:endParaRPr lang="en-IN" sz="2400" dirty="0">
              <a:latin typeface="AR CENA" pitchFamily="2" charset="0"/>
            </a:endParaRPr>
          </a:p>
          <a:p>
            <a:pPr>
              <a:buFont typeface="Arial" pitchFamily="34" charset="0"/>
              <a:buChar char="•"/>
            </a:pPr>
            <a:r>
              <a:rPr lang="en-IN" sz="2400" dirty="0">
                <a:latin typeface="AR CENA" pitchFamily="2" charset="0"/>
              </a:rPr>
              <a:t>  Dose : Amt of radiation at a given point or the amt of energy absorbed/unit mass at the site of interest.</a:t>
            </a:r>
          </a:p>
          <a:p>
            <a:pPr>
              <a:buFont typeface="Arial" pitchFamily="34" charset="0"/>
              <a:buChar char="•"/>
            </a:pPr>
            <a:endParaRPr lang="en-IN" sz="2400" dirty="0">
              <a:latin typeface="AR CENA" pitchFamily="2" charset="0"/>
            </a:endParaRPr>
          </a:p>
          <a:p>
            <a:pPr>
              <a:buFont typeface="Arial" pitchFamily="34" charset="0"/>
              <a:buChar char="•"/>
            </a:pPr>
            <a:r>
              <a:rPr lang="en-IN" sz="2400" dirty="0">
                <a:latin typeface="AR CENA" pitchFamily="2" charset="0"/>
              </a:rPr>
              <a:t>  </a:t>
            </a:r>
            <a:r>
              <a:rPr lang="en-IN" sz="2400" dirty="0" err="1">
                <a:latin typeface="AR CENA" pitchFamily="2" charset="0"/>
              </a:rPr>
              <a:t>Erythema</a:t>
            </a:r>
            <a:r>
              <a:rPr lang="en-IN" sz="2400" dirty="0">
                <a:latin typeface="AR CENA" pitchFamily="2" charset="0"/>
              </a:rPr>
              <a:t> dose : Dose which produces in 1 sitting a reversible reddening of the skin (3-4 </a:t>
            </a:r>
            <a:r>
              <a:rPr lang="en-IN" sz="2400" dirty="0" err="1">
                <a:latin typeface="AR CENA" pitchFamily="2" charset="0"/>
              </a:rPr>
              <a:t>Gy</a:t>
            </a:r>
            <a:r>
              <a:rPr lang="en-IN" sz="2400" dirty="0">
                <a:latin typeface="AR CENA" pitchFamily="2"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785800"/>
            <a:ext cx="7786742" cy="3693319"/>
          </a:xfrm>
          <a:prstGeom prst="rect">
            <a:avLst/>
          </a:prstGeom>
          <a:noFill/>
        </p:spPr>
        <p:txBody>
          <a:bodyPr wrap="square" rtlCol="0">
            <a:spAutoFit/>
          </a:bodyPr>
          <a:lstStyle/>
          <a:p>
            <a:r>
              <a:rPr lang="en-US" sz="2400" dirty="0">
                <a:solidFill>
                  <a:schemeClr val="bg2">
                    <a:lumMod val="60000"/>
                    <a:lumOff val="40000"/>
                  </a:schemeClr>
                </a:solidFill>
                <a:latin typeface="Showcard Gothic" pitchFamily="82" charset="0"/>
              </a:rPr>
              <a:t>RADIATION QUANTITIES AND UNITS:</a:t>
            </a:r>
          </a:p>
          <a:p>
            <a:endParaRPr lang="en-US" dirty="0"/>
          </a:p>
          <a:p>
            <a:pPr>
              <a:buFont typeface="Arial" pitchFamily="34" charset="0"/>
              <a:buChar char="•"/>
            </a:pPr>
            <a:r>
              <a:rPr lang="en-US" sz="2400" dirty="0">
                <a:latin typeface="AR CENA" pitchFamily="2" charset="0"/>
              </a:rPr>
              <a:t> Roentgen (R) </a:t>
            </a:r>
          </a:p>
          <a:p>
            <a:pPr>
              <a:buFont typeface="Arial" pitchFamily="34" charset="0"/>
              <a:buChar char="•"/>
            </a:pPr>
            <a:r>
              <a:rPr lang="en-US" sz="2400" dirty="0">
                <a:latin typeface="AR CENA" pitchFamily="2" charset="0"/>
              </a:rPr>
              <a:t> Gray (</a:t>
            </a:r>
            <a:r>
              <a:rPr lang="en-US" sz="2400" dirty="0" err="1">
                <a:latin typeface="AR CENA" pitchFamily="2" charset="0"/>
              </a:rPr>
              <a:t>Gy</a:t>
            </a:r>
            <a:r>
              <a:rPr lang="en-US" sz="2400" dirty="0">
                <a:latin typeface="AR CENA" pitchFamily="2" charset="0"/>
              </a:rPr>
              <a:t>)</a:t>
            </a:r>
          </a:p>
          <a:p>
            <a:pPr>
              <a:buFont typeface="Arial" pitchFamily="34" charset="0"/>
              <a:buChar char="•"/>
            </a:pPr>
            <a:r>
              <a:rPr lang="en-US" sz="2400" dirty="0">
                <a:latin typeface="AR CENA" pitchFamily="2" charset="0"/>
              </a:rPr>
              <a:t> </a:t>
            </a:r>
            <a:r>
              <a:rPr lang="en-US" sz="2400" dirty="0" err="1">
                <a:latin typeface="AR CENA" pitchFamily="2" charset="0"/>
              </a:rPr>
              <a:t>Rad</a:t>
            </a:r>
            <a:endParaRPr lang="en-US" sz="2400" dirty="0">
              <a:latin typeface="AR CENA" pitchFamily="2" charset="0"/>
            </a:endParaRPr>
          </a:p>
          <a:p>
            <a:pPr>
              <a:buFont typeface="Arial" pitchFamily="34" charset="0"/>
              <a:buChar char="•"/>
            </a:pPr>
            <a:r>
              <a:rPr lang="en-US" sz="2400" dirty="0">
                <a:latin typeface="AR CENA" pitchFamily="2" charset="0"/>
              </a:rPr>
              <a:t> </a:t>
            </a:r>
            <a:r>
              <a:rPr lang="en-US" sz="2400" dirty="0" err="1">
                <a:latin typeface="AR CENA" pitchFamily="2" charset="0"/>
              </a:rPr>
              <a:t>Rem</a:t>
            </a:r>
            <a:endParaRPr lang="en-US" sz="2400" dirty="0">
              <a:latin typeface="AR CENA" pitchFamily="2" charset="0"/>
            </a:endParaRPr>
          </a:p>
          <a:p>
            <a:pPr>
              <a:buFont typeface="Arial" pitchFamily="34" charset="0"/>
              <a:buChar char="•"/>
            </a:pPr>
            <a:r>
              <a:rPr lang="en-US" sz="2400" dirty="0">
                <a:latin typeface="AR CENA" pitchFamily="2" charset="0"/>
              </a:rPr>
              <a:t> </a:t>
            </a:r>
            <a:r>
              <a:rPr lang="en-US" sz="2400" dirty="0" err="1">
                <a:latin typeface="AR CENA" pitchFamily="2" charset="0"/>
              </a:rPr>
              <a:t>Sievert</a:t>
            </a:r>
            <a:endParaRPr lang="en-US" sz="2400" dirty="0">
              <a:latin typeface="AR CENA" pitchFamily="2" charset="0"/>
            </a:endParaRPr>
          </a:p>
          <a:p>
            <a:r>
              <a:rPr lang="en-US" sz="2400" dirty="0">
                <a:latin typeface="AR CENA" pitchFamily="2" charset="0"/>
              </a:rPr>
              <a:t>                   </a:t>
            </a:r>
            <a:r>
              <a:rPr lang="en-US" sz="2400" dirty="0">
                <a:solidFill>
                  <a:srgbClr val="FFFF00"/>
                </a:solidFill>
                <a:latin typeface="AR CENA" pitchFamily="2" charset="0"/>
              </a:rPr>
              <a:t>1 </a:t>
            </a:r>
            <a:r>
              <a:rPr lang="en-US" sz="2400" dirty="0" err="1">
                <a:solidFill>
                  <a:srgbClr val="FFFF00"/>
                </a:solidFill>
                <a:latin typeface="AR CENA" pitchFamily="2" charset="0"/>
              </a:rPr>
              <a:t>Gy</a:t>
            </a:r>
            <a:r>
              <a:rPr lang="en-US" sz="2400" dirty="0">
                <a:solidFill>
                  <a:srgbClr val="FFFF00"/>
                </a:solidFill>
                <a:latin typeface="AR CENA" pitchFamily="2" charset="0"/>
              </a:rPr>
              <a:t> = 100rad (traditional) = 1 joule/kg</a:t>
            </a:r>
          </a:p>
          <a:p>
            <a:r>
              <a:rPr lang="en-US" sz="2400" dirty="0">
                <a:solidFill>
                  <a:srgbClr val="FFFF00"/>
                </a:solidFill>
                <a:latin typeface="AR CENA" pitchFamily="2" charset="0"/>
              </a:rPr>
              <a:t>                   1 </a:t>
            </a:r>
            <a:r>
              <a:rPr lang="en-US" sz="2400" dirty="0" err="1">
                <a:solidFill>
                  <a:srgbClr val="FFFF00"/>
                </a:solidFill>
                <a:latin typeface="AR CENA" pitchFamily="2" charset="0"/>
              </a:rPr>
              <a:t>Sv</a:t>
            </a:r>
            <a:r>
              <a:rPr lang="en-US" sz="2400" dirty="0">
                <a:solidFill>
                  <a:srgbClr val="FFFF00"/>
                </a:solidFill>
                <a:latin typeface="AR CENA" pitchFamily="2" charset="0"/>
              </a:rPr>
              <a:t> = 1 </a:t>
            </a:r>
            <a:r>
              <a:rPr lang="en-US" sz="2400" dirty="0" err="1">
                <a:solidFill>
                  <a:srgbClr val="FFFF00"/>
                </a:solidFill>
                <a:latin typeface="AR CENA" pitchFamily="2" charset="0"/>
              </a:rPr>
              <a:t>Gy</a:t>
            </a:r>
            <a:endParaRPr lang="en-US" sz="2400" dirty="0">
              <a:solidFill>
                <a:srgbClr val="FFFF00"/>
              </a:solidFill>
              <a:latin typeface="AR CENA" pitchFamily="2" charset="0"/>
            </a:endParaRPr>
          </a:p>
          <a:p>
            <a:r>
              <a:rPr lang="en-US" sz="2400" dirty="0">
                <a:solidFill>
                  <a:srgbClr val="FFFF00"/>
                </a:solidFill>
                <a:latin typeface="AR CENA" pitchFamily="2" charset="0"/>
              </a:rPr>
              <a:t>                   1 </a:t>
            </a:r>
            <a:r>
              <a:rPr lang="en-US" sz="2400" dirty="0" err="1">
                <a:solidFill>
                  <a:srgbClr val="FFFF00"/>
                </a:solidFill>
                <a:latin typeface="AR CENA" pitchFamily="2" charset="0"/>
              </a:rPr>
              <a:t>Sv</a:t>
            </a:r>
            <a:r>
              <a:rPr lang="en-US" sz="2400" dirty="0">
                <a:solidFill>
                  <a:srgbClr val="FFFF00"/>
                </a:solidFill>
                <a:latin typeface="AR CENA" pitchFamily="2" charset="0"/>
              </a:rPr>
              <a:t> = 100 </a:t>
            </a:r>
            <a:r>
              <a:rPr lang="en-US" sz="2400" dirty="0" err="1">
                <a:solidFill>
                  <a:srgbClr val="FFFF00"/>
                </a:solidFill>
                <a:latin typeface="AR CENA" pitchFamily="2" charset="0"/>
              </a:rPr>
              <a:t>rem</a:t>
            </a:r>
            <a:r>
              <a:rPr lang="en-US" sz="2400" dirty="0">
                <a:solidFill>
                  <a:srgbClr val="FFFF00"/>
                </a:solidFill>
                <a:latin typeface="AR CENA" pitchFamily="2" charset="0"/>
              </a:rPr>
              <a:t> (roentgen equivalent man, traditional)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9853"/>
            <a:ext cx="6215106" cy="4893647"/>
          </a:xfrm>
          <a:prstGeom prst="rect">
            <a:avLst/>
          </a:prstGeom>
          <a:noFill/>
        </p:spPr>
        <p:txBody>
          <a:bodyPr wrap="square" rtlCol="0">
            <a:spAutoFit/>
          </a:bodyPr>
          <a:lstStyle/>
          <a:p>
            <a:r>
              <a:rPr lang="en-US" sz="2400" dirty="0">
                <a:solidFill>
                  <a:schemeClr val="accent2">
                    <a:lumMod val="60000"/>
                    <a:lumOff val="40000"/>
                  </a:schemeClr>
                </a:solidFill>
                <a:latin typeface="Showcard Gothic" panose="04020904020102020604" pitchFamily="82" charset="0"/>
              </a:rPr>
              <a:t>What are radiation Hazards??? </a:t>
            </a:r>
          </a:p>
          <a:p>
            <a:pPr marL="342900" indent="-342900">
              <a:buFont typeface="Arial" panose="020B0604020202020204" pitchFamily="34" charset="0"/>
              <a:buChar char="•"/>
            </a:pPr>
            <a:endParaRPr lang="en-US" sz="2000" dirty="0">
              <a:latin typeface="Showcard Gothic" panose="04020904020102020604" pitchFamily="82" charset="0"/>
            </a:endParaRPr>
          </a:p>
          <a:p>
            <a:pPr marL="342900" indent="-342900">
              <a:buFont typeface="Arial" panose="020B0604020202020204" pitchFamily="34" charset="0"/>
              <a:buChar char="•"/>
            </a:pPr>
            <a:r>
              <a:rPr lang="en-US" sz="2400" dirty="0">
                <a:latin typeface="AR CENA" panose="02000000000000000000" pitchFamily="2" charset="0"/>
              </a:rPr>
              <a:t>The danger to health arising from exposure to ionizing radiation either due to external irradiation or to radiation from radioactive materials within the body.</a:t>
            </a:r>
          </a:p>
          <a:p>
            <a:endParaRPr lang="en-US" sz="2400" dirty="0">
              <a:latin typeface="AR CENA" panose="02000000000000000000" pitchFamily="2" charset="0"/>
            </a:endParaRPr>
          </a:p>
          <a:p>
            <a:pPr marL="342900" indent="-342900">
              <a:buFont typeface="Arial" panose="020B0604020202020204" pitchFamily="34" charset="0"/>
              <a:buChar char="•"/>
            </a:pPr>
            <a:r>
              <a:rPr lang="en-US" sz="2400" dirty="0">
                <a:latin typeface="AR CENA" panose="02000000000000000000" pitchFamily="2" charset="0"/>
              </a:rPr>
              <a:t>Initial interaction b/w radiation and matter occurs at the level of electrons.</a:t>
            </a:r>
          </a:p>
          <a:p>
            <a:pPr marL="342900" indent="-342900">
              <a:buFont typeface="Arial" panose="020B0604020202020204" pitchFamily="34" charset="0"/>
              <a:buChar char="•"/>
            </a:pPr>
            <a:endParaRPr lang="en-US" sz="2400" dirty="0">
              <a:latin typeface="AR CENA" panose="02000000000000000000" pitchFamily="2" charset="0"/>
            </a:endParaRPr>
          </a:p>
          <a:p>
            <a:pPr marL="342900" indent="-342900">
              <a:buFont typeface="Arial" panose="020B0604020202020204" pitchFamily="34" charset="0"/>
              <a:buChar char="•"/>
            </a:pPr>
            <a:r>
              <a:rPr lang="en-US" sz="2400" dirty="0">
                <a:latin typeface="AR CENA" panose="02000000000000000000" pitchFamily="2" charset="0"/>
              </a:rPr>
              <a:t>These molecular changes may result in alteration in the cells and organs.</a:t>
            </a:r>
            <a:endParaRPr lang="en-US" sz="2800" dirty="0">
              <a:latin typeface="AR CENA" panose="02000000000000000000" pitchFamily="2" charset="0"/>
            </a:endParaRPr>
          </a:p>
          <a:p>
            <a:pPr marL="342900" indent="-342900">
              <a:buFont typeface="Arial" panose="020B0604020202020204" pitchFamily="34" charset="0"/>
              <a:buChar char="•"/>
            </a:pPr>
            <a:endParaRPr lang="en-US" sz="2800" dirty="0">
              <a:solidFill>
                <a:schemeClr val="bg1"/>
              </a:solidFill>
              <a:latin typeface="Showcard Gothic" panose="04020904020102020604" pitchFamily="8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950" y="857238"/>
            <a:ext cx="2505070" cy="32361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19797</TotalTime>
  <Words>4385</Words>
  <Application>Microsoft Office PowerPoint</Application>
  <PresentationFormat>On-screen Show (16:9)</PresentationFormat>
  <Paragraphs>707</Paragraphs>
  <Slides>61</Slides>
  <Notes>36</Notes>
  <HiddenSlides>2</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Metro</vt:lpstr>
      <vt:lpstr>PowerPoint Presentation</vt:lpstr>
      <vt:lpstr>  Hazards  of  Radiation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action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GENETIC  Damage :</vt:lpstr>
      <vt:lpstr> Short &amp; long term effects:</vt:lpstr>
      <vt:lpstr>Sequence  of  radiation  injury:</vt:lpstr>
      <vt:lpstr>      Characteristics   in  radiosensitive  cells:   Bergone  &amp;  Tribondeau  observed:</vt:lpstr>
      <vt:lpstr> categories by Casarett (based on histologic observation)</vt:lpstr>
      <vt:lpstr>PowerPoint Presentation</vt:lpstr>
      <vt:lpstr>PowerPoint Presentation</vt:lpstr>
      <vt:lpstr>Radio sensitivity of organs: </vt:lpstr>
      <vt:lpstr>General effects of radiation :</vt:lpstr>
      <vt:lpstr>PowerPoint Presentation</vt:lpstr>
      <vt:lpstr>PowerPoint Presentation</vt:lpstr>
      <vt:lpstr>PowerPoint Presentation</vt:lpstr>
      <vt:lpstr>      Whole body irradiation:                                             Acute  Radiation  Sickness :   When the whole body is exposed to low or moderate doses of radiation there are characteristic changes seen.   Prodromal  Syndrome:     Nausea , vomiting, diarrhea , anorexia.  Latent  Period :      Period of apparent well being, extent of which is dose related.   Symptoms follow latent period when the individuals  are exposed in lethal doses (approx 2-5 Gy) or suptralethal range (&gt;5 Gy)          </vt:lpstr>
      <vt:lpstr>PowerPoint Presentation</vt:lpstr>
      <vt:lpstr>PowerPoint Presentation</vt:lpstr>
      <vt:lpstr>COMMONLY  ENCOUNTERED  RADIATION DOSES</vt:lpstr>
      <vt:lpstr>Critical organs  receiving  scattered  radiation include :</vt:lpstr>
      <vt:lpstr>EFFECTS ON DENTAL TISSUES: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Bone : </vt:lpstr>
      <vt:lpstr>PowerPoint Presentation</vt:lpstr>
      <vt:lpstr>PowerPoint Presentation</vt:lpstr>
      <vt:lpstr>PowerPoint Presentation</vt:lpstr>
      <vt:lpstr>PowerPoint Presentation</vt:lpstr>
      <vt:lpstr>PowerPoint Presentation</vt:lpstr>
      <vt:lpstr>References: </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Smaya</dc:creator>
  <cp:lastModifiedBy>Sasi Rekha</cp:lastModifiedBy>
  <cp:revision>752</cp:revision>
  <dcterms:created xsi:type="dcterms:W3CDTF">2006-08-16T00:00:00Z</dcterms:created>
  <dcterms:modified xsi:type="dcterms:W3CDTF">2023-07-21T16:45:39Z</dcterms:modified>
</cp:coreProperties>
</file>