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4"/>
  </p:notesMasterIdLst>
  <p:handoutMasterIdLst>
    <p:handoutMasterId r:id="rId45"/>
  </p:handoutMasterIdLst>
  <p:sldIdLst>
    <p:sldId id="331" r:id="rId2"/>
    <p:sldId id="258" r:id="rId3"/>
    <p:sldId id="259" r:id="rId4"/>
    <p:sldId id="320" r:id="rId5"/>
    <p:sldId id="269" r:id="rId6"/>
    <p:sldId id="271" r:id="rId7"/>
    <p:sldId id="326" r:id="rId8"/>
    <p:sldId id="311" r:id="rId9"/>
    <p:sldId id="309" r:id="rId10"/>
    <p:sldId id="263" r:id="rId11"/>
    <p:sldId id="264" r:id="rId12"/>
    <p:sldId id="267" r:id="rId13"/>
    <p:sldId id="268" r:id="rId14"/>
    <p:sldId id="291" r:id="rId15"/>
    <p:sldId id="287" r:id="rId16"/>
    <p:sldId id="321" r:id="rId17"/>
    <p:sldId id="277" r:id="rId18"/>
    <p:sldId id="324" r:id="rId19"/>
    <p:sldId id="327" r:id="rId20"/>
    <p:sldId id="325" r:id="rId21"/>
    <p:sldId id="278" r:id="rId22"/>
    <p:sldId id="319" r:id="rId23"/>
    <p:sldId id="274" r:id="rId24"/>
    <p:sldId id="317" r:id="rId25"/>
    <p:sldId id="276" r:id="rId26"/>
    <p:sldId id="296" r:id="rId27"/>
    <p:sldId id="297" r:id="rId28"/>
    <p:sldId id="298" r:id="rId29"/>
    <p:sldId id="329" r:id="rId30"/>
    <p:sldId id="330" r:id="rId31"/>
    <p:sldId id="315" r:id="rId32"/>
    <p:sldId id="306" r:id="rId33"/>
    <p:sldId id="305" r:id="rId34"/>
    <p:sldId id="300" r:id="rId35"/>
    <p:sldId id="302" r:id="rId36"/>
    <p:sldId id="308" r:id="rId37"/>
    <p:sldId id="314" r:id="rId38"/>
    <p:sldId id="307" r:id="rId39"/>
    <p:sldId id="322" r:id="rId40"/>
    <p:sldId id="332" r:id="rId41"/>
    <p:sldId id="333" r:id="rId42"/>
    <p:sldId id="323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5221" autoAdjust="0"/>
  </p:normalViewPr>
  <p:slideViewPr>
    <p:cSldViewPr>
      <p:cViewPr varScale="1">
        <p:scale>
          <a:sx n="66" d="100"/>
          <a:sy n="66" d="100"/>
        </p:scale>
        <p:origin x="-120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57527-CF4A-47F4-96EC-EB3D4A6E794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16415D-846A-40BB-B141-1D6C90D4F2D8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 smtClean="0"/>
            <a:t>Genetic</a:t>
          </a:r>
          <a:endParaRPr lang="en-US" dirty="0"/>
        </a:p>
      </dgm:t>
    </dgm:pt>
    <dgm:pt modelId="{48EAA419-8A92-428C-81FA-17C3E7EC6B55}" type="parTrans" cxnId="{EE034D84-93C1-47BC-9B21-5CAE8277E763}">
      <dgm:prSet/>
      <dgm:spPr/>
      <dgm:t>
        <a:bodyPr/>
        <a:lstStyle/>
        <a:p>
          <a:endParaRPr lang="en-US"/>
        </a:p>
      </dgm:t>
    </dgm:pt>
    <dgm:pt modelId="{544FE7D9-B2F8-4E5C-8880-B7A039903E7B}" type="sibTrans" cxnId="{EE034D84-93C1-47BC-9B21-5CAE8277E763}">
      <dgm:prSet/>
      <dgm:spPr/>
      <dgm:t>
        <a:bodyPr/>
        <a:lstStyle/>
        <a:p>
          <a:endParaRPr lang="en-US"/>
        </a:p>
      </dgm:t>
    </dgm:pt>
    <dgm:pt modelId="{18A7CEB1-97C0-4045-AE22-FBE490768C78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 smtClean="0"/>
            <a:t>Bacterial infection</a:t>
          </a:r>
          <a:endParaRPr lang="en-US" dirty="0"/>
        </a:p>
      </dgm:t>
    </dgm:pt>
    <dgm:pt modelId="{F68C8B49-90B5-406D-9570-71B9CE232E48}" type="parTrans" cxnId="{79AA033A-0E32-4E25-AABE-DEA64773BC1D}">
      <dgm:prSet/>
      <dgm:spPr/>
      <dgm:t>
        <a:bodyPr/>
        <a:lstStyle/>
        <a:p>
          <a:endParaRPr lang="en-US"/>
        </a:p>
      </dgm:t>
    </dgm:pt>
    <dgm:pt modelId="{03B8E51D-6FF0-4FD8-A853-1621263AABC4}" type="sibTrans" cxnId="{79AA033A-0E32-4E25-AABE-DEA64773BC1D}">
      <dgm:prSet/>
      <dgm:spPr/>
      <dgm:t>
        <a:bodyPr/>
        <a:lstStyle/>
        <a:p>
          <a:endParaRPr lang="en-US"/>
        </a:p>
      </dgm:t>
    </dgm:pt>
    <dgm:pt modelId="{E42E6E5A-816E-4615-A62F-9BE403DB2A35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 smtClean="0"/>
            <a:t>Immunologic abnormalities</a:t>
          </a:r>
          <a:endParaRPr lang="en-US" dirty="0"/>
        </a:p>
      </dgm:t>
    </dgm:pt>
    <dgm:pt modelId="{04FD7DC5-A200-4611-9076-ABD1DF434716}" type="parTrans" cxnId="{3ABF8BB5-42B2-4544-90C5-30AE20E4792F}">
      <dgm:prSet/>
      <dgm:spPr/>
      <dgm:t>
        <a:bodyPr/>
        <a:lstStyle/>
        <a:p>
          <a:endParaRPr lang="en-US"/>
        </a:p>
      </dgm:t>
    </dgm:pt>
    <dgm:pt modelId="{3A68F79C-23F8-497C-90A0-FAA2F653EF82}" type="sibTrans" cxnId="{3ABF8BB5-42B2-4544-90C5-30AE20E4792F}">
      <dgm:prSet/>
      <dgm:spPr/>
      <dgm:t>
        <a:bodyPr/>
        <a:lstStyle/>
        <a:p>
          <a:endParaRPr lang="en-US"/>
        </a:p>
      </dgm:t>
    </dgm:pt>
    <dgm:pt modelId="{9D2DA714-D3B5-4122-92B2-F786705DC17B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 smtClean="0"/>
            <a:t>Hematologic deficiency</a:t>
          </a:r>
          <a:endParaRPr lang="en-US" dirty="0"/>
        </a:p>
      </dgm:t>
    </dgm:pt>
    <dgm:pt modelId="{989DF794-B67F-4BCA-879C-A49BA84B3EB2}" type="parTrans" cxnId="{8614856B-B088-4328-A186-18A4DE95BF84}">
      <dgm:prSet/>
      <dgm:spPr/>
      <dgm:t>
        <a:bodyPr/>
        <a:lstStyle/>
        <a:p>
          <a:endParaRPr lang="en-US"/>
        </a:p>
      </dgm:t>
    </dgm:pt>
    <dgm:pt modelId="{510C979D-083F-4F27-A64D-AED15A6A7EE2}" type="sibTrans" cxnId="{8614856B-B088-4328-A186-18A4DE95BF84}">
      <dgm:prSet/>
      <dgm:spPr/>
      <dgm:t>
        <a:bodyPr/>
        <a:lstStyle/>
        <a:p>
          <a:endParaRPr lang="en-US"/>
        </a:p>
      </dgm:t>
    </dgm:pt>
    <dgm:pt modelId="{F86C403B-291D-4831-BD57-A54053408C9D}" type="pres">
      <dgm:prSet presAssocID="{3E757527-CF4A-47F4-96EC-EB3D4A6E794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DE9F7FE-3000-43E0-94ED-7DAD7456CD57}" type="pres">
      <dgm:prSet presAssocID="{3E757527-CF4A-47F4-96EC-EB3D4A6E7947}" presName="pyramid" presStyleLbl="node1" presStyleIdx="0" presStyleCnt="1" custLinFactNeighborX="978" custLinFactNeighborY="-2899"/>
      <dgm:spPr/>
    </dgm:pt>
    <dgm:pt modelId="{6CB97473-1A64-4A6E-AB22-BCC8C722EF9D}" type="pres">
      <dgm:prSet presAssocID="{3E757527-CF4A-47F4-96EC-EB3D4A6E7947}" presName="theList" presStyleCnt="0"/>
      <dgm:spPr/>
    </dgm:pt>
    <dgm:pt modelId="{73D99562-4B3D-4604-9CD4-60DF013B2380}" type="pres">
      <dgm:prSet presAssocID="{3716415D-846A-40BB-B141-1D6C90D4F2D8}" presName="aNode" presStyleLbl="fgAcc1" presStyleIdx="0" presStyleCnt="4" custScaleY="42040" custLinFactNeighborX="481" custLinFactNeighborY="55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CDBDB7-CC43-4810-920C-41EBA23349C3}" type="pres">
      <dgm:prSet presAssocID="{3716415D-846A-40BB-B141-1D6C90D4F2D8}" presName="aSpace" presStyleCnt="0"/>
      <dgm:spPr/>
    </dgm:pt>
    <dgm:pt modelId="{A577BE3C-40DF-41D9-8089-7B66FEEDE708}" type="pres">
      <dgm:prSet presAssocID="{18A7CEB1-97C0-4045-AE22-FBE490768C78}" presName="aNode" presStyleLbl="fgAcc1" presStyleIdx="1" presStyleCnt="4" custScaleY="47156" custLinFactNeighborY="29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1D09D-34AE-4350-98E9-D5BAE29BDC71}" type="pres">
      <dgm:prSet presAssocID="{18A7CEB1-97C0-4045-AE22-FBE490768C78}" presName="aSpace" presStyleCnt="0"/>
      <dgm:spPr/>
    </dgm:pt>
    <dgm:pt modelId="{60222472-8558-4CC5-AA92-01EC8008AB17}" type="pres">
      <dgm:prSet presAssocID="{E42E6E5A-816E-4615-A62F-9BE403DB2A35}" presName="aNode" presStyleLbl="fgAcc1" presStyleIdx="2" presStyleCnt="4" custScaleY="41859" custLinFactNeighborY="47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F6C11-8D06-4164-ACD4-08C4B63CF10E}" type="pres">
      <dgm:prSet presAssocID="{E42E6E5A-816E-4615-A62F-9BE403DB2A35}" presName="aSpace" presStyleCnt="0"/>
      <dgm:spPr/>
    </dgm:pt>
    <dgm:pt modelId="{A867920C-6678-4920-B0AE-B6DAF78E7A23}" type="pres">
      <dgm:prSet presAssocID="{9D2DA714-D3B5-4122-92B2-F786705DC17B}" presName="aNode" presStyleLbl="fgAcc1" presStyleIdx="3" presStyleCnt="4" custScaleY="41859" custLinFactY="5171" custLinFactNeighborX="39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6BBD6-627C-4282-ADC5-5B792EC57C11}" type="pres">
      <dgm:prSet presAssocID="{9D2DA714-D3B5-4122-92B2-F786705DC17B}" presName="aSpace" presStyleCnt="0"/>
      <dgm:spPr/>
    </dgm:pt>
  </dgm:ptLst>
  <dgm:cxnLst>
    <dgm:cxn modelId="{8614856B-B088-4328-A186-18A4DE95BF84}" srcId="{3E757527-CF4A-47F4-96EC-EB3D4A6E7947}" destId="{9D2DA714-D3B5-4122-92B2-F786705DC17B}" srcOrd="3" destOrd="0" parTransId="{989DF794-B67F-4BCA-879C-A49BA84B3EB2}" sibTransId="{510C979D-083F-4F27-A64D-AED15A6A7EE2}"/>
    <dgm:cxn modelId="{F9BF62DB-D444-4CDD-885D-038D08BFFFCE}" type="presOf" srcId="{18A7CEB1-97C0-4045-AE22-FBE490768C78}" destId="{A577BE3C-40DF-41D9-8089-7B66FEEDE708}" srcOrd="0" destOrd="0" presId="urn:microsoft.com/office/officeart/2005/8/layout/pyramid2"/>
    <dgm:cxn modelId="{EE034D84-93C1-47BC-9B21-5CAE8277E763}" srcId="{3E757527-CF4A-47F4-96EC-EB3D4A6E7947}" destId="{3716415D-846A-40BB-B141-1D6C90D4F2D8}" srcOrd="0" destOrd="0" parTransId="{48EAA419-8A92-428C-81FA-17C3E7EC6B55}" sibTransId="{544FE7D9-B2F8-4E5C-8880-B7A039903E7B}"/>
    <dgm:cxn modelId="{E393575F-3612-4EA7-A121-84A6F2B7AFE1}" type="presOf" srcId="{9D2DA714-D3B5-4122-92B2-F786705DC17B}" destId="{A867920C-6678-4920-B0AE-B6DAF78E7A23}" srcOrd="0" destOrd="0" presId="urn:microsoft.com/office/officeart/2005/8/layout/pyramid2"/>
    <dgm:cxn modelId="{79AA033A-0E32-4E25-AABE-DEA64773BC1D}" srcId="{3E757527-CF4A-47F4-96EC-EB3D4A6E7947}" destId="{18A7CEB1-97C0-4045-AE22-FBE490768C78}" srcOrd="1" destOrd="0" parTransId="{F68C8B49-90B5-406D-9570-71B9CE232E48}" sibTransId="{03B8E51D-6FF0-4FD8-A853-1621263AABC4}"/>
    <dgm:cxn modelId="{787B94D4-9FE4-43AB-ADD9-0441DCB99053}" type="presOf" srcId="{E42E6E5A-816E-4615-A62F-9BE403DB2A35}" destId="{60222472-8558-4CC5-AA92-01EC8008AB17}" srcOrd="0" destOrd="0" presId="urn:microsoft.com/office/officeart/2005/8/layout/pyramid2"/>
    <dgm:cxn modelId="{5BCD2794-541F-4653-B7E3-677FCDFA85D0}" type="presOf" srcId="{3716415D-846A-40BB-B141-1D6C90D4F2D8}" destId="{73D99562-4B3D-4604-9CD4-60DF013B2380}" srcOrd="0" destOrd="0" presId="urn:microsoft.com/office/officeart/2005/8/layout/pyramid2"/>
    <dgm:cxn modelId="{45616917-6E6F-4309-874B-F5F707116A44}" type="presOf" srcId="{3E757527-CF4A-47F4-96EC-EB3D4A6E7947}" destId="{F86C403B-291D-4831-BD57-A54053408C9D}" srcOrd="0" destOrd="0" presId="urn:microsoft.com/office/officeart/2005/8/layout/pyramid2"/>
    <dgm:cxn modelId="{3ABF8BB5-42B2-4544-90C5-30AE20E4792F}" srcId="{3E757527-CF4A-47F4-96EC-EB3D4A6E7947}" destId="{E42E6E5A-816E-4615-A62F-9BE403DB2A35}" srcOrd="2" destOrd="0" parTransId="{04FD7DC5-A200-4611-9076-ABD1DF434716}" sibTransId="{3A68F79C-23F8-497C-90A0-FAA2F653EF82}"/>
    <dgm:cxn modelId="{F127D782-8EE6-4BF9-8F20-DF105A50BD78}" type="presParOf" srcId="{F86C403B-291D-4831-BD57-A54053408C9D}" destId="{9DE9F7FE-3000-43E0-94ED-7DAD7456CD57}" srcOrd="0" destOrd="0" presId="urn:microsoft.com/office/officeart/2005/8/layout/pyramid2"/>
    <dgm:cxn modelId="{8DBC2C4E-DACA-4957-A80D-D6C248C845EA}" type="presParOf" srcId="{F86C403B-291D-4831-BD57-A54053408C9D}" destId="{6CB97473-1A64-4A6E-AB22-BCC8C722EF9D}" srcOrd="1" destOrd="0" presId="urn:microsoft.com/office/officeart/2005/8/layout/pyramid2"/>
    <dgm:cxn modelId="{10F7BC8D-E543-42E2-91AF-4B2F145D6B30}" type="presParOf" srcId="{6CB97473-1A64-4A6E-AB22-BCC8C722EF9D}" destId="{73D99562-4B3D-4604-9CD4-60DF013B2380}" srcOrd="0" destOrd="0" presId="urn:microsoft.com/office/officeart/2005/8/layout/pyramid2"/>
    <dgm:cxn modelId="{0F7DC193-A424-4A7F-9FA6-B0716DA5CD3E}" type="presParOf" srcId="{6CB97473-1A64-4A6E-AB22-BCC8C722EF9D}" destId="{D7CDBDB7-CC43-4810-920C-41EBA23349C3}" srcOrd="1" destOrd="0" presId="urn:microsoft.com/office/officeart/2005/8/layout/pyramid2"/>
    <dgm:cxn modelId="{5743DECE-8CC5-4C70-82F9-E4169BFF2F86}" type="presParOf" srcId="{6CB97473-1A64-4A6E-AB22-BCC8C722EF9D}" destId="{A577BE3C-40DF-41D9-8089-7B66FEEDE708}" srcOrd="2" destOrd="0" presId="urn:microsoft.com/office/officeart/2005/8/layout/pyramid2"/>
    <dgm:cxn modelId="{35400FA2-018F-4303-9941-CF26B1291956}" type="presParOf" srcId="{6CB97473-1A64-4A6E-AB22-BCC8C722EF9D}" destId="{9601D09D-34AE-4350-98E9-D5BAE29BDC71}" srcOrd="3" destOrd="0" presId="urn:microsoft.com/office/officeart/2005/8/layout/pyramid2"/>
    <dgm:cxn modelId="{1E91BB7F-D3D1-413C-B59F-099DE48B5FC3}" type="presParOf" srcId="{6CB97473-1A64-4A6E-AB22-BCC8C722EF9D}" destId="{60222472-8558-4CC5-AA92-01EC8008AB17}" srcOrd="4" destOrd="0" presId="urn:microsoft.com/office/officeart/2005/8/layout/pyramid2"/>
    <dgm:cxn modelId="{4298107B-D377-4441-ADB1-E5240A7D3EC8}" type="presParOf" srcId="{6CB97473-1A64-4A6E-AB22-BCC8C722EF9D}" destId="{DACF6C11-8D06-4164-ACD4-08C4B63CF10E}" srcOrd="5" destOrd="0" presId="urn:microsoft.com/office/officeart/2005/8/layout/pyramid2"/>
    <dgm:cxn modelId="{43EDC59F-E338-4B22-B82A-F0C9D020F9D6}" type="presParOf" srcId="{6CB97473-1A64-4A6E-AB22-BCC8C722EF9D}" destId="{A867920C-6678-4920-B0AE-B6DAF78E7A23}" srcOrd="6" destOrd="0" presId="urn:microsoft.com/office/officeart/2005/8/layout/pyramid2"/>
    <dgm:cxn modelId="{57DA9A42-991F-4522-A76D-832A5AC9FCEA}" type="presParOf" srcId="{6CB97473-1A64-4A6E-AB22-BCC8C722EF9D}" destId="{5006BBD6-627C-4282-ADC5-5B792EC57C11}" srcOrd="7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757527-CF4A-47F4-96EC-EB3D4A6E794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8A7CEB1-97C0-4045-AE22-FBE490768C78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Endocrine conditions</a:t>
          </a:r>
          <a:endParaRPr lang="en-US" dirty="0"/>
        </a:p>
      </dgm:t>
    </dgm:pt>
    <dgm:pt modelId="{F68C8B49-90B5-406D-9570-71B9CE232E48}" type="parTrans" cxnId="{79AA033A-0E32-4E25-AABE-DEA64773BC1D}">
      <dgm:prSet/>
      <dgm:spPr/>
      <dgm:t>
        <a:bodyPr/>
        <a:lstStyle/>
        <a:p>
          <a:endParaRPr lang="en-US"/>
        </a:p>
      </dgm:t>
    </dgm:pt>
    <dgm:pt modelId="{03B8E51D-6FF0-4FD8-A853-1621263AABC4}" type="sibTrans" cxnId="{79AA033A-0E32-4E25-AABE-DEA64773BC1D}">
      <dgm:prSet/>
      <dgm:spPr/>
      <dgm:t>
        <a:bodyPr/>
        <a:lstStyle/>
        <a:p>
          <a:endParaRPr lang="en-US"/>
        </a:p>
      </dgm:t>
    </dgm:pt>
    <dgm:pt modelId="{E42E6E5A-816E-4615-A62F-9BE403DB2A35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Psychic factors</a:t>
          </a:r>
          <a:endParaRPr lang="en-US" dirty="0"/>
        </a:p>
      </dgm:t>
    </dgm:pt>
    <dgm:pt modelId="{04FD7DC5-A200-4611-9076-ABD1DF434716}" type="parTrans" cxnId="{3ABF8BB5-42B2-4544-90C5-30AE20E4792F}">
      <dgm:prSet/>
      <dgm:spPr/>
      <dgm:t>
        <a:bodyPr/>
        <a:lstStyle/>
        <a:p>
          <a:endParaRPr lang="en-US"/>
        </a:p>
      </dgm:t>
    </dgm:pt>
    <dgm:pt modelId="{3A68F79C-23F8-497C-90A0-FAA2F653EF82}" type="sibTrans" cxnId="{3ABF8BB5-42B2-4544-90C5-30AE20E4792F}">
      <dgm:prSet/>
      <dgm:spPr/>
      <dgm:t>
        <a:bodyPr/>
        <a:lstStyle/>
        <a:p>
          <a:endParaRPr lang="en-US"/>
        </a:p>
      </dgm:t>
    </dgm:pt>
    <dgm:pt modelId="{9D2DA714-D3B5-4122-92B2-F786705DC17B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Allergic factors</a:t>
          </a:r>
          <a:endParaRPr lang="en-US" dirty="0"/>
        </a:p>
      </dgm:t>
    </dgm:pt>
    <dgm:pt modelId="{989DF794-B67F-4BCA-879C-A49BA84B3EB2}" type="parTrans" cxnId="{8614856B-B088-4328-A186-18A4DE95BF84}">
      <dgm:prSet/>
      <dgm:spPr/>
      <dgm:t>
        <a:bodyPr/>
        <a:lstStyle/>
        <a:p>
          <a:endParaRPr lang="en-US"/>
        </a:p>
      </dgm:t>
    </dgm:pt>
    <dgm:pt modelId="{510C979D-083F-4F27-A64D-AED15A6A7EE2}" type="sibTrans" cxnId="{8614856B-B088-4328-A186-18A4DE95BF84}">
      <dgm:prSet/>
      <dgm:spPr/>
      <dgm:t>
        <a:bodyPr/>
        <a:lstStyle/>
        <a:p>
          <a:endParaRPr lang="en-US"/>
        </a:p>
      </dgm:t>
    </dgm:pt>
    <dgm:pt modelId="{5910B7D4-4C7D-4E25-A763-2A972B03170A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smtClean="0"/>
            <a:t>Trauma</a:t>
          </a:r>
        </a:p>
      </dgm:t>
    </dgm:pt>
    <dgm:pt modelId="{C679D26C-B187-458A-B294-FB64B4CEF0DB}" type="parTrans" cxnId="{870CF82F-210D-4FCD-984F-851617968815}">
      <dgm:prSet/>
      <dgm:spPr/>
      <dgm:t>
        <a:bodyPr/>
        <a:lstStyle/>
        <a:p>
          <a:endParaRPr lang="en-US"/>
        </a:p>
      </dgm:t>
    </dgm:pt>
    <dgm:pt modelId="{025E649A-73E0-4F58-90A7-66E21203E62F}" type="sibTrans" cxnId="{870CF82F-210D-4FCD-984F-851617968815}">
      <dgm:prSet/>
      <dgm:spPr/>
      <dgm:t>
        <a:bodyPr/>
        <a:lstStyle/>
        <a:p>
          <a:endParaRPr lang="en-US"/>
        </a:p>
      </dgm:t>
    </dgm:pt>
    <dgm:pt modelId="{F86C403B-291D-4831-BD57-A54053408C9D}" type="pres">
      <dgm:prSet presAssocID="{3E757527-CF4A-47F4-96EC-EB3D4A6E794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DE9F7FE-3000-43E0-94ED-7DAD7456CD57}" type="pres">
      <dgm:prSet presAssocID="{3E757527-CF4A-47F4-96EC-EB3D4A6E7947}" presName="pyramid" presStyleLbl="node1" presStyleIdx="0" presStyleCnt="1"/>
      <dgm:spPr/>
    </dgm:pt>
    <dgm:pt modelId="{6CB97473-1A64-4A6E-AB22-BCC8C722EF9D}" type="pres">
      <dgm:prSet presAssocID="{3E757527-CF4A-47F4-96EC-EB3D4A6E7947}" presName="theList" presStyleCnt="0"/>
      <dgm:spPr/>
    </dgm:pt>
    <dgm:pt modelId="{841E2EA8-3936-4E03-9B11-5CF8581358A8}" type="pres">
      <dgm:prSet presAssocID="{5910B7D4-4C7D-4E25-A763-2A972B03170A}" presName="aNode" presStyleLbl="fgAcc1" presStyleIdx="0" presStyleCnt="4" custScaleY="45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ED0656-5D0F-453A-BEC5-D191715F2F7F}" type="pres">
      <dgm:prSet presAssocID="{5910B7D4-4C7D-4E25-A763-2A972B03170A}" presName="aSpace" presStyleCnt="0"/>
      <dgm:spPr/>
    </dgm:pt>
    <dgm:pt modelId="{A577BE3C-40DF-41D9-8089-7B66FEEDE708}" type="pres">
      <dgm:prSet presAssocID="{18A7CEB1-97C0-4045-AE22-FBE490768C78}" presName="aNode" presStyleLbl="fgAcc1" presStyleIdx="1" presStyleCnt="4" custScaleY="47156" custLinFactNeighborY="295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01D09D-34AE-4350-98E9-D5BAE29BDC71}" type="pres">
      <dgm:prSet presAssocID="{18A7CEB1-97C0-4045-AE22-FBE490768C78}" presName="aSpace" presStyleCnt="0"/>
      <dgm:spPr/>
    </dgm:pt>
    <dgm:pt modelId="{60222472-8558-4CC5-AA92-01EC8008AB17}" type="pres">
      <dgm:prSet presAssocID="{E42E6E5A-816E-4615-A62F-9BE403DB2A35}" presName="aNode" presStyleLbl="fgAcc1" presStyleIdx="2" presStyleCnt="4" custScaleY="41859" custLinFactNeighborY="473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F6C11-8D06-4164-ACD4-08C4B63CF10E}" type="pres">
      <dgm:prSet presAssocID="{E42E6E5A-816E-4615-A62F-9BE403DB2A35}" presName="aSpace" presStyleCnt="0"/>
      <dgm:spPr/>
    </dgm:pt>
    <dgm:pt modelId="{A867920C-6678-4920-B0AE-B6DAF78E7A23}" type="pres">
      <dgm:prSet presAssocID="{9D2DA714-D3B5-4122-92B2-F786705DC17B}" presName="aNode" presStyleLbl="fgAcc1" presStyleIdx="3" presStyleCnt="4" custScaleY="41859" custLinFactY="5171" custLinFactNeighborX="39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6BBD6-627C-4282-ADC5-5B792EC57C11}" type="pres">
      <dgm:prSet presAssocID="{9D2DA714-D3B5-4122-92B2-F786705DC17B}" presName="aSpace" presStyleCnt="0"/>
      <dgm:spPr/>
    </dgm:pt>
  </dgm:ptLst>
  <dgm:cxnLst>
    <dgm:cxn modelId="{8614856B-B088-4328-A186-18A4DE95BF84}" srcId="{3E757527-CF4A-47F4-96EC-EB3D4A6E7947}" destId="{9D2DA714-D3B5-4122-92B2-F786705DC17B}" srcOrd="3" destOrd="0" parTransId="{989DF794-B67F-4BCA-879C-A49BA84B3EB2}" sibTransId="{510C979D-083F-4F27-A64D-AED15A6A7EE2}"/>
    <dgm:cxn modelId="{7576AC1D-63FF-47A1-955B-B417EABA0372}" type="presOf" srcId="{3E757527-CF4A-47F4-96EC-EB3D4A6E7947}" destId="{F86C403B-291D-4831-BD57-A54053408C9D}" srcOrd="0" destOrd="0" presId="urn:microsoft.com/office/officeart/2005/8/layout/pyramid2"/>
    <dgm:cxn modelId="{79AA033A-0E32-4E25-AABE-DEA64773BC1D}" srcId="{3E757527-CF4A-47F4-96EC-EB3D4A6E7947}" destId="{18A7CEB1-97C0-4045-AE22-FBE490768C78}" srcOrd="1" destOrd="0" parTransId="{F68C8B49-90B5-406D-9570-71B9CE232E48}" sibTransId="{03B8E51D-6FF0-4FD8-A853-1621263AABC4}"/>
    <dgm:cxn modelId="{E851BAA6-CFE3-4F36-AF2B-FBB0A340A87D}" type="presOf" srcId="{18A7CEB1-97C0-4045-AE22-FBE490768C78}" destId="{A577BE3C-40DF-41D9-8089-7B66FEEDE708}" srcOrd="0" destOrd="0" presId="urn:microsoft.com/office/officeart/2005/8/layout/pyramid2"/>
    <dgm:cxn modelId="{870CF82F-210D-4FCD-984F-851617968815}" srcId="{3E757527-CF4A-47F4-96EC-EB3D4A6E7947}" destId="{5910B7D4-4C7D-4E25-A763-2A972B03170A}" srcOrd="0" destOrd="0" parTransId="{C679D26C-B187-458A-B294-FB64B4CEF0DB}" sibTransId="{025E649A-73E0-4F58-90A7-66E21203E62F}"/>
    <dgm:cxn modelId="{D32D264D-12CD-4EBC-91FC-D9202E2D4623}" type="presOf" srcId="{E42E6E5A-816E-4615-A62F-9BE403DB2A35}" destId="{60222472-8558-4CC5-AA92-01EC8008AB17}" srcOrd="0" destOrd="0" presId="urn:microsoft.com/office/officeart/2005/8/layout/pyramid2"/>
    <dgm:cxn modelId="{3ABF8BB5-42B2-4544-90C5-30AE20E4792F}" srcId="{3E757527-CF4A-47F4-96EC-EB3D4A6E7947}" destId="{E42E6E5A-816E-4615-A62F-9BE403DB2A35}" srcOrd="2" destOrd="0" parTransId="{04FD7DC5-A200-4611-9076-ABD1DF434716}" sibTransId="{3A68F79C-23F8-497C-90A0-FAA2F653EF82}"/>
    <dgm:cxn modelId="{47C5C35D-D0F7-4533-9FEF-535CD6725995}" type="presOf" srcId="{9D2DA714-D3B5-4122-92B2-F786705DC17B}" destId="{A867920C-6678-4920-B0AE-B6DAF78E7A23}" srcOrd="0" destOrd="0" presId="urn:microsoft.com/office/officeart/2005/8/layout/pyramid2"/>
    <dgm:cxn modelId="{519B378A-668E-4195-80EA-882967660CAD}" type="presOf" srcId="{5910B7D4-4C7D-4E25-A763-2A972B03170A}" destId="{841E2EA8-3936-4E03-9B11-5CF8581358A8}" srcOrd="0" destOrd="0" presId="urn:microsoft.com/office/officeart/2005/8/layout/pyramid2"/>
    <dgm:cxn modelId="{4AE06A34-FBCB-4870-BDBB-D6B22B7E4F32}" type="presParOf" srcId="{F86C403B-291D-4831-BD57-A54053408C9D}" destId="{9DE9F7FE-3000-43E0-94ED-7DAD7456CD57}" srcOrd="0" destOrd="0" presId="urn:microsoft.com/office/officeart/2005/8/layout/pyramid2"/>
    <dgm:cxn modelId="{8952B237-58E9-4ACD-9BC8-374A5CD5A534}" type="presParOf" srcId="{F86C403B-291D-4831-BD57-A54053408C9D}" destId="{6CB97473-1A64-4A6E-AB22-BCC8C722EF9D}" srcOrd="1" destOrd="0" presId="urn:microsoft.com/office/officeart/2005/8/layout/pyramid2"/>
    <dgm:cxn modelId="{A229988C-70BE-40E4-B881-899EEE669F4A}" type="presParOf" srcId="{6CB97473-1A64-4A6E-AB22-BCC8C722EF9D}" destId="{841E2EA8-3936-4E03-9B11-5CF8581358A8}" srcOrd="0" destOrd="0" presId="urn:microsoft.com/office/officeart/2005/8/layout/pyramid2"/>
    <dgm:cxn modelId="{319A2AC6-D4DA-46F7-8291-3750C0DFEF5A}" type="presParOf" srcId="{6CB97473-1A64-4A6E-AB22-BCC8C722EF9D}" destId="{F3ED0656-5D0F-453A-BEC5-D191715F2F7F}" srcOrd="1" destOrd="0" presId="urn:microsoft.com/office/officeart/2005/8/layout/pyramid2"/>
    <dgm:cxn modelId="{A5AB268F-F792-4BEC-A687-E41EC411DA3C}" type="presParOf" srcId="{6CB97473-1A64-4A6E-AB22-BCC8C722EF9D}" destId="{A577BE3C-40DF-41D9-8089-7B66FEEDE708}" srcOrd="2" destOrd="0" presId="urn:microsoft.com/office/officeart/2005/8/layout/pyramid2"/>
    <dgm:cxn modelId="{7A4F3B0C-4425-4ED9-A06D-930975844AFA}" type="presParOf" srcId="{6CB97473-1A64-4A6E-AB22-BCC8C722EF9D}" destId="{9601D09D-34AE-4350-98E9-D5BAE29BDC71}" srcOrd="3" destOrd="0" presId="urn:microsoft.com/office/officeart/2005/8/layout/pyramid2"/>
    <dgm:cxn modelId="{894F5004-3F95-459B-91AC-695B052C3566}" type="presParOf" srcId="{6CB97473-1A64-4A6E-AB22-BCC8C722EF9D}" destId="{60222472-8558-4CC5-AA92-01EC8008AB17}" srcOrd="4" destOrd="0" presId="urn:microsoft.com/office/officeart/2005/8/layout/pyramid2"/>
    <dgm:cxn modelId="{4FFEC26C-AD7D-4180-AEB0-76E7EA53A711}" type="presParOf" srcId="{6CB97473-1A64-4A6E-AB22-BCC8C722EF9D}" destId="{DACF6C11-8D06-4164-ACD4-08C4B63CF10E}" srcOrd="5" destOrd="0" presId="urn:microsoft.com/office/officeart/2005/8/layout/pyramid2"/>
    <dgm:cxn modelId="{7887FB2A-6699-4023-858E-417FA25BC519}" type="presParOf" srcId="{6CB97473-1A64-4A6E-AB22-BCC8C722EF9D}" destId="{A867920C-6678-4920-B0AE-B6DAF78E7A23}" srcOrd="6" destOrd="0" presId="urn:microsoft.com/office/officeart/2005/8/layout/pyramid2"/>
    <dgm:cxn modelId="{54448502-5EED-42EE-9191-9E57288D61F6}" type="presParOf" srcId="{6CB97473-1A64-4A6E-AB22-BCC8C722EF9D}" destId="{5006BBD6-627C-4282-ADC5-5B792EC57C11}" srcOrd="7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D13E51-7BBF-4563-B867-1E32DF9225E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8E82C4-9921-4E5D-A068-5B4129DDD8F8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492B5B2B-A76F-4602-AB45-895536D1C40F}" type="parTrans" cxnId="{9C856A56-8E31-46DC-A868-3A9D6261A104}">
      <dgm:prSet/>
      <dgm:spPr/>
      <dgm:t>
        <a:bodyPr/>
        <a:lstStyle/>
        <a:p>
          <a:endParaRPr lang="en-US"/>
        </a:p>
      </dgm:t>
    </dgm:pt>
    <dgm:pt modelId="{83B7930C-78E8-4FA9-9756-CD74765320D6}" type="sibTrans" cxnId="{9C856A56-8E31-46DC-A868-3A9D6261A104}">
      <dgm:prSet/>
      <dgm:spPr/>
      <dgm:t>
        <a:bodyPr/>
        <a:lstStyle/>
        <a:p>
          <a:endParaRPr lang="en-US"/>
        </a:p>
      </dgm:t>
    </dgm:pt>
    <dgm:pt modelId="{A233E121-54EA-4895-9C5B-CBD19BB5AADD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/>
            <a:t>Minor</a:t>
          </a:r>
          <a:endParaRPr lang="en-US" dirty="0"/>
        </a:p>
      </dgm:t>
    </dgm:pt>
    <dgm:pt modelId="{28DBE22D-0BD4-4E27-931C-025278E4050D}" type="parTrans" cxnId="{E939F785-1B04-452B-A3DD-1148B7B0F63A}">
      <dgm:prSet/>
      <dgm:spPr/>
      <dgm:t>
        <a:bodyPr/>
        <a:lstStyle/>
        <a:p>
          <a:endParaRPr lang="en-US"/>
        </a:p>
      </dgm:t>
    </dgm:pt>
    <dgm:pt modelId="{136E11C6-8B52-4033-924A-66A91DF49D67}" type="sibTrans" cxnId="{E939F785-1B04-452B-A3DD-1148B7B0F63A}">
      <dgm:prSet/>
      <dgm:spPr/>
      <dgm:t>
        <a:bodyPr/>
        <a:lstStyle/>
        <a:p>
          <a:endParaRPr lang="en-US"/>
        </a:p>
      </dgm:t>
    </dgm:pt>
    <dgm:pt modelId="{E5E7B1D0-B80C-4AFF-B311-BEC1BA63B9A5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FCB1CE2B-849F-46BF-862D-26942CB9FBAB}" type="parTrans" cxnId="{41652FD1-590C-4532-9EE5-18C6114A1C27}">
      <dgm:prSet/>
      <dgm:spPr/>
      <dgm:t>
        <a:bodyPr/>
        <a:lstStyle/>
        <a:p>
          <a:endParaRPr lang="en-US"/>
        </a:p>
      </dgm:t>
    </dgm:pt>
    <dgm:pt modelId="{DA74A5A0-07F8-4757-98E4-B86CACB1E6BB}" type="sibTrans" cxnId="{41652FD1-590C-4532-9EE5-18C6114A1C27}">
      <dgm:prSet/>
      <dgm:spPr/>
      <dgm:t>
        <a:bodyPr/>
        <a:lstStyle/>
        <a:p>
          <a:endParaRPr lang="en-US"/>
        </a:p>
      </dgm:t>
    </dgm:pt>
    <dgm:pt modelId="{40C00CEE-8613-4FA8-9A33-EA70E43434DE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/>
            <a:t>Major</a:t>
          </a:r>
          <a:endParaRPr lang="en-US" dirty="0"/>
        </a:p>
      </dgm:t>
    </dgm:pt>
    <dgm:pt modelId="{3A63A5F9-5201-421D-9B31-DB0CDFF8ECEE}" type="parTrans" cxnId="{066DEC64-BEA8-4DB9-86E8-5DD328F33227}">
      <dgm:prSet/>
      <dgm:spPr/>
      <dgm:t>
        <a:bodyPr/>
        <a:lstStyle/>
        <a:p>
          <a:endParaRPr lang="en-US"/>
        </a:p>
      </dgm:t>
    </dgm:pt>
    <dgm:pt modelId="{080E8CD4-22CD-4800-BB4D-2CFB3412BEAA}" type="sibTrans" cxnId="{066DEC64-BEA8-4DB9-86E8-5DD328F33227}">
      <dgm:prSet/>
      <dgm:spPr/>
      <dgm:t>
        <a:bodyPr/>
        <a:lstStyle/>
        <a:p>
          <a:endParaRPr lang="en-US"/>
        </a:p>
      </dgm:t>
    </dgm:pt>
    <dgm:pt modelId="{2CA1DBC5-BF44-4077-9E5A-B5A02F1A57D2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26112281-9FD4-4431-A200-1C59C5839720}" type="parTrans" cxnId="{9315B2B8-D9EC-48AD-9977-4CE6AA912033}">
      <dgm:prSet/>
      <dgm:spPr/>
      <dgm:t>
        <a:bodyPr/>
        <a:lstStyle/>
        <a:p>
          <a:endParaRPr lang="en-US"/>
        </a:p>
      </dgm:t>
    </dgm:pt>
    <dgm:pt modelId="{88AA9FD5-02D4-44F8-8D20-FB9AA20FBD89}" type="sibTrans" cxnId="{9315B2B8-D9EC-48AD-9977-4CE6AA912033}">
      <dgm:prSet/>
      <dgm:spPr/>
      <dgm:t>
        <a:bodyPr/>
        <a:lstStyle/>
        <a:p>
          <a:endParaRPr lang="en-US"/>
        </a:p>
      </dgm:t>
    </dgm:pt>
    <dgm:pt modelId="{AEF21895-8EA5-46D1-BE8A-D144E54910B5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err="1" smtClean="0"/>
            <a:t>Herpetiform</a:t>
          </a:r>
          <a:endParaRPr lang="en-US" dirty="0"/>
        </a:p>
      </dgm:t>
    </dgm:pt>
    <dgm:pt modelId="{155B4890-BBE6-4FE3-BABC-B08E8A827EBC}" type="parTrans" cxnId="{E7E59E39-4A0F-44A3-BA2B-C214F7D7D478}">
      <dgm:prSet/>
      <dgm:spPr/>
      <dgm:t>
        <a:bodyPr/>
        <a:lstStyle/>
        <a:p>
          <a:endParaRPr lang="en-US"/>
        </a:p>
      </dgm:t>
    </dgm:pt>
    <dgm:pt modelId="{B4472FCD-1B8B-4F9D-A6B6-B2827721DAF4}" type="sibTrans" cxnId="{E7E59E39-4A0F-44A3-BA2B-C214F7D7D478}">
      <dgm:prSet/>
      <dgm:spPr/>
      <dgm:t>
        <a:bodyPr/>
        <a:lstStyle/>
        <a:p>
          <a:endParaRPr lang="en-US"/>
        </a:p>
      </dgm:t>
    </dgm:pt>
    <dgm:pt modelId="{48804E92-52DB-4C24-BC60-938E076687F2}">
      <dgm:prSet phldrT="[Text]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7E415CCC-D1BF-4C08-B1D9-3F7589727458}" type="parTrans" cxnId="{4B7B6A1A-B9C7-454C-B083-4A7FF68CCF91}">
      <dgm:prSet/>
      <dgm:spPr/>
      <dgm:t>
        <a:bodyPr/>
        <a:lstStyle/>
        <a:p>
          <a:endParaRPr lang="en-US"/>
        </a:p>
      </dgm:t>
    </dgm:pt>
    <dgm:pt modelId="{FFD3DBE0-9427-4EEB-B1F6-4CDF2E5331B3}" type="sibTrans" cxnId="{4B7B6A1A-B9C7-454C-B083-4A7FF68CCF91}">
      <dgm:prSet/>
      <dgm:spPr/>
      <dgm:t>
        <a:bodyPr/>
        <a:lstStyle/>
        <a:p>
          <a:endParaRPr lang="en-US"/>
        </a:p>
      </dgm:t>
    </dgm:pt>
    <dgm:pt modelId="{444D85B2-21C5-4CA7-BE3D-E73E12939345}">
      <dgm:prSet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/>
            <a:t>Associated with </a:t>
          </a:r>
          <a:r>
            <a:rPr lang="en-US" dirty="0" err="1" smtClean="0"/>
            <a:t>Behcet’s</a:t>
          </a:r>
          <a:r>
            <a:rPr lang="en-US" dirty="0" smtClean="0"/>
            <a:t> syndrome</a:t>
          </a:r>
          <a:endParaRPr lang="en-US" dirty="0"/>
        </a:p>
      </dgm:t>
    </dgm:pt>
    <dgm:pt modelId="{15E23247-8BD6-4B16-8D65-0F21D79D6EDC}" type="parTrans" cxnId="{AA8FFFCE-8B1F-4596-A677-0518F94C54A9}">
      <dgm:prSet/>
      <dgm:spPr/>
      <dgm:t>
        <a:bodyPr/>
        <a:lstStyle/>
        <a:p>
          <a:endParaRPr lang="en-US"/>
        </a:p>
      </dgm:t>
    </dgm:pt>
    <dgm:pt modelId="{6F3F4258-0D50-4836-986B-CFEF95991B4A}" type="sibTrans" cxnId="{AA8FFFCE-8B1F-4596-A677-0518F94C54A9}">
      <dgm:prSet/>
      <dgm:spPr/>
      <dgm:t>
        <a:bodyPr/>
        <a:lstStyle/>
        <a:p>
          <a:endParaRPr lang="en-US"/>
        </a:p>
      </dgm:t>
    </dgm:pt>
    <dgm:pt modelId="{4238D3FC-F09C-468D-96C8-4A373EB95423}" type="pres">
      <dgm:prSet presAssocID="{4AD13E51-7BBF-4563-B867-1E32DF9225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C12C4D-4026-4A29-A8FF-863ABDF78522}" type="pres">
      <dgm:prSet presAssocID="{928E82C4-9921-4E5D-A068-5B4129DDD8F8}" presName="composite" presStyleCnt="0"/>
      <dgm:spPr/>
    </dgm:pt>
    <dgm:pt modelId="{75C73FFA-1FD1-4A1B-B994-111A584AC4D6}" type="pres">
      <dgm:prSet presAssocID="{928E82C4-9921-4E5D-A068-5B4129DDD8F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89EB1B-47FA-436A-8029-98482BF4E42D}" type="pres">
      <dgm:prSet presAssocID="{928E82C4-9921-4E5D-A068-5B4129DDD8F8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98642-DCF6-423E-9081-FC6B819A4FD1}" type="pres">
      <dgm:prSet presAssocID="{83B7930C-78E8-4FA9-9756-CD74765320D6}" presName="sp" presStyleCnt="0"/>
      <dgm:spPr/>
    </dgm:pt>
    <dgm:pt modelId="{F6EAF48A-62CA-4AF6-971B-C2BF2A501450}" type="pres">
      <dgm:prSet presAssocID="{E5E7B1D0-B80C-4AFF-B311-BEC1BA63B9A5}" presName="composite" presStyleCnt="0"/>
      <dgm:spPr/>
    </dgm:pt>
    <dgm:pt modelId="{26FEE123-D196-4612-A8A4-F5C14E8E8B90}" type="pres">
      <dgm:prSet presAssocID="{E5E7B1D0-B80C-4AFF-B311-BEC1BA63B9A5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AF6DF3-2A89-4710-9FAE-2E06A445588B}" type="pres">
      <dgm:prSet presAssocID="{E5E7B1D0-B80C-4AFF-B311-BEC1BA63B9A5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9A798-B7D0-457D-9721-2EDA2CC53BA9}" type="pres">
      <dgm:prSet presAssocID="{DA74A5A0-07F8-4757-98E4-B86CACB1E6BB}" presName="sp" presStyleCnt="0"/>
      <dgm:spPr/>
    </dgm:pt>
    <dgm:pt modelId="{89F375EC-3A27-4260-89F9-613A6B0CC3ED}" type="pres">
      <dgm:prSet presAssocID="{2CA1DBC5-BF44-4077-9E5A-B5A02F1A57D2}" presName="composite" presStyleCnt="0"/>
      <dgm:spPr/>
    </dgm:pt>
    <dgm:pt modelId="{BB341726-3F0C-48F8-97FA-28B5931BFE0B}" type="pres">
      <dgm:prSet presAssocID="{2CA1DBC5-BF44-4077-9E5A-B5A02F1A57D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FBFAA-BDD7-4297-A384-FD454D3660DE}" type="pres">
      <dgm:prSet presAssocID="{2CA1DBC5-BF44-4077-9E5A-B5A02F1A57D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BC0F0-FF07-46F2-8DD1-FAC343C2C476}" type="pres">
      <dgm:prSet presAssocID="{88AA9FD5-02D4-44F8-8D20-FB9AA20FBD89}" presName="sp" presStyleCnt="0"/>
      <dgm:spPr/>
    </dgm:pt>
    <dgm:pt modelId="{8EDF7629-3893-4C48-9551-27E7E3B86918}" type="pres">
      <dgm:prSet presAssocID="{48804E92-52DB-4C24-BC60-938E076687F2}" presName="composite" presStyleCnt="0"/>
      <dgm:spPr/>
    </dgm:pt>
    <dgm:pt modelId="{19837A17-7530-421F-A350-E6492BA44E36}" type="pres">
      <dgm:prSet presAssocID="{48804E92-52DB-4C24-BC60-938E076687F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777B7-5AD1-4ACC-B3F0-F098A7660CBE}" type="pres">
      <dgm:prSet presAssocID="{48804E92-52DB-4C24-BC60-938E076687F2}" presName="descendantText" presStyleLbl="alignAcc1" presStyleIdx="3" presStyleCnt="4" custLinFactNeighborX="-89" custLinFactNeighborY="-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DF0223-3DF8-43FB-BBC4-B3DE5AA6BC59}" type="presOf" srcId="{AEF21895-8EA5-46D1-BE8A-D144E54910B5}" destId="{E75FBFAA-BDD7-4297-A384-FD454D3660DE}" srcOrd="0" destOrd="0" presId="urn:microsoft.com/office/officeart/2005/8/layout/chevron2"/>
    <dgm:cxn modelId="{066DEC64-BEA8-4DB9-86E8-5DD328F33227}" srcId="{E5E7B1D0-B80C-4AFF-B311-BEC1BA63B9A5}" destId="{40C00CEE-8613-4FA8-9A33-EA70E43434DE}" srcOrd="0" destOrd="0" parTransId="{3A63A5F9-5201-421D-9B31-DB0CDFF8ECEE}" sibTransId="{080E8CD4-22CD-4800-BB4D-2CFB3412BEAA}"/>
    <dgm:cxn modelId="{9C856A56-8E31-46DC-A868-3A9D6261A104}" srcId="{4AD13E51-7BBF-4563-B867-1E32DF9225EA}" destId="{928E82C4-9921-4E5D-A068-5B4129DDD8F8}" srcOrd="0" destOrd="0" parTransId="{492B5B2B-A76F-4602-AB45-895536D1C40F}" sibTransId="{83B7930C-78E8-4FA9-9756-CD74765320D6}"/>
    <dgm:cxn modelId="{41652FD1-590C-4532-9EE5-18C6114A1C27}" srcId="{4AD13E51-7BBF-4563-B867-1E32DF9225EA}" destId="{E5E7B1D0-B80C-4AFF-B311-BEC1BA63B9A5}" srcOrd="1" destOrd="0" parTransId="{FCB1CE2B-849F-46BF-862D-26942CB9FBAB}" sibTransId="{DA74A5A0-07F8-4757-98E4-B86CACB1E6BB}"/>
    <dgm:cxn modelId="{300B3D24-CD28-41C4-8BEF-5871AEFB4CAA}" type="presOf" srcId="{E5E7B1D0-B80C-4AFF-B311-BEC1BA63B9A5}" destId="{26FEE123-D196-4612-A8A4-F5C14E8E8B90}" srcOrd="0" destOrd="0" presId="urn:microsoft.com/office/officeart/2005/8/layout/chevron2"/>
    <dgm:cxn modelId="{AA8FFFCE-8B1F-4596-A677-0518F94C54A9}" srcId="{48804E92-52DB-4C24-BC60-938E076687F2}" destId="{444D85B2-21C5-4CA7-BE3D-E73E12939345}" srcOrd="0" destOrd="0" parTransId="{15E23247-8BD6-4B16-8D65-0F21D79D6EDC}" sibTransId="{6F3F4258-0D50-4836-986B-CFEF95991B4A}"/>
    <dgm:cxn modelId="{E939F785-1B04-452B-A3DD-1148B7B0F63A}" srcId="{928E82C4-9921-4E5D-A068-5B4129DDD8F8}" destId="{A233E121-54EA-4895-9C5B-CBD19BB5AADD}" srcOrd="0" destOrd="0" parTransId="{28DBE22D-0BD4-4E27-931C-025278E4050D}" sibTransId="{136E11C6-8B52-4033-924A-66A91DF49D67}"/>
    <dgm:cxn modelId="{9315B2B8-D9EC-48AD-9977-4CE6AA912033}" srcId="{4AD13E51-7BBF-4563-B867-1E32DF9225EA}" destId="{2CA1DBC5-BF44-4077-9E5A-B5A02F1A57D2}" srcOrd="2" destOrd="0" parTransId="{26112281-9FD4-4431-A200-1C59C5839720}" sibTransId="{88AA9FD5-02D4-44F8-8D20-FB9AA20FBD89}"/>
    <dgm:cxn modelId="{E02F10BC-48D0-4881-878C-CEF2D4E7BC70}" type="presOf" srcId="{48804E92-52DB-4C24-BC60-938E076687F2}" destId="{19837A17-7530-421F-A350-E6492BA44E36}" srcOrd="0" destOrd="0" presId="urn:microsoft.com/office/officeart/2005/8/layout/chevron2"/>
    <dgm:cxn modelId="{80728623-56E9-4A5B-96DE-7A756081DA4B}" type="presOf" srcId="{444D85B2-21C5-4CA7-BE3D-E73E12939345}" destId="{A49777B7-5AD1-4ACC-B3F0-F098A7660CBE}" srcOrd="0" destOrd="0" presId="urn:microsoft.com/office/officeart/2005/8/layout/chevron2"/>
    <dgm:cxn modelId="{E7E59E39-4A0F-44A3-BA2B-C214F7D7D478}" srcId="{2CA1DBC5-BF44-4077-9E5A-B5A02F1A57D2}" destId="{AEF21895-8EA5-46D1-BE8A-D144E54910B5}" srcOrd="0" destOrd="0" parTransId="{155B4890-BBE6-4FE3-BABC-B08E8A827EBC}" sibTransId="{B4472FCD-1B8B-4F9D-A6B6-B2827721DAF4}"/>
    <dgm:cxn modelId="{FA57DE1E-3FB2-46F9-B859-CE9924D52DC2}" type="presOf" srcId="{2CA1DBC5-BF44-4077-9E5A-B5A02F1A57D2}" destId="{BB341726-3F0C-48F8-97FA-28B5931BFE0B}" srcOrd="0" destOrd="0" presId="urn:microsoft.com/office/officeart/2005/8/layout/chevron2"/>
    <dgm:cxn modelId="{4B7B6A1A-B9C7-454C-B083-4A7FF68CCF91}" srcId="{4AD13E51-7BBF-4563-B867-1E32DF9225EA}" destId="{48804E92-52DB-4C24-BC60-938E076687F2}" srcOrd="3" destOrd="0" parTransId="{7E415CCC-D1BF-4C08-B1D9-3F7589727458}" sibTransId="{FFD3DBE0-9427-4EEB-B1F6-4CDF2E5331B3}"/>
    <dgm:cxn modelId="{5F5272A3-8058-4820-97F1-25DA072BB9D3}" type="presOf" srcId="{4AD13E51-7BBF-4563-B867-1E32DF9225EA}" destId="{4238D3FC-F09C-468D-96C8-4A373EB95423}" srcOrd="0" destOrd="0" presId="urn:microsoft.com/office/officeart/2005/8/layout/chevron2"/>
    <dgm:cxn modelId="{AF36BAE2-802D-4D64-8F2B-C92B51A678ED}" type="presOf" srcId="{A233E121-54EA-4895-9C5B-CBD19BB5AADD}" destId="{ED89EB1B-47FA-436A-8029-98482BF4E42D}" srcOrd="0" destOrd="0" presId="urn:microsoft.com/office/officeart/2005/8/layout/chevron2"/>
    <dgm:cxn modelId="{3989E44E-F121-49DB-9F2B-3653EA37041E}" type="presOf" srcId="{928E82C4-9921-4E5D-A068-5B4129DDD8F8}" destId="{75C73FFA-1FD1-4A1B-B994-111A584AC4D6}" srcOrd="0" destOrd="0" presId="urn:microsoft.com/office/officeart/2005/8/layout/chevron2"/>
    <dgm:cxn modelId="{5016891A-2707-4955-B8CE-7AE305F6DD69}" type="presOf" srcId="{40C00CEE-8613-4FA8-9A33-EA70E43434DE}" destId="{67AF6DF3-2A89-4710-9FAE-2E06A445588B}" srcOrd="0" destOrd="0" presId="urn:microsoft.com/office/officeart/2005/8/layout/chevron2"/>
    <dgm:cxn modelId="{A75B19E9-FA93-42E6-99BD-1463078D6EED}" type="presParOf" srcId="{4238D3FC-F09C-468D-96C8-4A373EB95423}" destId="{15C12C4D-4026-4A29-A8FF-863ABDF78522}" srcOrd="0" destOrd="0" presId="urn:microsoft.com/office/officeart/2005/8/layout/chevron2"/>
    <dgm:cxn modelId="{DA9497C0-FC9D-4943-A243-99A658B44389}" type="presParOf" srcId="{15C12C4D-4026-4A29-A8FF-863ABDF78522}" destId="{75C73FFA-1FD1-4A1B-B994-111A584AC4D6}" srcOrd="0" destOrd="0" presId="urn:microsoft.com/office/officeart/2005/8/layout/chevron2"/>
    <dgm:cxn modelId="{A2C1C533-6527-4703-9C9D-33054A794171}" type="presParOf" srcId="{15C12C4D-4026-4A29-A8FF-863ABDF78522}" destId="{ED89EB1B-47FA-436A-8029-98482BF4E42D}" srcOrd="1" destOrd="0" presId="urn:microsoft.com/office/officeart/2005/8/layout/chevron2"/>
    <dgm:cxn modelId="{FB7D6CE1-C7A8-4B1E-9D7F-E7ABC5387C51}" type="presParOf" srcId="{4238D3FC-F09C-468D-96C8-4A373EB95423}" destId="{23298642-DCF6-423E-9081-FC6B819A4FD1}" srcOrd="1" destOrd="0" presId="urn:microsoft.com/office/officeart/2005/8/layout/chevron2"/>
    <dgm:cxn modelId="{9206598E-BF6B-40EA-938D-15AF8E288190}" type="presParOf" srcId="{4238D3FC-F09C-468D-96C8-4A373EB95423}" destId="{F6EAF48A-62CA-4AF6-971B-C2BF2A501450}" srcOrd="2" destOrd="0" presId="urn:microsoft.com/office/officeart/2005/8/layout/chevron2"/>
    <dgm:cxn modelId="{9D805372-0012-466E-908A-4AE7C3BCA5DD}" type="presParOf" srcId="{F6EAF48A-62CA-4AF6-971B-C2BF2A501450}" destId="{26FEE123-D196-4612-A8A4-F5C14E8E8B90}" srcOrd="0" destOrd="0" presId="urn:microsoft.com/office/officeart/2005/8/layout/chevron2"/>
    <dgm:cxn modelId="{B473C448-FDDA-4ED8-9A5C-C5979EED25A9}" type="presParOf" srcId="{F6EAF48A-62CA-4AF6-971B-C2BF2A501450}" destId="{67AF6DF3-2A89-4710-9FAE-2E06A445588B}" srcOrd="1" destOrd="0" presId="urn:microsoft.com/office/officeart/2005/8/layout/chevron2"/>
    <dgm:cxn modelId="{294B9C93-61BC-4353-9193-711880678E5D}" type="presParOf" srcId="{4238D3FC-F09C-468D-96C8-4A373EB95423}" destId="{8DF9A798-B7D0-457D-9721-2EDA2CC53BA9}" srcOrd="3" destOrd="0" presId="urn:microsoft.com/office/officeart/2005/8/layout/chevron2"/>
    <dgm:cxn modelId="{2BF17D7A-9A00-4812-8007-4BFE30E00B6D}" type="presParOf" srcId="{4238D3FC-F09C-468D-96C8-4A373EB95423}" destId="{89F375EC-3A27-4260-89F9-613A6B0CC3ED}" srcOrd="4" destOrd="0" presId="urn:microsoft.com/office/officeart/2005/8/layout/chevron2"/>
    <dgm:cxn modelId="{428802F9-DAA0-47C7-B372-3DDE96FE83D0}" type="presParOf" srcId="{89F375EC-3A27-4260-89F9-613A6B0CC3ED}" destId="{BB341726-3F0C-48F8-97FA-28B5931BFE0B}" srcOrd="0" destOrd="0" presId="urn:microsoft.com/office/officeart/2005/8/layout/chevron2"/>
    <dgm:cxn modelId="{3E7381C8-CC08-4DB5-AAF0-F61D7B9722B0}" type="presParOf" srcId="{89F375EC-3A27-4260-89F9-613A6B0CC3ED}" destId="{E75FBFAA-BDD7-4297-A384-FD454D3660DE}" srcOrd="1" destOrd="0" presId="urn:microsoft.com/office/officeart/2005/8/layout/chevron2"/>
    <dgm:cxn modelId="{8754DB3E-279A-489D-869D-8A302D64C984}" type="presParOf" srcId="{4238D3FC-F09C-468D-96C8-4A373EB95423}" destId="{58BBC0F0-FF07-46F2-8DD1-FAC343C2C476}" srcOrd="5" destOrd="0" presId="urn:microsoft.com/office/officeart/2005/8/layout/chevron2"/>
    <dgm:cxn modelId="{50D1AB2B-CEF6-41FE-BDA9-8FF44FFC0773}" type="presParOf" srcId="{4238D3FC-F09C-468D-96C8-4A373EB95423}" destId="{8EDF7629-3893-4C48-9551-27E7E3B86918}" srcOrd="6" destOrd="0" presId="urn:microsoft.com/office/officeart/2005/8/layout/chevron2"/>
    <dgm:cxn modelId="{42BC6866-4DC5-433A-BDF8-4D75C9D97190}" type="presParOf" srcId="{8EDF7629-3893-4C48-9551-27E7E3B86918}" destId="{19837A17-7530-421F-A350-E6492BA44E36}" srcOrd="0" destOrd="0" presId="urn:microsoft.com/office/officeart/2005/8/layout/chevron2"/>
    <dgm:cxn modelId="{572B1C61-410E-42A2-A40F-C0B5EA1C6BAD}" type="presParOf" srcId="{8EDF7629-3893-4C48-9551-27E7E3B86918}" destId="{A49777B7-5AD1-4ACC-B3F0-F098A7660CBE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769709-E2E2-48CB-8CA5-C6BFDC6119C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DF0754-B965-484E-8394-E27ABD7D7274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200" dirty="0" smtClean="0"/>
            <a:t> Relieve discomfort</a:t>
          </a:r>
          <a:endParaRPr lang="en-US" sz="3200" dirty="0"/>
        </a:p>
      </dgm:t>
    </dgm:pt>
    <dgm:pt modelId="{5E0ACAB2-D0E0-4141-9404-0751B70A8457}" type="parTrans" cxnId="{42758CFE-8B5D-44AC-AB8E-9FDB31F8B2C6}">
      <dgm:prSet/>
      <dgm:spPr/>
      <dgm:t>
        <a:bodyPr/>
        <a:lstStyle/>
        <a:p>
          <a:endParaRPr lang="en-US"/>
        </a:p>
      </dgm:t>
    </dgm:pt>
    <dgm:pt modelId="{F03CBFC9-2B23-4B5E-B827-97E1BFF4AAA6}" type="sibTrans" cxnId="{42758CFE-8B5D-44AC-AB8E-9FDB31F8B2C6}">
      <dgm:prSet/>
      <dgm:spPr/>
      <dgm:t>
        <a:bodyPr/>
        <a:lstStyle/>
        <a:p>
          <a:endParaRPr lang="en-US"/>
        </a:p>
      </dgm:t>
    </dgm:pt>
    <dgm:pt modelId="{AF396316-19FB-4ACB-80B6-EF8707F177AF}">
      <dgm:prSet phldrT="[Text]"/>
      <dgm:spPr/>
      <dgm:t>
        <a:bodyPr/>
        <a:lstStyle/>
        <a:p>
          <a:r>
            <a:rPr lang="en-US" dirty="0" smtClean="0"/>
            <a:t>Reduce secondary infection</a:t>
          </a:r>
          <a:endParaRPr lang="en-US" dirty="0"/>
        </a:p>
      </dgm:t>
    </dgm:pt>
    <dgm:pt modelId="{7973A008-5290-4240-A6E3-B871B9017FDC}" type="parTrans" cxnId="{EE57213F-F8F1-4D3C-B360-5B9FA48CAF8A}">
      <dgm:prSet/>
      <dgm:spPr/>
      <dgm:t>
        <a:bodyPr/>
        <a:lstStyle/>
        <a:p>
          <a:endParaRPr lang="en-US"/>
        </a:p>
      </dgm:t>
    </dgm:pt>
    <dgm:pt modelId="{F0B4226A-BD01-459A-80B4-F2DFE3DA59A4}" type="sibTrans" cxnId="{EE57213F-F8F1-4D3C-B360-5B9FA48CAF8A}">
      <dgm:prSet/>
      <dgm:spPr/>
      <dgm:t>
        <a:bodyPr/>
        <a:lstStyle/>
        <a:p>
          <a:endParaRPr lang="en-US"/>
        </a:p>
      </dgm:t>
    </dgm:pt>
    <dgm:pt modelId="{E0931AE1-9E3C-4534-9EE3-799BCBBDC34B}">
      <dgm:prSet phldrT="[Text]"/>
      <dgm:spPr/>
      <dgm:t>
        <a:bodyPr/>
        <a:lstStyle/>
        <a:p>
          <a:r>
            <a:rPr lang="en-US" dirty="0" smtClean="0"/>
            <a:t> Promote healing of   existing ulceration</a:t>
          </a:r>
          <a:endParaRPr lang="en-US" dirty="0"/>
        </a:p>
      </dgm:t>
    </dgm:pt>
    <dgm:pt modelId="{85665E70-02AE-4949-ADF7-4BF6F4EF68E4}" type="parTrans" cxnId="{FAFE9472-3318-4D19-B0B5-D1DC3FCCD05F}">
      <dgm:prSet/>
      <dgm:spPr/>
      <dgm:t>
        <a:bodyPr/>
        <a:lstStyle/>
        <a:p>
          <a:endParaRPr lang="en-US"/>
        </a:p>
      </dgm:t>
    </dgm:pt>
    <dgm:pt modelId="{94EFA031-D278-44BC-BDEF-200BB880D998}" type="sibTrans" cxnId="{FAFE9472-3318-4D19-B0B5-D1DC3FCCD05F}">
      <dgm:prSet/>
      <dgm:spPr/>
      <dgm:t>
        <a:bodyPr/>
        <a:lstStyle/>
        <a:p>
          <a:endParaRPr lang="en-US"/>
        </a:p>
      </dgm:t>
    </dgm:pt>
    <dgm:pt modelId="{3B0D3D5D-A5FD-4D8E-88D1-28914D1FE438}" type="pres">
      <dgm:prSet presAssocID="{E5769709-E2E2-48CB-8CA5-C6BFDC6119C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561885-83CB-4449-8DEC-54059E0F9D36}" type="pres">
      <dgm:prSet presAssocID="{10DF0754-B965-484E-8394-E27ABD7D7274}" presName="circle1" presStyleLbl="node1" presStyleIdx="0" presStyleCnt="3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en-US"/>
        </a:p>
      </dgm:t>
    </dgm:pt>
    <dgm:pt modelId="{9D62EEDB-4433-4E17-A098-2089003E4AC0}" type="pres">
      <dgm:prSet presAssocID="{10DF0754-B965-484E-8394-E27ABD7D7274}" presName="space" presStyleCnt="0"/>
      <dgm:spPr/>
    </dgm:pt>
    <dgm:pt modelId="{6AAA9069-725D-45F6-8562-C21A55B6B4F1}" type="pres">
      <dgm:prSet presAssocID="{10DF0754-B965-484E-8394-E27ABD7D7274}" presName="rect1" presStyleLbl="alignAcc1" presStyleIdx="0" presStyleCnt="3" custScaleY="134722" custLinFactNeighborY="5555"/>
      <dgm:spPr/>
      <dgm:t>
        <a:bodyPr/>
        <a:lstStyle/>
        <a:p>
          <a:endParaRPr lang="en-US"/>
        </a:p>
      </dgm:t>
    </dgm:pt>
    <dgm:pt modelId="{E25A4DBA-58A5-46EA-91E8-E942DC97361D}" type="pres">
      <dgm:prSet presAssocID="{AF396316-19FB-4ACB-80B6-EF8707F177AF}" presName="vertSpace2" presStyleLbl="node1" presStyleIdx="0" presStyleCnt="3"/>
      <dgm:spPr/>
    </dgm:pt>
    <dgm:pt modelId="{2B88718D-7247-4DA0-AFA2-FCCC506E725D}" type="pres">
      <dgm:prSet presAssocID="{AF396316-19FB-4ACB-80B6-EF8707F177AF}" presName="circle2" presStyleLbl="node1" presStyleIdx="1" presStyleCnt="3"/>
      <dgm:spPr/>
    </dgm:pt>
    <dgm:pt modelId="{18FAE6FC-830E-44C6-8CA6-CF7E8229C658}" type="pres">
      <dgm:prSet presAssocID="{AF396316-19FB-4ACB-80B6-EF8707F177AF}" presName="rect2" presStyleLbl="alignAcc1" presStyleIdx="1" presStyleCnt="3" custScaleY="104700" custLinFactNeighborY="-10684"/>
      <dgm:spPr/>
      <dgm:t>
        <a:bodyPr/>
        <a:lstStyle/>
        <a:p>
          <a:endParaRPr lang="en-US"/>
        </a:p>
      </dgm:t>
    </dgm:pt>
    <dgm:pt modelId="{957FEDFE-D322-41CC-8A48-503F98D0A573}" type="pres">
      <dgm:prSet presAssocID="{E0931AE1-9E3C-4534-9EE3-799BCBBDC34B}" presName="vertSpace3" presStyleLbl="node1" presStyleIdx="1" presStyleCnt="3"/>
      <dgm:spPr/>
    </dgm:pt>
    <dgm:pt modelId="{BE3EFFC5-0BF7-429A-A4C2-BDC65BAAB4FA}" type="pres">
      <dgm:prSet presAssocID="{E0931AE1-9E3C-4534-9EE3-799BCBBDC34B}" presName="circle3" presStyleLbl="node1" presStyleIdx="2" presStyleCnt="3"/>
      <dgm:spPr>
        <a:solidFill>
          <a:srgbClr val="00B0F0"/>
        </a:solidFill>
      </dgm:spPr>
      <dgm:t>
        <a:bodyPr/>
        <a:lstStyle/>
        <a:p>
          <a:endParaRPr lang="en-US"/>
        </a:p>
      </dgm:t>
    </dgm:pt>
    <dgm:pt modelId="{5FA6474C-F3A7-4EBC-98B9-6EF7C1058D72}" type="pres">
      <dgm:prSet presAssocID="{E0931AE1-9E3C-4534-9EE3-799BCBBDC34B}" presName="rect3" presStyleLbl="alignAcc1" presStyleIdx="2" presStyleCnt="3"/>
      <dgm:spPr/>
      <dgm:t>
        <a:bodyPr/>
        <a:lstStyle/>
        <a:p>
          <a:endParaRPr lang="en-US"/>
        </a:p>
      </dgm:t>
    </dgm:pt>
    <dgm:pt modelId="{C3D0D5D9-3769-4D88-AC05-1E1C27CB5766}" type="pres">
      <dgm:prSet presAssocID="{10DF0754-B965-484E-8394-E27ABD7D7274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5285D-71D3-4FFB-AC73-814DA4216C1F}" type="pres">
      <dgm:prSet presAssocID="{AF396316-19FB-4ACB-80B6-EF8707F177AF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885EA-F10C-4FD1-B582-10D6ECC5231F}" type="pres">
      <dgm:prSet presAssocID="{E0931AE1-9E3C-4534-9EE3-799BCBBDC34B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AE4528-A9FE-4200-8DF9-2BD415FC178A}" type="presOf" srcId="{AF396316-19FB-4ACB-80B6-EF8707F177AF}" destId="{18FAE6FC-830E-44C6-8CA6-CF7E8229C658}" srcOrd="0" destOrd="0" presId="urn:microsoft.com/office/officeart/2005/8/layout/target3"/>
    <dgm:cxn modelId="{FAFE9472-3318-4D19-B0B5-D1DC3FCCD05F}" srcId="{E5769709-E2E2-48CB-8CA5-C6BFDC6119CA}" destId="{E0931AE1-9E3C-4534-9EE3-799BCBBDC34B}" srcOrd="2" destOrd="0" parTransId="{85665E70-02AE-4949-ADF7-4BF6F4EF68E4}" sibTransId="{94EFA031-D278-44BC-BDEF-200BB880D998}"/>
    <dgm:cxn modelId="{D5FE0E18-1C2C-4BF0-A93F-D397BB6E1504}" type="presOf" srcId="{E0931AE1-9E3C-4534-9EE3-799BCBBDC34B}" destId="{5FA6474C-F3A7-4EBC-98B9-6EF7C1058D72}" srcOrd="0" destOrd="0" presId="urn:microsoft.com/office/officeart/2005/8/layout/target3"/>
    <dgm:cxn modelId="{EE57213F-F8F1-4D3C-B360-5B9FA48CAF8A}" srcId="{E5769709-E2E2-48CB-8CA5-C6BFDC6119CA}" destId="{AF396316-19FB-4ACB-80B6-EF8707F177AF}" srcOrd="1" destOrd="0" parTransId="{7973A008-5290-4240-A6E3-B871B9017FDC}" sibTransId="{F0B4226A-BD01-459A-80B4-F2DFE3DA59A4}"/>
    <dgm:cxn modelId="{56535C5F-FFBF-4BA9-8BB0-CF6A1701FF09}" type="presOf" srcId="{E0931AE1-9E3C-4534-9EE3-799BCBBDC34B}" destId="{D9A885EA-F10C-4FD1-B582-10D6ECC5231F}" srcOrd="1" destOrd="0" presId="urn:microsoft.com/office/officeart/2005/8/layout/target3"/>
    <dgm:cxn modelId="{42758CFE-8B5D-44AC-AB8E-9FDB31F8B2C6}" srcId="{E5769709-E2E2-48CB-8CA5-C6BFDC6119CA}" destId="{10DF0754-B965-484E-8394-E27ABD7D7274}" srcOrd="0" destOrd="0" parTransId="{5E0ACAB2-D0E0-4141-9404-0751B70A8457}" sibTransId="{F03CBFC9-2B23-4B5E-B827-97E1BFF4AAA6}"/>
    <dgm:cxn modelId="{EFF57909-9103-4E96-855E-5DAC35BB528A}" type="presOf" srcId="{E5769709-E2E2-48CB-8CA5-C6BFDC6119CA}" destId="{3B0D3D5D-A5FD-4D8E-88D1-28914D1FE438}" srcOrd="0" destOrd="0" presId="urn:microsoft.com/office/officeart/2005/8/layout/target3"/>
    <dgm:cxn modelId="{9587244B-8AF9-4C21-82DF-2B26241E0447}" type="presOf" srcId="{10DF0754-B965-484E-8394-E27ABD7D7274}" destId="{C3D0D5D9-3769-4D88-AC05-1E1C27CB5766}" srcOrd="1" destOrd="0" presId="urn:microsoft.com/office/officeart/2005/8/layout/target3"/>
    <dgm:cxn modelId="{742670D0-42ED-4F27-8799-C312681315AF}" type="presOf" srcId="{10DF0754-B965-484E-8394-E27ABD7D7274}" destId="{6AAA9069-725D-45F6-8562-C21A55B6B4F1}" srcOrd="0" destOrd="0" presId="urn:microsoft.com/office/officeart/2005/8/layout/target3"/>
    <dgm:cxn modelId="{62DE1125-1B66-492F-82DA-533C3613BFA4}" type="presOf" srcId="{AF396316-19FB-4ACB-80B6-EF8707F177AF}" destId="{F315285D-71D3-4FFB-AC73-814DA4216C1F}" srcOrd="1" destOrd="0" presId="urn:microsoft.com/office/officeart/2005/8/layout/target3"/>
    <dgm:cxn modelId="{DEE6D2CF-67FA-4F6C-B80C-404CC42BA1F8}" type="presParOf" srcId="{3B0D3D5D-A5FD-4D8E-88D1-28914D1FE438}" destId="{CA561885-83CB-4449-8DEC-54059E0F9D36}" srcOrd="0" destOrd="0" presId="urn:microsoft.com/office/officeart/2005/8/layout/target3"/>
    <dgm:cxn modelId="{E456B02F-FD0B-47E9-8DF7-4713B56F81DD}" type="presParOf" srcId="{3B0D3D5D-A5FD-4D8E-88D1-28914D1FE438}" destId="{9D62EEDB-4433-4E17-A098-2089003E4AC0}" srcOrd="1" destOrd="0" presId="urn:microsoft.com/office/officeart/2005/8/layout/target3"/>
    <dgm:cxn modelId="{3CB5B46B-D408-4574-B5D6-1736FFA1D0D4}" type="presParOf" srcId="{3B0D3D5D-A5FD-4D8E-88D1-28914D1FE438}" destId="{6AAA9069-725D-45F6-8562-C21A55B6B4F1}" srcOrd="2" destOrd="0" presId="urn:microsoft.com/office/officeart/2005/8/layout/target3"/>
    <dgm:cxn modelId="{609804F3-980D-4468-AC56-5EF0B6CDD117}" type="presParOf" srcId="{3B0D3D5D-A5FD-4D8E-88D1-28914D1FE438}" destId="{E25A4DBA-58A5-46EA-91E8-E942DC97361D}" srcOrd="3" destOrd="0" presId="urn:microsoft.com/office/officeart/2005/8/layout/target3"/>
    <dgm:cxn modelId="{B3931076-5C4B-43F3-8A64-E9DA22BD878B}" type="presParOf" srcId="{3B0D3D5D-A5FD-4D8E-88D1-28914D1FE438}" destId="{2B88718D-7247-4DA0-AFA2-FCCC506E725D}" srcOrd="4" destOrd="0" presId="urn:microsoft.com/office/officeart/2005/8/layout/target3"/>
    <dgm:cxn modelId="{D440C2CA-C03D-44EB-9456-FA5881D7F04E}" type="presParOf" srcId="{3B0D3D5D-A5FD-4D8E-88D1-28914D1FE438}" destId="{18FAE6FC-830E-44C6-8CA6-CF7E8229C658}" srcOrd="5" destOrd="0" presId="urn:microsoft.com/office/officeart/2005/8/layout/target3"/>
    <dgm:cxn modelId="{F0E53F7F-121C-4AA5-847B-63E2751DE3C9}" type="presParOf" srcId="{3B0D3D5D-A5FD-4D8E-88D1-28914D1FE438}" destId="{957FEDFE-D322-41CC-8A48-503F98D0A573}" srcOrd="6" destOrd="0" presId="urn:microsoft.com/office/officeart/2005/8/layout/target3"/>
    <dgm:cxn modelId="{0E525F1F-4018-49C5-910F-0732D8EC8F41}" type="presParOf" srcId="{3B0D3D5D-A5FD-4D8E-88D1-28914D1FE438}" destId="{BE3EFFC5-0BF7-429A-A4C2-BDC65BAAB4FA}" srcOrd="7" destOrd="0" presId="urn:microsoft.com/office/officeart/2005/8/layout/target3"/>
    <dgm:cxn modelId="{0F285A28-3F02-49A6-A419-2A2E38863CFA}" type="presParOf" srcId="{3B0D3D5D-A5FD-4D8E-88D1-28914D1FE438}" destId="{5FA6474C-F3A7-4EBC-98B9-6EF7C1058D72}" srcOrd="8" destOrd="0" presId="urn:microsoft.com/office/officeart/2005/8/layout/target3"/>
    <dgm:cxn modelId="{792A6D21-AA5D-48CE-9E82-7E743679422A}" type="presParOf" srcId="{3B0D3D5D-A5FD-4D8E-88D1-28914D1FE438}" destId="{C3D0D5D9-3769-4D88-AC05-1E1C27CB5766}" srcOrd="9" destOrd="0" presId="urn:microsoft.com/office/officeart/2005/8/layout/target3"/>
    <dgm:cxn modelId="{CCDC32B6-CC05-4156-B0B9-46087960E260}" type="presParOf" srcId="{3B0D3D5D-A5FD-4D8E-88D1-28914D1FE438}" destId="{F315285D-71D3-4FFB-AC73-814DA4216C1F}" srcOrd="10" destOrd="0" presId="urn:microsoft.com/office/officeart/2005/8/layout/target3"/>
    <dgm:cxn modelId="{C3FC79DC-9B42-47DA-A680-A8CCA648AF75}" type="presParOf" srcId="{3B0D3D5D-A5FD-4D8E-88D1-28914D1FE438}" destId="{D9A885EA-F10C-4FD1-B582-10D6ECC5231F}" srcOrd="11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F6FE9-C072-4F80-AC9E-16BF9FAD247A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A5934-9A6D-4EB7-BD32-C0A27CBDAB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788CA-3D81-4563-8544-DA37A6D80691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6FC1B-34C6-4BED-8756-3A8127A740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6FC1B-34C6-4BED-8756-3A8127A740C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081-CF2B-4BBD-A609-EDB093FA9C5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D3DA-32E6-47A8-96AA-D05F71558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081-CF2B-4BBD-A609-EDB093FA9C5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D3DA-32E6-47A8-96AA-D05F71558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081-CF2B-4BBD-A609-EDB093FA9C5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D3DA-32E6-47A8-96AA-D05F71558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081-CF2B-4BBD-A609-EDB093FA9C5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D3DA-32E6-47A8-96AA-D05F71558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081-CF2B-4BBD-A609-EDB093FA9C5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D3DA-32E6-47A8-96AA-D05F71558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081-CF2B-4BBD-A609-EDB093FA9C5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D3DA-32E6-47A8-96AA-D05F71558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081-CF2B-4BBD-A609-EDB093FA9C5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D3DA-32E6-47A8-96AA-D05F71558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081-CF2B-4BBD-A609-EDB093FA9C5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D3DA-32E6-47A8-96AA-D05F71558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081-CF2B-4BBD-A609-EDB093FA9C5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D3DA-32E6-47A8-96AA-D05F71558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081-CF2B-4BBD-A609-EDB093FA9C5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7D3DA-32E6-47A8-96AA-D05F715585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9D081-CF2B-4BBD-A609-EDB093FA9C5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27D3DA-32E6-47A8-96AA-D05F715585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5D9D081-CF2B-4BBD-A609-EDB093FA9C5C}" type="datetimeFigureOut">
              <a:rPr lang="en-US" smtClean="0"/>
              <a:pPr/>
              <a:t>3/10/2011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27D3DA-32E6-47A8-96AA-D05F715585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lgerian" pitchFamily="82" charset="0"/>
              </a:rPr>
              <a:t>RECURRENT APHTHOUS ULCER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Clr>
                <a:schemeClr val="hlink"/>
              </a:buClr>
              <a:buNone/>
              <a:defRPr/>
            </a:pPr>
            <a:r>
              <a:rPr lang="en-US" sz="5400" b="1" dirty="0" smtClean="0">
                <a:solidFill>
                  <a:srgbClr val="FFFF00"/>
                </a:solidFill>
                <a:latin typeface="Monotype Corsiva" pitchFamily="66" charset="0"/>
              </a:rPr>
              <a:t>P</a:t>
            </a:r>
            <a:r>
              <a:rPr lang="en-US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resented  by</a:t>
            </a:r>
          </a:p>
          <a:p>
            <a:pPr>
              <a:buClr>
                <a:schemeClr val="hlink"/>
              </a:buClr>
              <a:buNone/>
              <a:defRPr/>
            </a:pP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Dr. V. </a:t>
            </a:r>
            <a:r>
              <a:rPr lang="en-US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Usha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.,</a:t>
            </a:r>
          </a:p>
          <a:p>
            <a:pPr>
              <a:buClr>
                <a:schemeClr val="hlink"/>
              </a:buClr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                          1</a:t>
            </a:r>
            <a:r>
              <a:rPr lang="en-US" sz="32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st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 yr M.D.S.,</a:t>
            </a:r>
          </a:p>
          <a:p>
            <a:pPr>
              <a:buClr>
                <a:schemeClr val="hlink"/>
              </a:buClr>
              <a:buNone/>
              <a:defRPr/>
            </a:pP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Times New Roman" pitchFamily="18" charset="0"/>
            </a:endParaRPr>
          </a:p>
          <a:p>
            <a:pPr>
              <a:buClr>
                <a:schemeClr val="hlink"/>
              </a:buClr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                               Dept of oral medicine</a:t>
            </a:r>
          </a:p>
          <a:p>
            <a:pPr>
              <a:buClr>
                <a:schemeClr val="hlink"/>
              </a:buClr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                                                   &amp;  </a:t>
            </a:r>
          </a:p>
          <a:p>
            <a:pPr>
              <a:buClr>
                <a:schemeClr val="hlink"/>
              </a:buClr>
              <a:buNone/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                                                       Radiology</a:t>
            </a:r>
          </a:p>
        </p:txBody>
      </p:sp>
      <p:pic>
        <p:nvPicPr>
          <p:cNvPr id="6" name="Picture 7" descr="C:\Documents and Settings\Admin\My Documents\My Pictures\tanjo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032000"/>
            <a:ext cx="3467100" cy="231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sz="8600" dirty="0" smtClean="0">
                <a:solidFill>
                  <a:srgbClr val="FFFF00"/>
                </a:solidFill>
              </a:rPr>
              <a:t>Minor</a:t>
            </a:r>
          </a:p>
          <a:p>
            <a:r>
              <a:rPr lang="en-US" sz="7000" dirty="0" smtClean="0"/>
              <a:t>First episode begin-2</a:t>
            </a:r>
            <a:r>
              <a:rPr lang="en-US" sz="7000" baseline="30000" dirty="0" smtClean="0"/>
              <a:t>nd</a:t>
            </a:r>
            <a:r>
              <a:rPr lang="en-US" sz="7000" dirty="0" smtClean="0"/>
              <a:t> decade</a:t>
            </a:r>
          </a:p>
          <a:p>
            <a:r>
              <a:rPr lang="en-US" sz="7000" dirty="0" err="1" smtClean="0"/>
              <a:t>Prodromal</a:t>
            </a:r>
            <a:r>
              <a:rPr lang="en-US" sz="7000" dirty="0" smtClean="0"/>
              <a:t> burning-2 to 48 hrs</a:t>
            </a:r>
          </a:p>
          <a:p>
            <a:r>
              <a:rPr lang="en-US" sz="7000" dirty="0" smtClean="0"/>
              <a:t>Within hours-small white papule forms &amp; ulcerates</a:t>
            </a:r>
          </a:p>
          <a:p>
            <a:pPr>
              <a:buNone/>
            </a:pPr>
            <a:endParaRPr lang="en-US" sz="7000" dirty="0" smtClean="0"/>
          </a:p>
          <a:p>
            <a:endParaRPr lang="en-US" sz="7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7400" dirty="0" smtClean="0"/>
              <a:t>    </a:t>
            </a:r>
            <a:r>
              <a:rPr lang="en-US" sz="7000" dirty="0" smtClean="0"/>
              <a:t>Text Book of Oral Medicine</a:t>
            </a:r>
          </a:p>
          <a:p>
            <a:pPr>
              <a:buNone/>
            </a:pPr>
            <a:r>
              <a:rPr lang="en-US" sz="7000" dirty="0" smtClean="0"/>
              <a:t>-</a:t>
            </a:r>
            <a:r>
              <a:rPr lang="en-US" sz="7000" dirty="0" err="1" smtClean="0"/>
              <a:t>Burkete’s</a:t>
            </a:r>
            <a:r>
              <a:rPr lang="en-US" sz="7000" dirty="0" smtClean="0"/>
              <a:t> 11</a:t>
            </a:r>
            <a:r>
              <a:rPr lang="en-US" sz="7000" baseline="30000" dirty="0" smtClean="0"/>
              <a:t>th</a:t>
            </a:r>
            <a:r>
              <a:rPr lang="en-US" sz="7000" dirty="0" smtClean="0"/>
              <a:t> Edition</a:t>
            </a:r>
          </a:p>
          <a:p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 </a:t>
            </a:r>
            <a:endParaRPr lang="en-US" dirty="0"/>
          </a:p>
        </p:txBody>
      </p:sp>
      <p:pic>
        <p:nvPicPr>
          <p:cNvPr id="6" name="Picture 2" descr="C:\Documents and Settings\Admin\My Documents\My Pictures\834279-867080-2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191000"/>
            <a:ext cx="3048000" cy="2438400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perspectiveFront"/>
            <a:lightRig rig="threePt" dir="t"/>
          </a:scene3d>
        </p:spPr>
      </p:pic>
      <p:sp>
        <p:nvSpPr>
          <p:cNvPr id="9" name="Oval 8"/>
          <p:cNvSpPr/>
          <p:nvPr/>
        </p:nvSpPr>
        <p:spPr>
          <a:xfrm flipH="1">
            <a:off x="6858000" y="4876800"/>
            <a:ext cx="1447800" cy="1219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2800" dirty="0" smtClean="0"/>
              <a:t>Ulcers gradually enlarge</a:t>
            </a:r>
          </a:p>
          <a:p>
            <a:r>
              <a:rPr lang="en-US" sz="2800" dirty="0" smtClean="0"/>
              <a:t>Individual lesion- round, symmetric and shallow</a:t>
            </a:r>
          </a:p>
          <a:p>
            <a:r>
              <a:rPr lang="en-US" sz="2800" dirty="0" smtClean="0"/>
              <a:t>Multiple lesion- vary  in no, size,&amp; frequency</a:t>
            </a:r>
          </a:p>
          <a:p>
            <a:r>
              <a:rPr lang="en-US" sz="3000" dirty="0" err="1" smtClean="0"/>
              <a:t>Buccal</a:t>
            </a:r>
            <a:r>
              <a:rPr lang="en-US" sz="3000" dirty="0" smtClean="0"/>
              <a:t> and lingual mucosa-commonly affected</a:t>
            </a:r>
          </a:p>
          <a:p>
            <a:r>
              <a:rPr lang="en-US" sz="3000" dirty="0" smtClean="0"/>
              <a:t>Keratinized mucosa-less  common</a:t>
            </a:r>
          </a:p>
          <a:p>
            <a:r>
              <a:rPr lang="en-US" sz="3000" dirty="0" smtClean="0"/>
              <a:t>Size-0.3to 1 cm</a:t>
            </a:r>
          </a:p>
          <a:p>
            <a:r>
              <a:rPr lang="en-US" sz="3000" dirty="0" smtClean="0"/>
              <a:t>Self limiting</a:t>
            </a:r>
          </a:p>
          <a:p>
            <a:r>
              <a:rPr lang="en-US" sz="3000" dirty="0" smtClean="0"/>
              <a:t>Begin healing-within a week</a:t>
            </a:r>
          </a:p>
          <a:p>
            <a:r>
              <a:rPr lang="en-US" sz="3000" dirty="0" smtClean="0"/>
              <a:t>Complete without scarring-10-14 days</a:t>
            </a:r>
          </a:p>
          <a:p>
            <a:endParaRPr lang="en-US" sz="30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Text Book of Oral Medicine-</a:t>
            </a:r>
            <a:r>
              <a:rPr lang="en-US" sz="2800" dirty="0" err="1" smtClean="0"/>
              <a:t>Burkete’s</a:t>
            </a:r>
            <a:r>
              <a:rPr lang="en-US" sz="2800" dirty="0" smtClean="0"/>
              <a:t> 11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Edition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876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4400" dirty="0" smtClean="0">
                <a:solidFill>
                  <a:srgbClr val="FFFF00"/>
                </a:solidFill>
              </a:rPr>
              <a:t>Major/Sutton’s disease</a:t>
            </a:r>
          </a:p>
          <a:p>
            <a:r>
              <a:rPr lang="en-US" sz="11200" dirty="0" smtClean="0"/>
              <a:t>&gt;1 cm in diameter in size</a:t>
            </a:r>
          </a:p>
          <a:p>
            <a:r>
              <a:rPr lang="en-US" sz="11200" dirty="0" smtClean="0"/>
              <a:t>Sever cases-large portions covered</a:t>
            </a:r>
          </a:p>
          <a:p>
            <a:r>
              <a:rPr lang="en-US" sz="11200" dirty="0" smtClean="0"/>
              <a:t>Lips, cheeks, tongue, palate-common</a:t>
            </a:r>
          </a:p>
          <a:p>
            <a:r>
              <a:rPr lang="en-US" sz="11200" dirty="0" smtClean="0"/>
              <a:t>Last for weeks to month</a:t>
            </a:r>
          </a:p>
          <a:p>
            <a:r>
              <a:rPr lang="en-US" sz="11200" dirty="0" smtClean="0"/>
              <a:t>Heals in 4weeks to 6 weeks</a:t>
            </a:r>
          </a:p>
          <a:p>
            <a:r>
              <a:rPr lang="en-US" sz="11200" dirty="0" smtClean="0"/>
              <a:t>Leaves scar</a:t>
            </a:r>
          </a:p>
          <a:p>
            <a:r>
              <a:rPr lang="en-US" sz="11200" dirty="0" smtClean="0"/>
              <a:t>Occur at frequent intervals</a:t>
            </a:r>
          </a:p>
          <a:p>
            <a:endParaRPr lang="en-US" sz="4500" dirty="0" smtClean="0"/>
          </a:p>
          <a:p>
            <a:pPr>
              <a:buNone/>
            </a:pPr>
            <a:endParaRPr lang="en-US" sz="45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7200" dirty="0" smtClean="0"/>
              <a:t>Text Book of Oral Medicine-</a:t>
            </a:r>
            <a:r>
              <a:rPr lang="en-US" sz="7200" dirty="0" err="1" smtClean="0"/>
              <a:t>Burkete’s</a:t>
            </a:r>
            <a:endParaRPr lang="en-US" sz="7200" dirty="0" smtClean="0"/>
          </a:p>
          <a:p>
            <a:pPr>
              <a:buNone/>
            </a:pPr>
            <a:r>
              <a:rPr lang="en-US" sz="7200" dirty="0" smtClean="0"/>
              <a:t> 11</a:t>
            </a:r>
            <a:r>
              <a:rPr lang="en-US" sz="7200" baseline="30000" dirty="0" smtClean="0"/>
              <a:t>th</a:t>
            </a:r>
            <a:r>
              <a:rPr lang="en-US" sz="7200" dirty="0" smtClean="0"/>
              <a:t> Edition</a:t>
            </a:r>
          </a:p>
          <a:p>
            <a:pPr>
              <a:buNone/>
            </a:pPr>
            <a:r>
              <a:rPr lang="en-US" sz="6400" dirty="0" smtClean="0"/>
              <a:t> </a:t>
            </a:r>
            <a:endParaRPr lang="en-US" sz="5600" dirty="0"/>
          </a:p>
        </p:txBody>
      </p:sp>
      <p:pic>
        <p:nvPicPr>
          <p:cNvPr id="4" name="Picture 4" descr="C:\Documents and Settings\Admin\My Documents\New Folder\P1040964.JPG"/>
          <p:cNvPicPr>
            <a:picLocks noChangeAspect="1" noChangeArrowheads="1"/>
          </p:cNvPicPr>
          <p:nvPr/>
        </p:nvPicPr>
        <p:blipFill>
          <a:blip r:embed="rId2" cstate="print"/>
          <a:srcRect l="23047" t="21881" r="12592" b="10416"/>
          <a:stretch>
            <a:fillRect/>
          </a:stretch>
        </p:blipFill>
        <p:spPr bwMode="auto">
          <a:xfrm>
            <a:off x="5486400" y="3657600"/>
            <a:ext cx="35052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5715000" y="4572000"/>
            <a:ext cx="1219200" cy="1295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dirty="0" err="1" smtClean="0">
                <a:solidFill>
                  <a:srgbClr val="FFFF00"/>
                </a:solidFill>
              </a:rPr>
              <a:t>Herpetiform</a:t>
            </a:r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2800" dirty="0" smtClean="0"/>
              <a:t>Numerous small lesions</a:t>
            </a:r>
          </a:p>
          <a:p>
            <a:r>
              <a:rPr lang="en-US" sz="2800" dirty="0" smtClean="0"/>
              <a:t>Begin as pinhead sized erosions, gradually enlarged and coalesce</a:t>
            </a:r>
          </a:p>
          <a:p>
            <a:r>
              <a:rPr lang="en-US" sz="2800" dirty="0" smtClean="0"/>
              <a:t>More painful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400" dirty="0" smtClean="0"/>
              <a:t>Text Book of Oral Medicine-</a:t>
            </a:r>
            <a:r>
              <a:rPr lang="en-US" sz="2400" dirty="0" err="1" smtClean="0"/>
              <a:t>Burkete’s</a:t>
            </a:r>
            <a:r>
              <a:rPr lang="en-US" sz="2400" dirty="0" smtClean="0"/>
              <a:t>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</a:t>
            </a:r>
          </a:p>
          <a:p>
            <a:pPr>
              <a:buNone/>
            </a:pPr>
            <a:endParaRPr lang="en-US" sz="2800" dirty="0" smtClean="0"/>
          </a:p>
          <a:p>
            <a:endParaRPr lang="en-US" dirty="0"/>
          </a:p>
        </p:txBody>
      </p:sp>
      <p:pic>
        <p:nvPicPr>
          <p:cNvPr id="6" name="Picture 3" descr="C:\Documents and Settings\Admin\My Documents\New Folder\P1040967.JPG"/>
          <p:cNvPicPr>
            <a:picLocks noChangeAspect="1" noChangeArrowheads="1"/>
          </p:cNvPicPr>
          <p:nvPr/>
        </p:nvPicPr>
        <p:blipFill>
          <a:blip r:embed="rId2" cstate="print"/>
          <a:srcRect l="16248" t="27830" r="16148" b="12152"/>
          <a:stretch>
            <a:fillRect/>
          </a:stretch>
        </p:blipFill>
        <p:spPr bwMode="auto">
          <a:xfrm>
            <a:off x="4572000" y="3276600"/>
            <a:ext cx="3810000" cy="266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Associated with </a:t>
            </a:r>
            <a:r>
              <a:rPr lang="en-US" sz="3200" dirty="0" err="1" smtClean="0">
                <a:solidFill>
                  <a:srgbClr val="FFFF00"/>
                </a:solidFill>
              </a:rPr>
              <a:t>Betchet’s</a:t>
            </a:r>
            <a:r>
              <a:rPr lang="en-US" sz="3200" dirty="0" smtClean="0">
                <a:solidFill>
                  <a:srgbClr val="FFFF00"/>
                </a:solidFill>
              </a:rPr>
              <a:t> disease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Genital ulcerations</a:t>
            </a:r>
          </a:p>
          <a:p>
            <a:r>
              <a:rPr lang="en-US" dirty="0" err="1" smtClean="0"/>
              <a:t>Occular</a:t>
            </a:r>
            <a:r>
              <a:rPr lang="en-US" dirty="0" smtClean="0"/>
              <a:t> lesions</a:t>
            </a:r>
          </a:p>
          <a:p>
            <a:r>
              <a:rPr lang="en-US" dirty="0" smtClean="0"/>
              <a:t>Skin lesions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Text Book of Oral Pathology-Shafer-4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Documents and Settings\Admin\My Documents\New Folder\P1040955.JPG"/>
          <p:cNvPicPr>
            <a:picLocks noChangeAspect="1" noChangeArrowheads="1"/>
          </p:cNvPicPr>
          <p:nvPr/>
        </p:nvPicPr>
        <p:blipFill>
          <a:blip r:embed="rId2" cstate="print"/>
          <a:srcRect l="35678" t="32297" r="20054" b="10416"/>
          <a:stretch>
            <a:fillRect/>
          </a:stretch>
        </p:blipFill>
        <p:spPr bwMode="auto">
          <a:xfrm>
            <a:off x="3657600" y="3657600"/>
            <a:ext cx="25908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3" descr="C:\Documents and Settings\Admin\My Documents\New Folder\P1040956.JPG"/>
          <p:cNvPicPr>
            <a:picLocks noChangeAspect="1" noChangeArrowheads="1"/>
          </p:cNvPicPr>
          <p:nvPr/>
        </p:nvPicPr>
        <p:blipFill>
          <a:blip r:embed="rId3" cstate="print"/>
          <a:srcRect l="30208" t="27083" r="13542" b="18750"/>
          <a:stretch>
            <a:fillRect/>
          </a:stretch>
        </p:blipFill>
        <p:spPr bwMode="auto">
          <a:xfrm>
            <a:off x="6400800" y="3657600"/>
            <a:ext cx="2667000" cy="1828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</a:rPr>
              <a:t>                           </a:t>
            </a:r>
            <a:r>
              <a:rPr lang="en-US" sz="4400" b="1" dirty="0" smtClean="0">
                <a:solidFill>
                  <a:srgbClr val="FFFF00"/>
                </a:solidFill>
              </a:rPr>
              <a:t>DIAGNOSIS</a:t>
            </a: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sz="3600" dirty="0" smtClean="0"/>
              <a:t>Basis of history and clinical features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8382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DIFFERENTIAL DIAGNOSIS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RIHS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Traumatic ulcers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Immune mediated diseases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Exposure to certain drugs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Squamous</a:t>
            </a:r>
            <a:r>
              <a:rPr lang="en-US" sz="2800" dirty="0" smtClean="0">
                <a:solidFill>
                  <a:srgbClr val="FFFF00"/>
                </a:solidFill>
              </a:rPr>
              <a:t> cell carcinoma</a:t>
            </a: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2800" dirty="0" smtClean="0"/>
              <a:t>DD for Oral Maxillofacial Lesions-</a:t>
            </a:r>
            <a:r>
              <a:rPr lang="en-US" sz="2800" dirty="0" err="1" smtClean="0"/>
              <a:t>Wood&amp;Goaz</a:t>
            </a:r>
            <a:endParaRPr lang="en-US" sz="2800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RIHS</a:t>
            </a:r>
          </a:p>
          <a:p>
            <a:r>
              <a:rPr lang="en-US" dirty="0" smtClean="0"/>
              <a:t>Seen in keratinized mucosa</a:t>
            </a:r>
          </a:p>
          <a:p>
            <a:r>
              <a:rPr lang="en-US" dirty="0" smtClean="0"/>
              <a:t>Precede by vesicles</a:t>
            </a:r>
          </a:p>
          <a:p>
            <a:r>
              <a:rPr lang="en-US" dirty="0" smtClean="0"/>
              <a:t>Accompanied by </a:t>
            </a:r>
            <a:r>
              <a:rPr lang="en-US" dirty="0" err="1" smtClean="0"/>
              <a:t>prodromal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Multiple small ulcers that tend to coalesce as they heal</a:t>
            </a:r>
          </a:p>
          <a:p>
            <a:r>
              <a:rPr lang="en-US" dirty="0" smtClean="0"/>
              <a:t>Lesion often returns to the same location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DD for Oral Maxillofacial Lesions-</a:t>
            </a:r>
            <a:r>
              <a:rPr lang="en-US" sz="2400" dirty="0" err="1" smtClean="0"/>
              <a:t>Wood&amp;Goaz</a:t>
            </a:r>
            <a:endParaRPr lang="en-US" sz="24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 descr="C:\Documents and Settings\Admin\My Documents\My Pictures\Herpes_Simplex_tongue-X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30163"/>
            <a:ext cx="2762818" cy="38560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Traumatic ulcers</a:t>
            </a:r>
          </a:p>
          <a:p>
            <a:r>
              <a:rPr lang="en-US" dirty="0" smtClean="0"/>
              <a:t>Almost always history  of injury</a:t>
            </a:r>
          </a:p>
          <a:p>
            <a:r>
              <a:rPr lang="en-US" dirty="0" smtClean="0"/>
              <a:t>Variable size</a:t>
            </a:r>
          </a:p>
          <a:p>
            <a:r>
              <a:rPr lang="en-US" dirty="0" smtClean="0"/>
              <a:t>Borders </a:t>
            </a:r>
            <a:r>
              <a:rPr lang="en-US" dirty="0" smtClean="0"/>
              <a:t>–irregular</a:t>
            </a:r>
          </a:p>
          <a:p>
            <a:r>
              <a:rPr lang="en-US" dirty="0" smtClean="0"/>
              <a:t>Affecting any area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DD for Oral Maxillofacial Lesions-</a:t>
            </a:r>
            <a:r>
              <a:rPr lang="en-US" sz="2400" dirty="0" err="1" smtClean="0"/>
              <a:t>Wood&amp;Goaz</a:t>
            </a:r>
            <a:endParaRPr lang="en-US" sz="24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3" descr="C:\Documents and Settings\Admin\My Documents\My Pictures\mouthulce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362200"/>
            <a:ext cx="312420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7391400" y="3962400"/>
            <a:ext cx="914400" cy="914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Immune mediated diseases</a:t>
            </a:r>
          </a:p>
          <a:p>
            <a:pPr>
              <a:buNone/>
            </a:pP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2800" dirty="0" smtClean="0"/>
              <a:t>Present with broad areas of </a:t>
            </a:r>
            <a:r>
              <a:rPr lang="en-US" sz="2800" dirty="0" err="1" smtClean="0"/>
              <a:t>erythema</a:t>
            </a:r>
            <a:endParaRPr lang="en-US" dirty="0" smtClean="0"/>
          </a:p>
          <a:p>
            <a:r>
              <a:rPr lang="en-US" sz="2800" dirty="0" smtClean="0"/>
              <a:t>Bilateral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DD for Oral Maxillofacial Lesions-</a:t>
            </a:r>
          </a:p>
          <a:p>
            <a:pPr>
              <a:buNone/>
            </a:pPr>
            <a:r>
              <a:rPr lang="en-US" sz="2800" dirty="0" err="1" smtClean="0"/>
              <a:t>Wood&amp;Goaz</a:t>
            </a: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4" name="Picture 2" descr="C:\Documents and Settings\Admin\My Documents\My Pictures\p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3581401"/>
            <a:ext cx="3200400" cy="2590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                      </a:t>
            </a:r>
            <a:r>
              <a:rPr lang="en-US" sz="4400" b="1" dirty="0" smtClean="0">
                <a:solidFill>
                  <a:srgbClr val="FFFF00"/>
                </a:solidFill>
              </a:rPr>
              <a:t>ULCER</a:t>
            </a:r>
            <a:r>
              <a:rPr lang="en-US" sz="4400" dirty="0" smtClean="0">
                <a:solidFill>
                  <a:srgbClr val="FFFF00"/>
                </a:solidFill>
              </a:rPr>
              <a:t/>
            </a:r>
            <a:br>
              <a:rPr lang="en-US" sz="4400" dirty="0" smtClean="0">
                <a:solidFill>
                  <a:srgbClr val="FFFF00"/>
                </a:solidFill>
              </a:rPr>
            </a:b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complete loss of epithelium </a:t>
            </a:r>
            <a:r>
              <a:rPr lang="en-US" dirty="0" smtClean="0"/>
              <a:t>accompanied </a:t>
            </a:r>
            <a:r>
              <a:rPr lang="en-US" dirty="0" smtClean="0"/>
              <a:t>by  a variable loss of underlying connective tissue resulting in a </a:t>
            </a:r>
            <a:r>
              <a:rPr lang="en-US" dirty="0" err="1" smtClean="0"/>
              <a:t>crateriform</a:t>
            </a:r>
            <a:r>
              <a:rPr lang="en-US" dirty="0" smtClean="0"/>
              <a:t> appearance which may be augmented by edema and or a proliferation of the surrounding tissue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Long standing oral ulcers-J Oral </a:t>
            </a:r>
            <a:r>
              <a:rPr lang="en-US" dirty="0" err="1" smtClean="0"/>
              <a:t>Pathol</a:t>
            </a:r>
            <a:r>
              <a:rPr lang="en-US" dirty="0" smtClean="0"/>
              <a:t> Med (2009) 38:241-53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Exposure to certain drugs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eythematous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eruptions within 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  24 hrs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lips and tongue - frequently involved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Recur in the same site each time</a:t>
            </a:r>
          </a:p>
          <a:p>
            <a:pPr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The Journal of Contemporary Dental Practice,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sym typeface="Wingdings"/>
              </a:rPr>
              <a:t>Vol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9,No 3, march 1 2008</a:t>
            </a:r>
          </a:p>
          <a:p>
            <a:endParaRPr lang="en-US" sz="3200" dirty="0" smtClean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14" descr="C:\Documents and Settings\Admin\My Documents\My Pictures\img0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267200"/>
            <a:ext cx="2743200" cy="23621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err="1" smtClean="0">
                <a:solidFill>
                  <a:srgbClr val="FFFF00"/>
                </a:solidFill>
              </a:rPr>
              <a:t>Squamous</a:t>
            </a:r>
            <a:r>
              <a:rPr lang="en-US" sz="3200" dirty="0" smtClean="0">
                <a:solidFill>
                  <a:srgbClr val="FFFF00"/>
                </a:solidFill>
              </a:rPr>
              <a:t> cell carcinoma</a:t>
            </a:r>
          </a:p>
          <a:p>
            <a:r>
              <a:rPr lang="en-US" dirty="0" smtClean="0"/>
              <a:t>Persistent</a:t>
            </a:r>
          </a:p>
          <a:p>
            <a:r>
              <a:rPr lang="en-US" dirty="0" smtClean="0"/>
              <a:t>Asymptomatic </a:t>
            </a:r>
          </a:p>
          <a:p>
            <a:r>
              <a:rPr lang="en-US" dirty="0" smtClean="0"/>
              <a:t>Firm in consistency</a:t>
            </a:r>
          </a:p>
          <a:p>
            <a:r>
              <a:rPr lang="en-US" dirty="0" smtClean="0"/>
              <a:t>Can present at any location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DD for Oral Maxillofacial Lesions-</a:t>
            </a:r>
            <a:r>
              <a:rPr lang="en-US" sz="2400" dirty="0" err="1" smtClean="0"/>
              <a:t>Wood&amp;Goaz</a:t>
            </a:r>
            <a:endParaRPr lang="en-US" sz="2400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2" descr="C:\Documents and Settings\Admin\My Documents\My Pictures\squamo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1" y="2362200"/>
            <a:ext cx="3657600" cy="27892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6019800" y="3200400"/>
            <a:ext cx="1752600" cy="16002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34400" cy="9906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       </a:t>
            </a:r>
            <a:r>
              <a:rPr lang="en-US" sz="4000" b="1" dirty="0" smtClean="0">
                <a:solidFill>
                  <a:srgbClr val="FFFF00"/>
                </a:solidFill>
              </a:rPr>
              <a:t>CONDITIONS MIMIC APHTHAE 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Behcet’s</a:t>
            </a:r>
            <a:r>
              <a:rPr lang="en-US" dirty="0" smtClean="0"/>
              <a:t> syndrome</a:t>
            </a:r>
          </a:p>
          <a:p>
            <a:r>
              <a:rPr lang="en-US" dirty="0" err="1" smtClean="0"/>
              <a:t>Crohn’s</a:t>
            </a:r>
            <a:r>
              <a:rPr lang="en-US" dirty="0" smtClean="0"/>
              <a:t> disease &amp; </a:t>
            </a:r>
            <a:r>
              <a:rPr lang="en-US" dirty="0" err="1" smtClean="0"/>
              <a:t>orofacial</a:t>
            </a:r>
            <a:r>
              <a:rPr lang="en-US" dirty="0" smtClean="0"/>
              <a:t> </a:t>
            </a:r>
            <a:r>
              <a:rPr lang="en-US" dirty="0" err="1" smtClean="0"/>
              <a:t>granulomatosis</a:t>
            </a:r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Gastrointestinal diseases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Periodic fever, </a:t>
            </a:r>
            <a:r>
              <a:rPr lang="en-US" dirty="0" err="1" smtClean="0">
                <a:solidFill>
                  <a:schemeClr val="tx1"/>
                </a:solidFill>
              </a:rPr>
              <a:t>aphthae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pharyngitis</a:t>
            </a:r>
            <a:r>
              <a:rPr lang="en-US" dirty="0" smtClean="0">
                <a:solidFill>
                  <a:schemeClr val="tx1"/>
                </a:solidFill>
              </a:rPr>
              <a:t> and adenitis syndrome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Sweet’s syndrome</a:t>
            </a:r>
          </a:p>
          <a:p>
            <a:r>
              <a:rPr lang="en-US" dirty="0" smtClean="0"/>
              <a:t>Cyclic </a:t>
            </a:r>
            <a:r>
              <a:rPr lang="en-US" dirty="0" err="1" smtClean="0"/>
              <a:t>neutropenia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HIV</a:t>
            </a:r>
            <a:r>
              <a:rPr lang="en-US" b="1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Oral Ulceration-Aliment </a:t>
            </a:r>
            <a:r>
              <a:rPr lang="en-US" dirty="0" err="1" smtClean="0"/>
              <a:t>pharmacol</a:t>
            </a:r>
            <a:r>
              <a:rPr lang="en-US" dirty="0" smtClean="0"/>
              <a:t> The 2003:18:949-962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Garamond" pitchFamily="18" charset="0"/>
              </a:rPr>
              <a:t>           </a:t>
            </a:r>
            <a:r>
              <a:rPr lang="en-US" sz="4000" b="1" dirty="0" smtClean="0">
                <a:solidFill>
                  <a:srgbClr val="FFFF00"/>
                </a:solidFill>
                <a:latin typeface="Garamond" pitchFamily="18" charset="0"/>
              </a:rPr>
              <a:t>INVESTIGATIONS</a:t>
            </a:r>
            <a:br>
              <a:rPr lang="en-US" sz="4000" b="1" dirty="0" smtClean="0">
                <a:solidFill>
                  <a:srgbClr val="FFFF00"/>
                </a:solidFill>
                <a:latin typeface="Garamond" pitchFamily="18" charset="0"/>
              </a:rPr>
            </a:b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Hematologic    estimation –iron, </a:t>
            </a:r>
            <a:r>
              <a:rPr lang="en-US" sz="2800" dirty="0" err="1" smtClean="0"/>
              <a:t>folate</a:t>
            </a:r>
            <a:r>
              <a:rPr lang="en-US" sz="2800" dirty="0" smtClean="0"/>
              <a:t>, </a:t>
            </a:r>
            <a:r>
              <a:rPr lang="en-US" sz="2800" dirty="0" err="1" smtClean="0"/>
              <a:t>vit</a:t>
            </a:r>
            <a:r>
              <a:rPr lang="en-US" sz="2800" dirty="0" smtClean="0"/>
              <a:t> B12</a:t>
            </a:r>
          </a:p>
          <a:p>
            <a:r>
              <a:rPr lang="en-US" sz="2800" dirty="0" smtClean="0"/>
              <a:t>Biopsy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   </a:t>
            </a:r>
            <a:r>
              <a:rPr lang="en-US" sz="2400" dirty="0" smtClean="0"/>
              <a:t>Text Book of Oral Medicine-</a:t>
            </a:r>
            <a:r>
              <a:rPr lang="en-US" sz="2400" dirty="0" err="1" smtClean="0"/>
              <a:t>Burkete’s</a:t>
            </a:r>
            <a:r>
              <a:rPr lang="en-US" sz="2400" dirty="0" smtClean="0"/>
              <a:t>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828800" y="2362200"/>
            <a:ext cx="5715000" cy="327660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TREATMENT</a:t>
            </a:r>
            <a:endParaRPr lang="en-US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GOALS OF THERAPY</a:t>
            </a:r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71600"/>
          <a:ext cx="6096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1400" y="5257800"/>
            <a:ext cx="38745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Prevent new ulcers</a:t>
            </a:r>
          </a:p>
          <a:p>
            <a:r>
              <a:rPr lang="en-US" sz="2800" dirty="0" smtClean="0"/>
              <a:t>      formation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6172200"/>
            <a:ext cx="662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Oral Ulceration -Aliment </a:t>
            </a:r>
            <a:r>
              <a:rPr lang="en-US" sz="2000" dirty="0" err="1" smtClean="0"/>
              <a:t>Phormocol</a:t>
            </a:r>
            <a:r>
              <a:rPr lang="en-US" sz="2000" dirty="0" smtClean="0"/>
              <a:t> </a:t>
            </a:r>
            <a:r>
              <a:rPr lang="en-US" sz="2000" dirty="0" err="1" smtClean="0"/>
              <a:t>Ther</a:t>
            </a:r>
            <a:r>
              <a:rPr lang="en-US" sz="2000" dirty="0" smtClean="0"/>
              <a:t> 2003:18;949-62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Type A</a:t>
            </a:r>
          </a:p>
          <a:p>
            <a:r>
              <a:rPr lang="en-US" dirty="0" smtClean="0"/>
              <a:t>Episodes lasting for only few days</a:t>
            </a:r>
          </a:p>
          <a:p>
            <a:r>
              <a:rPr lang="en-US" dirty="0" smtClean="0"/>
              <a:t>Few times a year</a:t>
            </a:r>
          </a:p>
          <a:p>
            <a:r>
              <a:rPr lang="en-US" dirty="0" smtClean="0"/>
              <a:t>Pain is tolerable</a:t>
            </a:r>
          </a:p>
          <a:p>
            <a:r>
              <a:rPr lang="en-US" dirty="0" smtClean="0"/>
              <a:t>Identify the precipitating factors &amp; eliminate</a:t>
            </a:r>
          </a:p>
          <a:p>
            <a:r>
              <a:rPr lang="en-US" dirty="0" smtClean="0"/>
              <a:t>Medication may not be indicated</a:t>
            </a: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The Diagnosis and management of RAS-J Am Dent </a:t>
            </a:r>
            <a:r>
              <a:rPr lang="en-US" sz="2400" dirty="0" err="1" smtClean="0"/>
              <a:t>Assoc,Vol</a:t>
            </a:r>
            <a:r>
              <a:rPr lang="en-US" sz="2400" dirty="0" smtClean="0"/>
              <a:t> 134 No2,200-207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Type B</a:t>
            </a:r>
          </a:p>
          <a:p>
            <a:r>
              <a:rPr lang="en-US" dirty="0" smtClean="0"/>
              <a:t>monthly episode</a:t>
            </a:r>
          </a:p>
          <a:p>
            <a:r>
              <a:rPr lang="en-US" dirty="0" smtClean="0"/>
              <a:t>lasting for 3-10 days</a:t>
            </a:r>
          </a:p>
          <a:p>
            <a:r>
              <a:rPr lang="en-US" dirty="0" smtClean="0"/>
              <a:t>Painful</a:t>
            </a:r>
          </a:p>
          <a:p>
            <a:r>
              <a:rPr lang="en-US" dirty="0" smtClean="0"/>
              <a:t>Analgesic, </a:t>
            </a:r>
            <a:r>
              <a:rPr lang="en-US" dirty="0" err="1" smtClean="0"/>
              <a:t>antiseptic,mild</a:t>
            </a:r>
            <a:r>
              <a:rPr lang="en-US" dirty="0" smtClean="0"/>
              <a:t> topical corticosteroids</a:t>
            </a:r>
          </a:p>
          <a:p>
            <a:pPr>
              <a:buNone/>
            </a:pPr>
            <a:r>
              <a:rPr lang="en-US" sz="2400" dirty="0" smtClean="0"/>
              <a:t>    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 Diagnosis and management of RAS-J Am Dent Assoc, </a:t>
            </a:r>
            <a:r>
              <a:rPr lang="en-US" sz="2400" dirty="0" err="1" smtClean="0"/>
              <a:t>Vol</a:t>
            </a:r>
            <a:r>
              <a:rPr lang="en-US" sz="2400" dirty="0" smtClean="0"/>
              <a:t> 134 No2,200-207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</a:rPr>
              <a:t>Type C</a:t>
            </a:r>
          </a:p>
          <a:p>
            <a:r>
              <a:rPr lang="en-US" dirty="0" smtClean="0"/>
              <a:t>Chronic course</a:t>
            </a:r>
          </a:p>
          <a:p>
            <a:r>
              <a:rPr lang="en-US" dirty="0" smtClean="0"/>
              <a:t>One ulcer heals, another develops</a:t>
            </a:r>
          </a:p>
          <a:p>
            <a:r>
              <a:rPr lang="en-US" dirty="0" smtClean="0"/>
              <a:t>Painful</a:t>
            </a:r>
          </a:p>
          <a:p>
            <a:r>
              <a:rPr lang="en-US" dirty="0" smtClean="0"/>
              <a:t>Potent topical </a:t>
            </a:r>
            <a:r>
              <a:rPr lang="en-US" dirty="0" err="1" smtClean="0"/>
              <a:t>corticosteroids,systemic</a:t>
            </a:r>
            <a:r>
              <a:rPr lang="en-US" dirty="0" smtClean="0"/>
              <a:t> </a:t>
            </a:r>
            <a:r>
              <a:rPr lang="en-US" dirty="0" err="1" smtClean="0"/>
              <a:t>Cort</a:t>
            </a:r>
            <a:r>
              <a:rPr lang="en-US" dirty="0" smtClean="0"/>
              <a:t>, other </a:t>
            </a:r>
            <a:r>
              <a:rPr lang="en-US" dirty="0" err="1" smtClean="0"/>
              <a:t>immunosuppresents</a:t>
            </a:r>
            <a:endParaRPr lang="en-US" dirty="0" smtClean="0"/>
          </a:p>
          <a:p>
            <a:pPr>
              <a:buNone/>
            </a:pPr>
            <a:r>
              <a:rPr lang="en-US" sz="2400" dirty="0" smtClean="0"/>
              <a:t>    </a:t>
            </a:r>
          </a:p>
          <a:p>
            <a:pPr>
              <a:buNone/>
            </a:pPr>
            <a:r>
              <a:rPr lang="en-US" sz="2400" dirty="0" smtClean="0"/>
              <a:t>The Diagnosis and management of RAS-J Am Dent Assoc, </a:t>
            </a:r>
            <a:r>
              <a:rPr lang="en-US" sz="2400" dirty="0" err="1" smtClean="0"/>
              <a:t>Vol</a:t>
            </a:r>
            <a:r>
              <a:rPr lang="en-US" sz="2400" dirty="0" smtClean="0"/>
              <a:t> 134 No2,200-207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Admin\My Documents\My Pictures\g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3505200"/>
            <a:ext cx="4133850" cy="3200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7" descr="C:\Documents and Settings\Admin\My Documents\My Pictures\Lozenges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0"/>
            <a:ext cx="3962400" cy="297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Picture 10" descr="C:\Documents and Settings\Admin\My Documents\My Pictures\tr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04800"/>
            <a:ext cx="4191000" cy="297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146" name="Picture 2" descr="C:\Documents and Settings\Admin\My Documents\My Pictures\mw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05200"/>
            <a:ext cx="3962400" cy="3124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76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   </a:t>
            </a:r>
            <a:r>
              <a:rPr lang="en-US" sz="4400" b="1" dirty="0" smtClean="0">
                <a:solidFill>
                  <a:srgbClr val="FFFF00"/>
                </a:solidFill>
              </a:rPr>
              <a:t>RECURRENT APHTHOUS ULCER</a:t>
            </a:r>
            <a:br>
              <a:rPr lang="en-US" sz="4400" b="1" dirty="0" smtClean="0">
                <a:solidFill>
                  <a:srgbClr val="FFFF00"/>
                </a:solidFill>
              </a:rPr>
            </a:br>
            <a:endParaRPr lang="en-US" sz="44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72000"/>
          </a:xfrm>
        </p:spPr>
        <p:txBody>
          <a:bodyPr>
            <a:normAutofit fontScale="25000" lnSpcReduction="20000"/>
          </a:bodyPr>
          <a:lstStyle/>
          <a:p>
            <a:endParaRPr lang="en-US" sz="4500" dirty="0" smtClean="0"/>
          </a:p>
          <a:p>
            <a:endParaRPr lang="en-US" sz="4500" dirty="0" smtClean="0"/>
          </a:p>
          <a:p>
            <a:endParaRPr lang="en-US" sz="4500" dirty="0" smtClean="0"/>
          </a:p>
          <a:p>
            <a:endParaRPr lang="en-US" sz="4500" dirty="0" smtClean="0"/>
          </a:p>
          <a:p>
            <a:endParaRPr lang="en-US" sz="4500" dirty="0" smtClean="0"/>
          </a:p>
          <a:p>
            <a:r>
              <a:rPr lang="en-US" sz="4500" dirty="0" smtClean="0"/>
              <a:t> </a:t>
            </a:r>
            <a:r>
              <a:rPr lang="en-US" sz="11200" dirty="0" smtClean="0"/>
              <a:t>RAU is common oral mucosal disorder  which is characterized by single or multiple recurrent small</a:t>
            </a:r>
            <a:r>
              <a:rPr lang="en-US" sz="5000" dirty="0" smtClean="0"/>
              <a:t>, </a:t>
            </a:r>
            <a:r>
              <a:rPr lang="en-US" sz="11200" dirty="0" smtClean="0"/>
              <a:t>round or ovoid ulcers with circumscribed margins, </a:t>
            </a:r>
            <a:r>
              <a:rPr lang="en-US" sz="11200" dirty="0" err="1" smtClean="0"/>
              <a:t>erythematous</a:t>
            </a:r>
            <a:r>
              <a:rPr lang="en-US" sz="11200" dirty="0" smtClean="0"/>
              <a:t> haloes and yellow or grey floors.</a:t>
            </a:r>
          </a:p>
          <a:p>
            <a:endParaRPr lang="en-US" sz="11200" dirty="0" smtClean="0"/>
          </a:p>
          <a:p>
            <a:endParaRPr lang="en-US" sz="11200" dirty="0" smtClean="0"/>
          </a:p>
          <a:p>
            <a:endParaRPr lang="en-US" sz="24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4500" dirty="0" smtClean="0"/>
          </a:p>
          <a:p>
            <a:pPr>
              <a:buNone/>
            </a:pPr>
            <a:r>
              <a:rPr lang="en-US" sz="9600" dirty="0" smtClean="0"/>
              <a:t>Recurrent </a:t>
            </a:r>
            <a:r>
              <a:rPr lang="en-US" sz="9600" dirty="0" err="1" smtClean="0"/>
              <a:t>aphthous</a:t>
            </a:r>
            <a:r>
              <a:rPr lang="en-US" sz="9600" dirty="0" smtClean="0"/>
              <a:t> </a:t>
            </a:r>
            <a:r>
              <a:rPr lang="en-US" sz="9600" dirty="0" err="1" smtClean="0"/>
              <a:t>stomatitis.OralDiseases</a:t>
            </a:r>
            <a:r>
              <a:rPr lang="en-US" sz="9600" dirty="0" smtClean="0"/>
              <a:t> (2006)12, 1-21</a:t>
            </a:r>
            <a:endParaRPr lang="en-US" sz="8000" dirty="0" smtClean="0"/>
          </a:p>
          <a:p>
            <a:pPr>
              <a:buNone/>
            </a:pPr>
            <a:r>
              <a:rPr lang="en-US" sz="9600" dirty="0" smtClean="0"/>
              <a:t>     </a:t>
            </a:r>
          </a:p>
          <a:p>
            <a:endParaRPr lang="en-US" sz="45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Admin\My Documents\My Pictures\stero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3810000" cy="2667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" name="Picture 8" descr="C:\Documents and Settings\Admin\My Documents\My Pictures\sr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09601"/>
            <a:ext cx="3200400" cy="2743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" name="Picture 2" descr="C:\Documents and Settings\Admin\My Documents\My Pictures\fotolia_11011818_X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505200"/>
            <a:ext cx="5486400" cy="2971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/>
            </a:r>
            <a:br>
              <a:rPr lang="en-US" sz="5400" dirty="0" smtClean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71160" y="1524001"/>
          <a:ext cx="907284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420"/>
                <a:gridCol w="4536420"/>
              </a:tblGrid>
              <a:tr h="377980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TREATMENT</a:t>
                      </a:r>
                      <a:endParaRPr lang="en-US" dirty="0"/>
                    </a:p>
                  </a:txBody>
                  <a:tcPr marL="88487" marR="884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PARTICULARLY SUITABLE FOR</a:t>
                      </a:r>
                      <a:endParaRPr lang="en-US" dirty="0"/>
                    </a:p>
                  </a:txBody>
                  <a:tcPr marL="88487" marR="88487"/>
                </a:tc>
              </a:tr>
              <a:tr h="932005">
                <a:tc>
                  <a:txBody>
                    <a:bodyPr/>
                    <a:lstStyle/>
                    <a:p>
                      <a:r>
                        <a:rPr lang="en-US" dirty="0" smtClean="0"/>
                        <a:t>Covering agent  e.g.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orobase</a:t>
                      </a:r>
                      <a:endParaRPr lang="en-US" dirty="0"/>
                    </a:p>
                  </a:txBody>
                  <a:tcPr marL="88487" marR="884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Sporadic or</a:t>
                      </a:r>
                      <a:r>
                        <a:rPr lang="en-US" baseline="0" dirty="0" smtClean="0"/>
                        <a:t> infrequent ulcers in </a:t>
                      </a:r>
                      <a:r>
                        <a:rPr lang="en-US" baseline="0" dirty="0" err="1" smtClean="0"/>
                        <a:t>anteriorly</a:t>
                      </a:r>
                      <a:r>
                        <a:rPr lang="en-US" baseline="0" dirty="0" smtClean="0"/>
                        <a:t> in </a:t>
                      </a:r>
                      <a:r>
                        <a:rPr lang="en-US" baseline="0" dirty="0" err="1" smtClean="0"/>
                        <a:t>buccal</a:t>
                      </a:r>
                      <a:r>
                        <a:rPr lang="en-US" baseline="0" dirty="0" smtClean="0"/>
                        <a:t>  and labial mucosa ideally in single ulcer</a:t>
                      </a:r>
                      <a:endParaRPr lang="en-US" dirty="0"/>
                    </a:p>
                  </a:txBody>
                  <a:tcPr marL="88487" marR="88487"/>
                </a:tc>
              </a:tr>
              <a:tr h="652403">
                <a:tc>
                  <a:txBody>
                    <a:bodyPr/>
                    <a:lstStyle/>
                    <a:p>
                      <a:r>
                        <a:rPr lang="en-US" dirty="0" smtClean="0"/>
                        <a:t>Antiseptic mouth washes</a:t>
                      </a:r>
                      <a:endParaRPr lang="en-US" dirty="0"/>
                    </a:p>
                  </a:txBody>
                  <a:tcPr marL="88487" marR="884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When ulcers affect wide range of oral</a:t>
                      </a:r>
                      <a:r>
                        <a:rPr lang="en-US" baseline="0" dirty="0" smtClean="0"/>
                        <a:t> sites not accessible to covering paste</a:t>
                      </a:r>
                      <a:endParaRPr lang="en-US" dirty="0"/>
                    </a:p>
                  </a:txBody>
                  <a:tcPr marL="88487" marR="88487"/>
                </a:tc>
              </a:tr>
              <a:tr h="652403">
                <a:tc>
                  <a:txBody>
                    <a:bodyPr/>
                    <a:lstStyle/>
                    <a:p>
                      <a:r>
                        <a:rPr lang="en-US" dirty="0" smtClean="0"/>
                        <a:t>Low potency topical steroids</a:t>
                      </a:r>
                      <a:endParaRPr lang="en-US" dirty="0"/>
                    </a:p>
                  </a:txBody>
                  <a:tcPr marL="88487" marR="884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severe but trouble the patient because they recur</a:t>
                      </a:r>
                      <a:r>
                        <a:rPr lang="en-US" baseline="0" dirty="0" smtClean="0"/>
                        <a:t> frequently</a:t>
                      </a:r>
                      <a:endParaRPr lang="en-US" dirty="0"/>
                    </a:p>
                  </a:txBody>
                  <a:tcPr marL="88487" marR="88487"/>
                </a:tc>
              </a:tr>
              <a:tr h="652403">
                <a:tc>
                  <a:txBody>
                    <a:bodyPr/>
                    <a:lstStyle/>
                    <a:p>
                      <a:r>
                        <a:rPr lang="en-US" dirty="0" smtClean="0"/>
                        <a:t>Aerosols</a:t>
                      </a:r>
                      <a:endParaRPr lang="en-US" dirty="0"/>
                    </a:p>
                  </a:txBody>
                  <a:tcPr marL="88487" marR="884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Ulcers in inaccessible site such as soft</a:t>
                      </a:r>
                      <a:r>
                        <a:rPr lang="en-US" baseline="0" dirty="0" smtClean="0"/>
                        <a:t> palate and </a:t>
                      </a:r>
                      <a:r>
                        <a:rPr lang="en-US" baseline="0" dirty="0" err="1" smtClean="0"/>
                        <a:t>oropharynx</a:t>
                      </a:r>
                      <a:endParaRPr lang="en-US" dirty="0"/>
                    </a:p>
                  </a:txBody>
                  <a:tcPr marL="88487" marR="88487"/>
                </a:tc>
              </a:tr>
              <a:tr h="652403">
                <a:tc>
                  <a:txBody>
                    <a:bodyPr/>
                    <a:lstStyle/>
                    <a:p>
                      <a:r>
                        <a:rPr lang="en-US" dirty="0" smtClean="0"/>
                        <a:t>Steroid mouthwashes</a:t>
                      </a:r>
                      <a:endParaRPr lang="en-US" dirty="0"/>
                    </a:p>
                  </a:txBody>
                  <a:tcPr marL="88487" marR="884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Ulcers affect</a:t>
                      </a:r>
                      <a:r>
                        <a:rPr lang="en-US" baseline="0" dirty="0" smtClean="0"/>
                        <a:t> wide range of site and severe</a:t>
                      </a:r>
                      <a:endParaRPr lang="en-US" dirty="0"/>
                    </a:p>
                  </a:txBody>
                  <a:tcPr marL="88487" marR="88487"/>
                </a:tc>
              </a:tr>
              <a:tr h="652403">
                <a:tc>
                  <a:txBody>
                    <a:bodyPr/>
                    <a:lstStyle/>
                    <a:p>
                      <a:r>
                        <a:rPr lang="en-US" dirty="0" smtClean="0"/>
                        <a:t>Systemic steroids </a:t>
                      </a:r>
                      <a:endParaRPr lang="en-US" dirty="0"/>
                    </a:p>
                  </a:txBody>
                  <a:tcPr marL="88487" marR="88487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Either</a:t>
                      </a:r>
                      <a:r>
                        <a:rPr lang="en-US" baseline="0" dirty="0" smtClean="0"/>
                        <a:t> severe or refractory to other treatment</a:t>
                      </a:r>
                      <a:endParaRPr lang="en-US" dirty="0"/>
                    </a:p>
                  </a:txBody>
                  <a:tcPr marL="88487" marR="88487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6211669"/>
            <a:ext cx="747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of proprietary agents to relieve RAS British Dental Journal </a:t>
            </a:r>
          </a:p>
          <a:p>
            <a:r>
              <a:rPr lang="en-US" dirty="0" smtClean="0"/>
              <a:t>182(4):144-46 1997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1524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How to select the treatment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         </a:t>
            </a:r>
            <a:r>
              <a:rPr lang="en-US" dirty="0" smtClean="0">
                <a:solidFill>
                  <a:srgbClr val="FFFF00"/>
                </a:solidFill>
              </a:rPr>
              <a:t>CURRENT CONCEPTS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32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Topical therapy </a:t>
            </a:r>
          </a:p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Dietary &amp;general measures</a:t>
            </a:r>
          </a:p>
          <a:p>
            <a:r>
              <a:rPr lang="en-US" dirty="0" smtClean="0"/>
              <a:t>Certain foods</a:t>
            </a:r>
          </a:p>
          <a:p>
            <a:r>
              <a:rPr lang="en-US" dirty="0" smtClean="0"/>
              <a:t>Certain dental products</a:t>
            </a:r>
          </a:p>
          <a:p>
            <a:pPr>
              <a:buNone/>
            </a:pPr>
            <a:r>
              <a:rPr lang="en-US" dirty="0" smtClean="0"/>
              <a:t>                                 should be avoided</a:t>
            </a:r>
          </a:p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Local anesthetics</a:t>
            </a:r>
          </a:p>
          <a:p>
            <a:r>
              <a:rPr lang="en-US" dirty="0" err="1" smtClean="0"/>
              <a:t>Lidocaine</a:t>
            </a:r>
            <a:r>
              <a:rPr lang="en-US" dirty="0" smtClean="0"/>
              <a:t>  (</a:t>
            </a:r>
            <a:r>
              <a:rPr lang="en-US" dirty="0" err="1" smtClean="0"/>
              <a:t>xylocaine</a:t>
            </a:r>
            <a:r>
              <a:rPr lang="en-US" dirty="0" smtClean="0"/>
              <a:t>)-2% gel or spray –</a:t>
            </a:r>
            <a:r>
              <a:rPr lang="en-US" dirty="0" err="1" smtClean="0"/>
              <a:t>tid</a:t>
            </a:r>
            <a:r>
              <a:rPr lang="en-US" dirty="0" smtClean="0"/>
              <a:t>/</a:t>
            </a:r>
            <a:r>
              <a:rPr lang="en-US" dirty="0" err="1" smtClean="0"/>
              <a:t>qid</a:t>
            </a:r>
            <a:endParaRPr lang="en-US" dirty="0" smtClean="0"/>
          </a:p>
          <a:p>
            <a:r>
              <a:rPr lang="en-US" dirty="0" err="1" smtClean="0"/>
              <a:t>Benzocaine</a:t>
            </a:r>
            <a:r>
              <a:rPr lang="en-US" dirty="0" smtClean="0"/>
              <a:t>(</a:t>
            </a:r>
            <a:r>
              <a:rPr lang="en-US" dirty="0" err="1" smtClean="0"/>
              <a:t>Americaine</a:t>
            </a:r>
            <a:r>
              <a:rPr lang="en-US" dirty="0" smtClean="0"/>
              <a:t>) – 10-20% gel-</a:t>
            </a:r>
            <a:r>
              <a:rPr lang="en-US" dirty="0" err="1" smtClean="0"/>
              <a:t>qid</a:t>
            </a:r>
            <a:endParaRPr lang="en-US" dirty="0" smtClean="0"/>
          </a:p>
          <a:p>
            <a:pPr>
              <a:buNone/>
            </a:pPr>
            <a:r>
              <a:rPr lang="en-US" sz="2200" dirty="0" smtClean="0"/>
              <a:t>     </a:t>
            </a:r>
          </a:p>
          <a:p>
            <a:pPr>
              <a:buNone/>
            </a:pPr>
            <a:r>
              <a:rPr lang="en-US" sz="2200" dirty="0" smtClean="0"/>
              <a:t> Current concept in the treatment of RAU-US National Library of Medicine and </a:t>
            </a:r>
            <a:r>
              <a:rPr lang="en-US" sz="2200" dirty="0" err="1" smtClean="0"/>
              <a:t>PubMed</a:t>
            </a:r>
            <a:r>
              <a:rPr lang="en-US" sz="2200" dirty="0" smtClean="0"/>
              <a:t> sep 2010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Antiseptics</a:t>
            </a:r>
          </a:p>
          <a:p>
            <a:r>
              <a:rPr lang="en-US" dirty="0" err="1" smtClean="0"/>
              <a:t>Chlorhexidine</a:t>
            </a:r>
            <a:r>
              <a:rPr lang="en-US" dirty="0" smtClean="0"/>
              <a:t> </a:t>
            </a:r>
            <a:r>
              <a:rPr lang="en-US" dirty="0" err="1" smtClean="0"/>
              <a:t>gluconate</a:t>
            </a:r>
            <a:r>
              <a:rPr lang="en-US" dirty="0" smtClean="0"/>
              <a:t> – 12% </a:t>
            </a:r>
            <a:r>
              <a:rPr lang="en-US" dirty="0" err="1" smtClean="0"/>
              <a:t>mouthrinse</a:t>
            </a:r>
            <a:endParaRPr lang="en-US" dirty="0" smtClean="0"/>
          </a:p>
          <a:p>
            <a:pPr>
              <a:buNone/>
            </a:pPr>
            <a:r>
              <a:rPr lang="en-US" sz="3200" dirty="0" err="1" smtClean="0">
                <a:solidFill>
                  <a:srgbClr val="FFFF00"/>
                </a:solidFill>
              </a:rPr>
              <a:t>Antibacterials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dirty="0" err="1" smtClean="0"/>
              <a:t>Tetracyclines</a:t>
            </a:r>
            <a:r>
              <a:rPr lang="en-US" dirty="0" smtClean="0"/>
              <a:t>- (</a:t>
            </a:r>
            <a:r>
              <a:rPr lang="en-US" dirty="0" err="1" smtClean="0"/>
              <a:t>Resteclin</a:t>
            </a:r>
            <a:r>
              <a:rPr lang="en-US" dirty="0" smtClean="0"/>
              <a:t>)250mg cap in 10ml of  water </a:t>
            </a:r>
          </a:p>
          <a:p>
            <a:r>
              <a:rPr lang="en-US" dirty="0" smtClean="0"/>
              <a:t>Chlortetracycline 3% paste</a:t>
            </a:r>
          </a:p>
          <a:p>
            <a:r>
              <a:rPr lang="en-US" dirty="0" err="1" smtClean="0"/>
              <a:t>Doxycycline</a:t>
            </a:r>
            <a:r>
              <a:rPr lang="en-US" dirty="0" smtClean="0"/>
              <a:t> –(</a:t>
            </a:r>
            <a:r>
              <a:rPr lang="en-US" dirty="0" err="1" smtClean="0"/>
              <a:t>Doxt</a:t>
            </a:r>
            <a:r>
              <a:rPr lang="en-US" dirty="0" smtClean="0"/>
              <a:t>)100mg cap in 100ml water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000" dirty="0" smtClean="0"/>
              <a:t>         </a:t>
            </a:r>
          </a:p>
          <a:p>
            <a:pPr>
              <a:buNone/>
            </a:pPr>
            <a:r>
              <a:rPr lang="en-US" sz="2000" dirty="0" smtClean="0"/>
              <a:t>Current concept in the treatment of RAU-US National Library of   Medicine and </a:t>
            </a:r>
            <a:r>
              <a:rPr lang="en-US" sz="2000" dirty="0" err="1" smtClean="0"/>
              <a:t>PubMed</a:t>
            </a:r>
            <a:r>
              <a:rPr lang="en-US" sz="2000" dirty="0" smtClean="0"/>
              <a:t> sep 2010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03920" cy="50261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2800" dirty="0" smtClean="0">
                <a:solidFill>
                  <a:srgbClr val="FFFF00"/>
                </a:solidFill>
              </a:rPr>
              <a:t>Analgesics</a:t>
            </a:r>
            <a:endParaRPr lang="en-US" sz="12800" dirty="0" smtClean="0">
              <a:solidFill>
                <a:srgbClr val="FFFF00"/>
              </a:solidFill>
            </a:endParaRPr>
          </a:p>
          <a:p>
            <a:r>
              <a:rPr lang="en-US" sz="11200" dirty="0" err="1" smtClean="0"/>
              <a:t>Benzydamine</a:t>
            </a:r>
            <a:r>
              <a:rPr lang="en-US" sz="11200" dirty="0" smtClean="0"/>
              <a:t> hydrochloride –spray&amp; </a:t>
            </a:r>
            <a:r>
              <a:rPr lang="en-US" sz="11200" dirty="0" err="1" smtClean="0"/>
              <a:t>m.rinse</a:t>
            </a:r>
            <a:r>
              <a:rPr lang="en-US" sz="11200" dirty="0" smtClean="0"/>
              <a:t>(0.15%)</a:t>
            </a:r>
          </a:p>
          <a:p>
            <a:r>
              <a:rPr lang="en-US" sz="11200" dirty="0" err="1" smtClean="0"/>
              <a:t>Diclofenac</a:t>
            </a:r>
            <a:r>
              <a:rPr lang="en-US" sz="11200" dirty="0" smtClean="0"/>
              <a:t> in </a:t>
            </a:r>
            <a:r>
              <a:rPr lang="en-US" sz="11200" dirty="0" err="1" smtClean="0"/>
              <a:t>hyaluronan</a:t>
            </a:r>
            <a:r>
              <a:rPr lang="en-US" sz="11200" dirty="0" smtClean="0"/>
              <a:t> gel (3%in 2.5% gel</a:t>
            </a:r>
            <a:r>
              <a:rPr lang="en-US" sz="11200" dirty="0" smtClean="0"/>
              <a:t>)</a:t>
            </a:r>
          </a:p>
          <a:p>
            <a:pPr>
              <a:buNone/>
            </a:pPr>
            <a:r>
              <a:rPr lang="en-US" sz="11200" dirty="0" smtClean="0">
                <a:solidFill>
                  <a:srgbClr val="FFFF00"/>
                </a:solidFill>
              </a:rPr>
              <a:t>Topical </a:t>
            </a:r>
            <a:r>
              <a:rPr lang="en-US" sz="11200" dirty="0" smtClean="0">
                <a:solidFill>
                  <a:srgbClr val="FFFF00"/>
                </a:solidFill>
              </a:rPr>
              <a:t>corticosteroids</a:t>
            </a:r>
          </a:p>
          <a:p>
            <a:pPr>
              <a:buNone/>
            </a:pP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11200" dirty="0" smtClean="0"/>
              <a:t>Hydrocortisone </a:t>
            </a:r>
            <a:r>
              <a:rPr lang="en-US" sz="11200" dirty="0" err="1" smtClean="0"/>
              <a:t>hemisuccinate</a:t>
            </a:r>
            <a:r>
              <a:rPr lang="en-US" sz="11200" dirty="0" smtClean="0"/>
              <a:t>(</a:t>
            </a:r>
            <a:r>
              <a:rPr lang="en-US" sz="11200" dirty="0" err="1" smtClean="0"/>
              <a:t>corlan</a:t>
            </a:r>
            <a:r>
              <a:rPr lang="en-US" sz="11200" dirty="0" smtClean="0"/>
              <a:t>) -2.5mg pellets</a:t>
            </a:r>
          </a:p>
          <a:p>
            <a:r>
              <a:rPr lang="en-US" sz="11200" dirty="0" err="1" smtClean="0"/>
              <a:t>Triamcenolone</a:t>
            </a:r>
            <a:r>
              <a:rPr lang="en-US" sz="11200" dirty="0" smtClean="0"/>
              <a:t> -0.1% in </a:t>
            </a:r>
            <a:r>
              <a:rPr lang="en-US" sz="11200" dirty="0" err="1" smtClean="0"/>
              <a:t>carboxy</a:t>
            </a:r>
            <a:r>
              <a:rPr lang="en-US" sz="11200" dirty="0" smtClean="0"/>
              <a:t> methylcellulose paste(</a:t>
            </a:r>
            <a:r>
              <a:rPr lang="en-US" sz="11200" dirty="0" err="1" smtClean="0"/>
              <a:t>Adcortyl</a:t>
            </a:r>
            <a:r>
              <a:rPr lang="en-US" sz="11200" dirty="0" smtClean="0"/>
              <a:t> in </a:t>
            </a:r>
            <a:r>
              <a:rPr lang="en-US" sz="11200" dirty="0" err="1" smtClean="0"/>
              <a:t>orobase</a:t>
            </a:r>
            <a:r>
              <a:rPr lang="en-US" sz="11200" dirty="0" smtClean="0"/>
              <a:t>)</a:t>
            </a:r>
          </a:p>
          <a:p>
            <a:r>
              <a:rPr lang="en-US" sz="11200" dirty="0" err="1" smtClean="0"/>
              <a:t>Flucinonide</a:t>
            </a:r>
            <a:r>
              <a:rPr lang="en-US" sz="11200" dirty="0" smtClean="0"/>
              <a:t> -0.1%cream</a:t>
            </a:r>
          </a:p>
          <a:p>
            <a:r>
              <a:rPr lang="en-US" sz="11200" dirty="0" err="1" smtClean="0"/>
              <a:t>Clobetosol</a:t>
            </a:r>
            <a:r>
              <a:rPr lang="en-US" sz="11200" dirty="0" smtClean="0"/>
              <a:t> -0.05% cream</a:t>
            </a:r>
            <a:endParaRPr lang="en-US" sz="4000" dirty="0" smtClean="0"/>
          </a:p>
          <a:p>
            <a:pPr>
              <a:buNone/>
            </a:pPr>
            <a:r>
              <a:rPr lang="en-US" sz="2800" dirty="0" smtClean="0"/>
              <a:t>    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9600" dirty="0" smtClean="0"/>
              <a:t>Recurrent </a:t>
            </a:r>
            <a:r>
              <a:rPr lang="en-US" sz="9600" dirty="0" err="1" smtClean="0"/>
              <a:t>aphthous</a:t>
            </a:r>
            <a:r>
              <a:rPr lang="en-US" sz="9600" dirty="0" smtClean="0"/>
              <a:t> </a:t>
            </a:r>
            <a:r>
              <a:rPr lang="en-US" sz="9600" dirty="0" err="1" smtClean="0"/>
              <a:t>stomatitis.OralDiseases</a:t>
            </a:r>
            <a:r>
              <a:rPr lang="en-US" sz="9600" dirty="0" smtClean="0"/>
              <a:t> (2006)12, 1-21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360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11200" dirty="0" smtClean="0"/>
          </a:p>
          <a:p>
            <a:pPr>
              <a:buNone/>
            </a:pPr>
            <a:r>
              <a:rPr lang="en-US" sz="11200" dirty="0" err="1" smtClean="0"/>
              <a:t>Contn</a:t>
            </a:r>
            <a:r>
              <a:rPr lang="en-US" sz="11200" dirty="0" smtClean="0"/>
              <a:t>…,</a:t>
            </a:r>
            <a:endParaRPr lang="en-US" sz="11200" dirty="0" smtClean="0"/>
          </a:p>
          <a:p>
            <a:r>
              <a:rPr lang="en-US" sz="11200" dirty="0" err="1" smtClean="0"/>
              <a:t>Dexamethosone</a:t>
            </a:r>
            <a:r>
              <a:rPr lang="en-US" sz="11200" dirty="0" smtClean="0"/>
              <a:t> </a:t>
            </a:r>
            <a:r>
              <a:rPr lang="en-US" sz="11200" dirty="0" smtClean="0"/>
              <a:t>elixir-0.5mg/ml</a:t>
            </a:r>
          </a:p>
          <a:p>
            <a:r>
              <a:rPr lang="en-US" sz="11200" dirty="0" err="1" smtClean="0"/>
              <a:t>Betamethasone</a:t>
            </a:r>
            <a:r>
              <a:rPr lang="en-US" sz="11200" dirty="0" smtClean="0"/>
              <a:t> </a:t>
            </a:r>
            <a:r>
              <a:rPr lang="en-US" sz="11200" dirty="0" smtClean="0"/>
              <a:t>sodium phosphate –</a:t>
            </a:r>
            <a:r>
              <a:rPr lang="en-US" sz="11200" dirty="0" err="1" smtClean="0"/>
              <a:t>mouthrinse</a:t>
            </a:r>
            <a:endParaRPr lang="en-US" sz="11200" dirty="0" smtClean="0"/>
          </a:p>
          <a:p>
            <a:r>
              <a:rPr lang="en-US" sz="11200" dirty="0" err="1" smtClean="0"/>
              <a:t>Beclomethasone</a:t>
            </a:r>
            <a:r>
              <a:rPr lang="en-US" sz="11200" dirty="0" smtClean="0"/>
              <a:t> </a:t>
            </a:r>
            <a:r>
              <a:rPr lang="en-US" sz="11200" dirty="0" err="1" smtClean="0"/>
              <a:t>dipropionate</a:t>
            </a:r>
            <a:r>
              <a:rPr lang="en-US" sz="11200" dirty="0" smtClean="0"/>
              <a:t> –spray ,8puffs/day</a:t>
            </a:r>
          </a:p>
          <a:p>
            <a:r>
              <a:rPr lang="en-US" sz="11200" dirty="0" smtClean="0"/>
              <a:t>Cyclosporine- mouth rinse</a:t>
            </a:r>
          </a:p>
          <a:p>
            <a:r>
              <a:rPr lang="en-US" sz="11200" dirty="0" err="1" smtClean="0"/>
              <a:t>Prostoglandin</a:t>
            </a:r>
            <a:r>
              <a:rPr lang="en-US" sz="11200" dirty="0" smtClean="0"/>
              <a:t> E2 gel</a:t>
            </a:r>
          </a:p>
          <a:p>
            <a:endParaRPr lang="en-US" sz="6400" dirty="0" smtClean="0"/>
          </a:p>
          <a:p>
            <a:pPr>
              <a:buNone/>
            </a:pPr>
            <a:endParaRPr lang="en-US" sz="3600" dirty="0" smtClean="0"/>
          </a:p>
          <a:p>
            <a:endParaRPr lang="en-US" sz="3600" dirty="0" smtClean="0"/>
          </a:p>
          <a:p>
            <a:endParaRPr lang="en-US" sz="3600" dirty="0" smtClean="0"/>
          </a:p>
          <a:p>
            <a:pPr>
              <a:buNone/>
            </a:pPr>
            <a:r>
              <a:rPr lang="en-US" sz="9600" dirty="0" smtClean="0"/>
              <a:t>       Comprehensive review of treatment of </a:t>
            </a:r>
            <a:r>
              <a:rPr lang="en-US" sz="9600" dirty="0" err="1" smtClean="0"/>
              <a:t>aphthous</a:t>
            </a:r>
            <a:r>
              <a:rPr lang="en-US" sz="9600" dirty="0" smtClean="0"/>
              <a:t> </a:t>
            </a:r>
            <a:r>
              <a:rPr lang="en-US" sz="9600" dirty="0" err="1" smtClean="0"/>
              <a:t>stomatitis</a:t>
            </a:r>
            <a:r>
              <a:rPr lang="en-US" sz="9600" dirty="0" smtClean="0"/>
              <a:t>. (2002-3</a:t>
            </a:r>
            <a:r>
              <a:rPr lang="en-US" sz="4400" dirty="0" smtClean="0"/>
              <a:t>)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68880"/>
            <a:ext cx="8229600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Others</a:t>
            </a:r>
          </a:p>
          <a:p>
            <a:r>
              <a:rPr lang="en-US" dirty="0" err="1" smtClean="0"/>
              <a:t>Diphenhydramine</a:t>
            </a:r>
            <a:r>
              <a:rPr lang="en-US" dirty="0" smtClean="0"/>
              <a:t> elixir-12.5mg/5ml</a:t>
            </a:r>
          </a:p>
          <a:p>
            <a:r>
              <a:rPr lang="en-US" sz="2800" dirty="0" err="1" smtClean="0"/>
              <a:t>Diclonine</a:t>
            </a:r>
            <a:r>
              <a:rPr lang="en-US" sz="2800" dirty="0" smtClean="0"/>
              <a:t> hydrochloride</a:t>
            </a:r>
            <a:r>
              <a:rPr lang="en-US" dirty="0" smtClean="0"/>
              <a:t>-0.5% or 1</a:t>
            </a:r>
            <a:r>
              <a:rPr lang="en-US" dirty="0" smtClean="0"/>
              <a:t>%</a:t>
            </a:r>
          </a:p>
          <a:p>
            <a:r>
              <a:rPr lang="en-US" sz="2800" dirty="0" smtClean="0"/>
              <a:t>Sodium </a:t>
            </a:r>
            <a:r>
              <a:rPr lang="en-US" sz="2800" dirty="0" err="1" smtClean="0"/>
              <a:t>cromoglycate</a:t>
            </a:r>
            <a:r>
              <a:rPr lang="en-US" sz="2800" dirty="0" smtClean="0"/>
              <a:t> –lozenges</a:t>
            </a:r>
          </a:p>
          <a:p>
            <a:r>
              <a:rPr lang="en-US" sz="3000" dirty="0" smtClean="0"/>
              <a:t>Sucralfate-5ml</a:t>
            </a:r>
            <a:endParaRPr lang="en-US" sz="3000" dirty="0" smtClean="0"/>
          </a:p>
          <a:p>
            <a:r>
              <a:rPr lang="en-US" sz="3000" dirty="0" smtClean="0"/>
              <a:t>Amlexenax-5% paste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sv-SE" i="1" dirty="0" smtClean="0"/>
              <a:t>Management of RAS (ORAS). Annal Dent Univ Malaya 1999; 6: 40-42</a:t>
            </a:r>
          </a:p>
          <a:p>
            <a:pPr>
              <a:buNone/>
            </a:pPr>
            <a:r>
              <a:rPr lang="sv-SE" i="1" dirty="0" smtClean="0"/>
              <a:t>Oral surg Oral med Oral path vol83 No2 feb 1997</a:t>
            </a: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Local physical treatment</a:t>
            </a:r>
          </a:p>
          <a:p>
            <a:r>
              <a:rPr lang="en-US" dirty="0" smtClean="0"/>
              <a:t>Surgical </a:t>
            </a:r>
            <a:r>
              <a:rPr lang="en-US" dirty="0" smtClean="0"/>
              <a:t>removal</a:t>
            </a:r>
          </a:p>
          <a:p>
            <a:r>
              <a:rPr lang="en-US" dirty="0" smtClean="0"/>
              <a:t>Debridement</a:t>
            </a:r>
          </a:p>
          <a:p>
            <a:r>
              <a:rPr lang="en-US" dirty="0" err="1" smtClean="0"/>
              <a:t>Perilesional</a:t>
            </a:r>
            <a:r>
              <a:rPr lang="en-US" dirty="0" smtClean="0"/>
              <a:t> infiltration</a:t>
            </a:r>
          </a:p>
          <a:p>
            <a:r>
              <a:rPr lang="en-US" dirty="0" smtClean="0"/>
              <a:t>Laser ablation</a:t>
            </a:r>
          </a:p>
          <a:p>
            <a:r>
              <a:rPr lang="en-US" dirty="0" smtClean="0"/>
              <a:t>Chemical </a:t>
            </a:r>
            <a:r>
              <a:rPr lang="en-US" dirty="0" err="1" smtClean="0"/>
              <a:t>cautery</a:t>
            </a:r>
            <a:r>
              <a:rPr lang="en-US" dirty="0" smtClean="0"/>
              <a:t> (e.g. silver nitrate sticks)</a:t>
            </a:r>
          </a:p>
          <a:p>
            <a:r>
              <a:rPr lang="en-US" dirty="0" smtClean="0"/>
              <a:t>Physical barriers(e.g. </a:t>
            </a:r>
            <a:r>
              <a:rPr lang="en-US" dirty="0" err="1" smtClean="0"/>
              <a:t>cyanoacrylate</a:t>
            </a:r>
            <a:r>
              <a:rPr lang="en-US" dirty="0" smtClean="0"/>
              <a:t> adhesives)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Recurrent </a:t>
            </a:r>
            <a:r>
              <a:rPr lang="en-US" dirty="0" err="1" smtClean="0"/>
              <a:t>aphthous</a:t>
            </a:r>
            <a:r>
              <a:rPr lang="en-US" dirty="0" smtClean="0"/>
              <a:t> </a:t>
            </a:r>
            <a:r>
              <a:rPr lang="en-US" dirty="0" err="1" smtClean="0"/>
              <a:t>stomatitis.OralDiseases</a:t>
            </a:r>
            <a:r>
              <a:rPr lang="en-US" dirty="0" smtClean="0"/>
              <a:t> (2006)12, 1-21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</a:t>
            </a:r>
            <a:r>
              <a:rPr lang="en-US" sz="5400" dirty="0" smtClean="0">
                <a:solidFill>
                  <a:srgbClr val="FFFF00"/>
                </a:solidFill>
              </a:rPr>
              <a:t>Systemic therapy</a:t>
            </a:r>
            <a:br>
              <a:rPr lang="en-US" sz="5400" dirty="0" smtClean="0">
                <a:solidFill>
                  <a:srgbClr val="FFFF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Autofit/>
          </a:bodyPr>
          <a:lstStyle/>
          <a:p>
            <a:r>
              <a:rPr lang="en-US" sz="2800" dirty="0" smtClean="0"/>
              <a:t>Prednisolone-40mg/day</a:t>
            </a:r>
          </a:p>
          <a:p>
            <a:r>
              <a:rPr lang="en-US" sz="2800" dirty="0" smtClean="0"/>
              <a:t>Systemic zinc </a:t>
            </a:r>
            <a:r>
              <a:rPr lang="en-US" sz="2800" dirty="0" err="1" smtClean="0"/>
              <a:t>sulphate</a:t>
            </a:r>
            <a:endParaRPr lang="en-US" sz="2400" dirty="0" smtClean="0"/>
          </a:p>
          <a:p>
            <a:pPr>
              <a:buNone/>
            </a:pPr>
            <a:r>
              <a:rPr lang="en-US" sz="3200" dirty="0" err="1" smtClean="0">
                <a:solidFill>
                  <a:srgbClr val="FFFF00"/>
                </a:solidFill>
              </a:rPr>
              <a:t>Immuno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suppresents</a:t>
            </a: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2800" dirty="0" smtClean="0"/>
              <a:t>Colchicine-1.5 </a:t>
            </a:r>
            <a:r>
              <a:rPr lang="en-US" sz="2800" dirty="0" smtClean="0"/>
              <a:t>mg/day for 2 months</a:t>
            </a:r>
          </a:p>
          <a:p>
            <a:r>
              <a:rPr lang="en-US" sz="2800" dirty="0" smtClean="0"/>
              <a:t>Thalidomide-100mg/day for 2-3 months</a:t>
            </a:r>
          </a:p>
          <a:p>
            <a:r>
              <a:rPr lang="en-US" sz="2800" dirty="0" smtClean="0"/>
              <a:t>Pentoxifyline-4oomg/day ,</a:t>
            </a:r>
            <a:r>
              <a:rPr lang="en-US" sz="2800" dirty="0" err="1" smtClean="0"/>
              <a:t>qid</a:t>
            </a:r>
            <a:r>
              <a:rPr lang="en-US" sz="2800" dirty="0" smtClean="0"/>
              <a:t> for 6 months</a:t>
            </a:r>
          </a:p>
          <a:p>
            <a:r>
              <a:rPr lang="en-US" sz="2800" dirty="0" smtClean="0"/>
              <a:t>Levamisole-150mg/day  </a:t>
            </a:r>
            <a:r>
              <a:rPr lang="en-US" sz="2800" dirty="0" smtClean="0"/>
              <a:t>for 3 </a:t>
            </a:r>
            <a:r>
              <a:rPr lang="en-US" sz="2800" dirty="0" err="1" smtClean="0"/>
              <a:t>consc</a:t>
            </a:r>
            <a:r>
              <a:rPr lang="en-US" sz="2800" dirty="0" smtClean="0"/>
              <a:t> days</a:t>
            </a:r>
          </a:p>
          <a:p>
            <a:r>
              <a:rPr lang="en-US" sz="2800" dirty="0" smtClean="0"/>
              <a:t>INF-alpha-6-9×10 </a:t>
            </a:r>
            <a:r>
              <a:rPr lang="en-US" sz="2800" dirty="0" smtClean="0"/>
              <a:t> units  </a:t>
            </a:r>
            <a:r>
              <a:rPr lang="en-US" sz="2800" dirty="0" smtClean="0"/>
              <a:t>3 times/week</a:t>
            </a:r>
          </a:p>
          <a:p>
            <a:pPr>
              <a:buNone/>
            </a:pPr>
            <a:r>
              <a:rPr lang="en-US" sz="2400" dirty="0" smtClean="0"/>
              <a:t>Current concept in the treatment of RAU-US National Library of   Medicine and </a:t>
            </a:r>
            <a:r>
              <a:rPr lang="en-US" sz="2400" dirty="0" err="1" smtClean="0"/>
              <a:t>PubMed</a:t>
            </a:r>
            <a:r>
              <a:rPr lang="en-US" sz="2400" dirty="0" smtClean="0"/>
              <a:t> sep 2010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400" dirty="0"/>
          </a:p>
        </p:txBody>
      </p:sp>
      <p:pic>
        <p:nvPicPr>
          <p:cNvPr id="4" name="Picture 2" descr="C:\Documents and Settings\Admin\My Documents\My Pictures\fotolia_11011818_X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838200"/>
            <a:ext cx="2667000" cy="1981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29000" y="51054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1752600" y="2133600"/>
            <a:ext cx="5029200" cy="396240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CONCLUSION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227320"/>
          </a:xfrm>
        </p:spPr>
        <p:txBody>
          <a:bodyPr>
            <a:normAutofit fontScale="55000" lnSpcReduction="20000"/>
          </a:bodyPr>
          <a:lstStyle/>
          <a:p>
            <a:r>
              <a:rPr lang="en-US" sz="6500" dirty="0" smtClean="0"/>
              <a:t>Affects 20% of the general population</a:t>
            </a:r>
          </a:p>
          <a:p>
            <a:r>
              <a:rPr lang="en-US" sz="6500" dirty="0" smtClean="0"/>
              <a:t>5-66% in adult population</a:t>
            </a:r>
          </a:p>
          <a:p>
            <a:r>
              <a:rPr lang="en-US" sz="6500" dirty="0" smtClean="0"/>
              <a:t>40% - before 5 years</a:t>
            </a:r>
          </a:p>
          <a:p>
            <a:r>
              <a:rPr lang="en-US" sz="6500" dirty="0" smtClean="0"/>
              <a:t>female–predominance</a:t>
            </a:r>
          </a:p>
          <a:p>
            <a:r>
              <a:rPr lang="en-US" sz="6500" dirty="0" smtClean="0"/>
              <a:t> children in higher socioeconomic status -commonly affected</a:t>
            </a:r>
          </a:p>
          <a:p>
            <a:r>
              <a:rPr lang="en-US" sz="6500" dirty="0" smtClean="0"/>
              <a:t>Decreased with age</a:t>
            </a:r>
          </a:p>
          <a:p>
            <a:pPr>
              <a:buNone/>
            </a:pPr>
            <a:endParaRPr lang="en-US" sz="5100" dirty="0" smtClean="0"/>
          </a:p>
          <a:p>
            <a:pPr>
              <a:buNone/>
            </a:pPr>
            <a:r>
              <a:rPr lang="en-US" sz="5100" dirty="0" smtClean="0"/>
              <a:t>Text book of </a:t>
            </a:r>
            <a:r>
              <a:rPr lang="en-US" sz="5100" dirty="0" err="1" smtClean="0"/>
              <a:t>orall&amp;maxillofacial</a:t>
            </a:r>
            <a:r>
              <a:rPr lang="en-US" sz="5100" dirty="0" smtClean="0"/>
              <a:t> pathology –Neville 3</a:t>
            </a:r>
            <a:r>
              <a:rPr lang="en-US" sz="5100" baseline="30000" dirty="0" smtClean="0"/>
              <a:t>rd</a:t>
            </a:r>
            <a:r>
              <a:rPr lang="en-US" sz="5100" dirty="0" smtClean="0"/>
              <a:t> Edition</a:t>
            </a:r>
            <a:endParaRPr lang="en-US" sz="5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REFERENCES</a:t>
            </a:r>
            <a:endParaRPr lang="en-US" dirty="0" smtClean="0"/>
          </a:p>
          <a:p>
            <a:r>
              <a:rPr lang="en-US" dirty="0" smtClean="0"/>
              <a:t>Comprehensive </a:t>
            </a:r>
            <a:r>
              <a:rPr lang="en-US" dirty="0" smtClean="0"/>
              <a:t>review of treatment of </a:t>
            </a:r>
            <a:r>
              <a:rPr lang="en-US" dirty="0" err="1" smtClean="0"/>
              <a:t>aphthous</a:t>
            </a:r>
            <a:r>
              <a:rPr lang="en-US" dirty="0" smtClean="0"/>
              <a:t> </a:t>
            </a:r>
            <a:r>
              <a:rPr lang="en-US" dirty="0" err="1" smtClean="0"/>
              <a:t>stomatitis</a:t>
            </a:r>
            <a:r>
              <a:rPr lang="en-US" dirty="0" smtClean="0"/>
              <a:t>. (2002-3)</a:t>
            </a:r>
          </a:p>
          <a:p>
            <a:r>
              <a:rPr lang="en-US" dirty="0" smtClean="0"/>
              <a:t>Current </a:t>
            </a:r>
            <a:r>
              <a:rPr lang="en-US" dirty="0" smtClean="0"/>
              <a:t>concept in the treatment of RAU-US National Library of   Medicine and </a:t>
            </a:r>
            <a:r>
              <a:rPr lang="en-US" dirty="0" err="1" smtClean="0"/>
              <a:t>PubMed</a:t>
            </a:r>
            <a:r>
              <a:rPr lang="en-US" dirty="0" smtClean="0"/>
              <a:t> sep 2010</a:t>
            </a:r>
          </a:p>
          <a:p>
            <a:r>
              <a:rPr lang="en-US" dirty="0" smtClean="0"/>
              <a:t>DD </a:t>
            </a:r>
            <a:r>
              <a:rPr lang="en-US" dirty="0" smtClean="0"/>
              <a:t>for Oral Maxillofacial Lesions-</a:t>
            </a:r>
            <a:r>
              <a:rPr lang="en-US" dirty="0" err="1" smtClean="0"/>
              <a:t>Wood&amp;Goaz</a:t>
            </a:r>
            <a:endParaRPr lang="en-US" dirty="0" smtClean="0"/>
          </a:p>
          <a:p>
            <a:r>
              <a:rPr lang="en-US" dirty="0" smtClean="0"/>
              <a:t>Long </a:t>
            </a:r>
            <a:r>
              <a:rPr lang="en-US" dirty="0" smtClean="0"/>
              <a:t>standing oral ulcers-J Oral </a:t>
            </a:r>
            <a:r>
              <a:rPr lang="en-US" dirty="0" err="1" smtClean="0"/>
              <a:t>Pathol</a:t>
            </a:r>
            <a:r>
              <a:rPr lang="en-US" dirty="0" smtClean="0"/>
              <a:t> Med (2009) 38:241-53</a:t>
            </a:r>
          </a:p>
          <a:p>
            <a:r>
              <a:rPr lang="en-US" i="1" dirty="0" smtClean="0"/>
              <a:t>Management </a:t>
            </a:r>
            <a:r>
              <a:rPr lang="en-US" i="1" dirty="0" smtClean="0"/>
              <a:t>of RAS (ORAS). </a:t>
            </a:r>
            <a:r>
              <a:rPr lang="en-US" i="1" dirty="0" err="1" smtClean="0"/>
              <a:t>Annal</a:t>
            </a:r>
            <a:r>
              <a:rPr lang="en-US" i="1" dirty="0" smtClean="0"/>
              <a:t> Dent </a:t>
            </a:r>
            <a:r>
              <a:rPr lang="en-US" i="1" dirty="0" err="1" smtClean="0"/>
              <a:t>Univ</a:t>
            </a:r>
            <a:r>
              <a:rPr lang="en-US" i="1" dirty="0" smtClean="0"/>
              <a:t> Malaya 1999; 6: 40-42</a:t>
            </a:r>
            <a:endParaRPr lang="en-US" dirty="0" smtClean="0"/>
          </a:p>
          <a:p>
            <a:r>
              <a:rPr lang="en-US" i="1" dirty="0" smtClean="0"/>
              <a:t>Oral </a:t>
            </a:r>
            <a:r>
              <a:rPr lang="en-US" i="1" dirty="0" err="1" smtClean="0"/>
              <a:t>surg</a:t>
            </a:r>
            <a:r>
              <a:rPr lang="en-US" i="1" dirty="0" smtClean="0"/>
              <a:t> Oral med Oral path vol83 No2 </a:t>
            </a:r>
            <a:r>
              <a:rPr lang="en-US" i="1" dirty="0" err="1" smtClean="0"/>
              <a:t>feb</a:t>
            </a:r>
            <a:r>
              <a:rPr lang="en-US" i="1" dirty="0" smtClean="0"/>
              <a:t> </a:t>
            </a:r>
            <a:r>
              <a:rPr lang="en-US" i="1" dirty="0" smtClean="0"/>
              <a:t>1997</a:t>
            </a:r>
          </a:p>
          <a:p>
            <a:r>
              <a:rPr lang="en-US" dirty="0" smtClean="0"/>
              <a:t>Oral Ulceration -Aliment </a:t>
            </a:r>
            <a:r>
              <a:rPr lang="en-US" dirty="0" err="1" smtClean="0"/>
              <a:t>Phormocol</a:t>
            </a:r>
            <a:r>
              <a:rPr lang="en-US" dirty="0" smtClean="0"/>
              <a:t> </a:t>
            </a:r>
            <a:r>
              <a:rPr lang="en-US" dirty="0" err="1" smtClean="0"/>
              <a:t>Ther</a:t>
            </a:r>
            <a:r>
              <a:rPr lang="en-US" dirty="0" smtClean="0"/>
              <a:t> 2003:18; 949-62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err="1" smtClean="0"/>
              <a:t>Contn</a:t>
            </a:r>
            <a:r>
              <a:rPr lang="en-US" dirty="0" smtClean="0"/>
              <a:t>…,</a:t>
            </a:r>
          </a:p>
          <a:p>
            <a:r>
              <a:rPr lang="en-US" dirty="0" smtClean="0"/>
              <a:t> Recurrent </a:t>
            </a:r>
            <a:r>
              <a:rPr lang="en-US" dirty="0" err="1" smtClean="0"/>
              <a:t>aphthous</a:t>
            </a:r>
            <a:r>
              <a:rPr lang="en-US" dirty="0" smtClean="0"/>
              <a:t> </a:t>
            </a:r>
            <a:r>
              <a:rPr lang="en-US" dirty="0" err="1" smtClean="0"/>
              <a:t>stomatitis.OralDiseases</a:t>
            </a:r>
            <a:r>
              <a:rPr lang="en-US" dirty="0" smtClean="0"/>
              <a:t> (2006)12, 1-21</a:t>
            </a:r>
          </a:p>
          <a:p>
            <a:r>
              <a:rPr lang="en-US" dirty="0" smtClean="0"/>
              <a:t>Text </a:t>
            </a:r>
            <a:r>
              <a:rPr lang="en-US" dirty="0" smtClean="0"/>
              <a:t>Book of Oral Medicine-</a:t>
            </a:r>
            <a:r>
              <a:rPr lang="en-US" dirty="0" err="1" smtClean="0"/>
              <a:t>Burkete’s</a:t>
            </a:r>
            <a:r>
              <a:rPr lang="en-US" dirty="0" smtClean="0"/>
              <a:t>   11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 </a:t>
            </a:r>
            <a:r>
              <a:rPr lang="en-US" dirty="0" smtClean="0"/>
              <a:t>Book of Oral Pathology-Shafer-4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Edition</a:t>
            </a:r>
          </a:p>
          <a:p>
            <a:r>
              <a:rPr lang="en-US" sz="2800" dirty="0" smtClean="0"/>
              <a:t>Text book of </a:t>
            </a:r>
            <a:r>
              <a:rPr lang="en-US" sz="2800" dirty="0" err="1" smtClean="0"/>
              <a:t>orall&amp;maxillofacial</a:t>
            </a:r>
            <a:r>
              <a:rPr lang="en-US" sz="2800" dirty="0" smtClean="0"/>
              <a:t> pathology –Neville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Edition</a:t>
            </a:r>
          </a:p>
          <a:p>
            <a:r>
              <a:rPr lang="en-US" dirty="0" smtClean="0"/>
              <a:t> The </a:t>
            </a:r>
            <a:r>
              <a:rPr lang="en-US" dirty="0" smtClean="0"/>
              <a:t>Diagnosis and management of RAS-J Am Dent Assoc, </a:t>
            </a:r>
            <a:r>
              <a:rPr lang="en-US" dirty="0" err="1" smtClean="0"/>
              <a:t>Vol</a:t>
            </a:r>
            <a:r>
              <a:rPr lang="en-US" dirty="0" smtClean="0"/>
              <a:t> 134 No2,200-207</a:t>
            </a:r>
          </a:p>
          <a:p>
            <a:r>
              <a:rPr lang="en-US" dirty="0" smtClean="0"/>
              <a:t>Use </a:t>
            </a:r>
            <a:r>
              <a:rPr lang="en-US" dirty="0" smtClean="0"/>
              <a:t>of proprietary agents to relieve RAS British Dental Journal 182(4):144-46 1997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10095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"/>
            <a:ext cx="8229600" cy="85648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</a:rPr>
              <a:t>                       ETIOLOGY</a:t>
            </a:r>
            <a:endParaRPr lang="en-US" sz="4400" b="1" dirty="0">
              <a:solidFill>
                <a:srgbClr val="FFFF00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47800" y="6324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Text Book of Oral Pathology-Shafer-4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618488"/>
          </a:xfrm>
        </p:spPr>
        <p:txBody>
          <a:bodyPr>
            <a:normAutofit/>
          </a:bodyPr>
          <a:lstStyle/>
          <a:p>
            <a:r>
              <a:rPr lang="en-US" b="1" dirty="0" smtClean="0"/>
              <a:t>   </a:t>
            </a:r>
            <a:r>
              <a:rPr lang="en-US" sz="4400" b="1" dirty="0" smtClean="0">
                <a:solidFill>
                  <a:srgbClr val="FFFF00"/>
                </a:solidFill>
              </a:rPr>
              <a:t>PRECIPITATING FACTORS</a:t>
            </a:r>
            <a:br>
              <a:rPr lang="en-US" sz="4400" b="1" dirty="0" smtClean="0">
                <a:solidFill>
                  <a:srgbClr val="FFFF00"/>
                </a:solidFill>
              </a:rPr>
            </a:br>
            <a:endParaRPr lang="en-US" sz="4400" b="1" dirty="0">
              <a:solidFill>
                <a:srgbClr val="FFFF00"/>
              </a:solidFill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229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14400" y="61722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Text Book of Oral Pathology-Shafer-4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sz="5400" dirty="0" smtClean="0"/>
              <a:t>           </a:t>
            </a:r>
            <a:r>
              <a:rPr lang="en-US" sz="5400" b="1" dirty="0" smtClean="0">
                <a:solidFill>
                  <a:srgbClr val="FFFF00"/>
                </a:solidFill>
              </a:rPr>
              <a:t>PATHOGENESIS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05000" y="1905000"/>
            <a:ext cx="4953000" cy="609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Aggregation of T cell 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5000" y="3048000"/>
            <a:ext cx="5029200" cy="609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en-US" sz="2800" dirty="0" smtClean="0"/>
              <a:t>    TNF-alpha </a:t>
            </a:r>
            <a:r>
              <a:rPr lang="en-US" sz="2800" dirty="0" smtClean="0"/>
              <a:t>&amp;IL-2 secretion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905000" y="4114800"/>
            <a:ext cx="4953000" cy="609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Inflammatory process</a:t>
            </a:r>
          </a:p>
          <a:p>
            <a:pPr algn="ctr"/>
            <a:r>
              <a:rPr lang="en-US" sz="2400" dirty="0" smtClean="0"/>
              <a:t>MHC I&amp;MHC II antigen expression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905000" y="5105400"/>
            <a:ext cx="4953000" cy="609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Target the epithelial cells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905000" y="6172200"/>
            <a:ext cx="4953000" cy="609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Cell death</a:t>
            </a:r>
            <a:endParaRPr lang="en-US" sz="2800" dirty="0"/>
          </a:p>
        </p:txBody>
      </p:sp>
      <p:sp>
        <p:nvSpPr>
          <p:cNvPr id="9" name="Down Arrow 8"/>
          <p:cNvSpPr/>
          <p:nvPr/>
        </p:nvSpPr>
        <p:spPr>
          <a:xfrm>
            <a:off x="4038600" y="2590800"/>
            <a:ext cx="484632" cy="457200"/>
          </a:xfrm>
          <a:prstGeom prst="downArrow">
            <a:avLst>
              <a:gd name="adj1" fmla="val 50000"/>
              <a:gd name="adj2" fmla="val 5317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114800" y="3657600"/>
            <a:ext cx="484632" cy="457200"/>
          </a:xfrm>
          <a:prstGeom prst="downArrow">
            <a:avLst>
              <a:gd name="adj1" fmla="val 50000"/>
              <a:gd name="adj2" fmla="val 5317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114800" y="4724400"/>
            <a:ext cx="484632" cy="457200"/>
          </a:xfrm>
          <a:prstGeom prst="downArrow">
            <a:avLst>
              <a:gd name="adj1" fmla="val 50000"/>
              <a:gd name="adj2" fmla="val 5317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4114800" y="5715000"/>
            <a:ext cx="484632" cy="457200"/>
          </a:xfrm>
          <a:prstGeom prst="downArrow">
            <a:avLst>
              <a:gd name="adj1" fmla="val 50000"/>
              <a:gd name="adj2" fmla="val 5317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33400" y="1752600"/>
            <a:ext cx="914400" cy="4800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A</a:t>
            </a:r>
          </a:p>
          <a:p>
            <a:pPr algn="ctr"/>
            <a:r>
              <a:rPr lang="en-US" sz="4800" dirty="0" smtClean="0"/>
              <a:t>D</a:t>
            </a:r>
          </a:p>
          <a:p>
            <a:pPr algn="ctr"/>
            <a:r>
              <a:rPr lang="en-US" sz="4800" dirty="0" smtClean="0"/>
              <a:t>C</a:t>
            </a:r>
          </a:p>
          <a:p>
            <a:pPr algn="ctr"/>
            <a:r>
              <a:rPr lang="en-US" sz="4800" dirty="0" smtClean="0"/>
              <a:t>C</a:t>
            </a:r>
            <a:endParaRPr lang="en-US" sz="4800" dirty="0"/>
          </a:p>
        </p:txBody>
      </p:sp>
      <p:sp>
        <p:nvSpPr>
          <p:cNvPr id="15" name="Rectangle 14"/>
          <p:cNvSpPr/>
          <p:nvPr/>
        </p:nvSpPr>
        <p:spPr>
          <a:xfrm rot="16200000">
            <a:off x="6073170" y="332997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/>
              <a:t>Recurrent </a:t>
            </a:r>
            <a:r>
              <a:rPr lang="en-US" sz="2400" dirty="0" err="1" smtClean="0"/>
              <a:t>aphthous</a:t>
            </a:r>
            <a:r>
              <a:rPr lang="en-US" sz="2400" dirty="0" smtClean="0"/>
              <a:t> </a:t>
            </a:r>
            <a:r>
              <a:rPr lang="en-US" sz="2400" dirty="0" err="1" smtClean="0"/>
              <a:t>stomatitis.OralDiseases</a:t>
            </a:r>
            <a:r>
              <a:rPr lang="en-US" sz="2400" dirty="0" smtClean="0"/>
              <a:t> (2006)12, 1-21</a:t>
            </a:r>
            <a:endParaRPr lang="en-US" sz="2000" dirty="0" smtClean="0"/>
          </a:p>
          <a:p>
            <a:pPr>
              <a:buNone/>
            </a:pPr>
            <a:r>
              <a:rPr lang="en-US" sz="2400" dirty="0" smtClean="0"/>
              <a:t>  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912"/>
            <a:ext cx="8229600" cy="1694688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            </a:t>
            </a:r>
            <a:r>
              <a:rPr lang="en-US" sz="4400" b="1" dirty="0" smtClean="0">
                <a:solidFill>
                  <a:srgbClr val="FFFF00"/>
                </a:solidFill>
              </a:rPr>
              <a:t>CLASSIFICATION</a:t>
            </a:r>
            <a:br>
              <a:rPr lang="en-US" sz="4400" b="1" dirty="0" smtClean="0">
                <a:solidFill>
                  <a:srgbClr val="FFFF00"/>
                </a:solidFill>
              </a:rPr>
            </a:br>
            <a:endParaRPr lang="en-US" sz="44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6260068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Text Book of Oral Pathology-Shafer-4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    </a:t>
            </a:r>
            <a:r>
              <a:rPr lang="en-US" sz="4400" b="1" dirty="0" smtClean="0">
                <a:solidFill>
                  <a:srgbClr val="FFFF00"/>
                </a:solidFill>
              </a:rPr>
              <a:t>CLINICAL MANIFESTATIONS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81600"/>
          </a:xfrm>
        </p:spPr>
        <p:txBody>
          <a:bodyPr>
            <a:normAutofit fontScale="92500" lnSpcReduction="10000"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PRODROMAL STAGE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   Patient may feel tingling sensation or irritation at the   		particular area.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 ULCERATIVE STAGE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   white papules surrounded by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erythematous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halo.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ULCERATIVE STAGE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   Painful ulceration of the papule.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HEALING STAGE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   Symptom abutment and progressive healing.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REMISSION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    No evidence of lesion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1682</TotalTime>
  <Words>1299</Words>
  <Application>Microsoft Office PowerPoint</Application>
  <PresentationFormat>On-screen Show (4:3)</PresentationFormat>
  <Paragraphs>395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Flow</vt:lpstr>
      <vt:lpstr>RECURRENT APHTHOUS ULCER</vt:lpstr>
      <vt:lpstr>                      ULCER </vt:lpstr>
      <vt:lpstr>   RECURRENT APHTHOUS ULCER </vt:lpstr>
      <vt:lpstr>Slide 4</vt:lpstr>
      <vt:lpstr>                       ETIOLOGY</vt:lpstr>
      <vt:lpstr>   PRECIPITATING FACTORS </vt:lpstr>
      <vt:lpstr>           PATHOGENESIS</vt:lpstr>
      <vt:lpstr>            CLASSIFICATION </vt:lpstr>
      <vt:lpstr>    CLINICAL MANIFESTATIONS</vt:lpstr>
      <vt:lpstr>Slide 10</vt:lpstr>
      <vt:lpstr>Slide 11</vt:lpstr>
      <vt:lpstr>Slide 12</vt:lpstr>
      <vt:lpstr>Slide 13</vt:lpstr>
      <vt:lpstr>Slide 14</vt:lpstr>
      <vt:lpstr>                           DIAGNOSIS</vt:lpstr>
      <vt:lpstr>  DIFFERENTIAL DIAGNOSIS</vt:lpstr>
      <vt:lpstr>Slide 17</vt:lpstr>
      <vt:lpstr>         </vt:lpstr>
      <vt:lpstr>Slide 19</vt:lpstr>
      <vt:lpstr>Slide 20</vt:lpstr>
      <vt:lpstr>Slide 21</vt:lpstr>
      <vt:lpstr>       CONDITIONS MIMIC APHTHAE </vt:lpstr>
      <vt:lpstr>           INVESTIGATIONS </vt:lpstr>
      <vt:lpstr>          </vt:lpstr>
      <vt:lpstr>Slide 25</vt:lpstr>
      <vt:lpstr>Slide 26</vt:lpstr>
      <vt:lpstr>Slide 27</vt:lpstr>
      <vt:lpstr>Slide 28</vt:lpstr>
      <vt:lpstr>Slide 29</vt:lpstr>
      <vt:lpstr>Slide 30</vt:lpstr>
      <vt:lpstr> </vt:lpstr>
      <vt:lpstr>         CURRENT CONCEPTS</vt:lpstr>
      <vt:lpstr>Slide 33</vt:lpstr>
      <vt:lpstr>Slide 34</vt:lpstr>
      <vt:lpstr>Slide 35</vt:lpstr>
      <vt:lpstr>Slide 36</vt:lpstr>
      <vt:lpstr>Slide 37</vt:lpstr>
      <vt:lpstr>         Systemic therapy </vt:lpstr>
      <vt:lpstr>Slide 39</vt:lpstr>
      <vt:lpstr>Slide 40</vt:lpstr>
      <vt:lpstr>Slide 41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RECURRENT APHTHOUS ULCER</dc:title>
  <dc:creator>Admin</dc:creator>
  <cp:lastModifiedBy>Admin</cp:lastModifiedBy>
  <cp:revision>197</cp:revision>
  <dcterms:created xsi:type="dcterms:W3CDTF">2011-02-23T15:59:51Z</dcterms:created>
  <dcterms:modified xsi:type="dcterms:W3CDTF">2011-03-10T15:48:22Z</dcterms:modified>
</cp:coreProperties>
</file>