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1" r:id="rId6"/>
    <p:sldId id="262" r:id="rId7"/>
    <p:sldId id="270" r:id="rId8"/>
    <p:sldId id="263" r:id="rId9"/>
    <p:sldId id="271" r:id="rId10"/>
    <p:sldId id="266" r:id="rId11"/>
    <p:sldId id="264" r:id="rId12"/>
    <p:sldId id="265" r:id="rId13"/>
    <p:sldId id="267" r:id="rId14"/>
    <p:sldId id="272" r:id="rId15"/>
    <p:sldId id="268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68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800" b="1" dirty="0" smtClean="0"/>
              <a:t>INVESTIGAIONS</a:t>
            </a:r>
            <a:endParaRPr lang="en-IN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Schilling’s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098" name="Picture 2" descr="Image result for schilling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00200"/>
            <a:ext cx="8000999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Schilling’s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Test is done to assess </a:t>
            </a:r>
            <a:r>
              <a:rPr lang="en-IN" dirty="0" err="1" smtClean="0"/>
              <a:t>vit</a:t>
            </a:r>
            <a:r>
              <a:rPr lang="en-IN" dirty="0" smtClean="0"/>
              <a:t> B12 </a:t>
            </a:r>
            <a:r>
              <a:rPr lang="en-IN" dirty="0" err="1" smtClean="0"/>
              <a:t>malabsorption</a:t>
            </a:r>
            <a:endParaRPr lang="en-IN" dirty="0" smtClean="0"/>
          </a:p>
          <a:p>
            <a:r>
              <a:rPr lang="en-IN" dirty="0" smtClean="0"/>
              <a:t>Two doses</a:t>
            </a:r>
          </a:p>
          <a:p>
            <a:pPr lvl="1"/>
            <a:r>
              <a:rPr lang="en-IN" dirty="0" smtClean="0"/>
              <a:t>Small radioactive dose orally</a:t>
            </a:r>
          </a:p>
          <a:p>
            <a:pPr lvl="1"/>
            <a:r>
              <a:rPr lang="en-IN" dirty="0" smtClean="0"/>
              <a:t>Large non radioactive dose intramuscularly</a:t>
            </a:r>
          </a:p>
          <a:p>
            <a:r>
              <a:rPr lang="en-IN" dirty="0" smtClean="0"/>
              <a:t>24 hrs urine collection</a:t>
            </a:r>
          </a:p>
          <a:p>
            <a:endParaRPr lang="en-IN" dirty="0"/>
          </a:p>
        </p:txBody>
      </p:sp>
      <p:pic>
        <p:nvPicPr>
          <p:cNvPr id="6146" name="Picture 2" descr="Image result for schilling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733800"/>
            <a:ext cx="4275666" cy="2405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5791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122" name="AutoShape 2" descr="Image result for schilling test"/>
          <p:cNvSpPr>
            <a:spLocks noChangeAspect="1" noChangeArrowheads="1"/>
          </p:cNvSpPr>
          <p:nvPr/>
        </p:nvSpPr>
        <p:spPr bwMode="auto">
          <a:xfrm>
            <a:off x="155575" y="-1074738"/>
            <a:ext cx="2895600" cy="2247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124" name="AutoShape 4" descr="Image result for schilling test"/>
          <p:cNvSpPr>
            <a:spLocks noChangeAspect="1" noChangeArrowheads="1"/>
          </p:cNvSpPr>
          <p:nvPr/>
        </p:nvSpPr>
        <p:spPr bwMode="auto">
          <a:xfrm>
            <a:off x="155575" y="-1074738"/>
            <a:ext cx="2895600" cy="2247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126" name="AutoShape 6" descr="Image result for schilling test"/>
          <p:cNvSpPr>
            <a:spLocks noChangeAspect="1" noChangeArrowheads="1"/>
          </p:cNvSpPr>
          <p:nvPr/>
        </p:nvSpPr>
        <p:spPr bwMode="auto">
          <a:xfrm>
            <a:off x="155575" y="-1074738"/>
            <a:ext cx="2895600" cy="2247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129" name="Picture 9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349" y="386563"/>
            <a:ext cx="8600851" cy="6090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Schrimer’s</a:t>
            </a:r>
            <a:r>
              <a:rPr lang="en-IN" dirty="0" smtClean="0"/>
              <a:t>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Image result for schirmer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675900"/>
            <a:ext cx="5638800" cy="3858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Intradermal</a:t>
            </a:r>
            <a:r>
              <a:rPr lang="en-IN" dirty="0" smtClean="0"/>
              <a:t> </a:t>
            </a:r>
            <a:r>
              <a:rPr lang="en-IN" dirty="0" err="1" smtClean="0"/>
              <a:t>inj</a:t>
            </a:r>
            <a:r>
              <a:rPr lang="en-IN" dirty="0" smtClean="0"/>
              <a:t> of 0.1 ml of isotonic salt solution using 20 G needle without prior disinfection of the injection site</a:t>
            </a:r>
          </a:p>
          <a:p>
            <a:r>
              <a:rPr lang="en-IN" dirty="0" smtClean="0"/>
              <a:t>3 – 5 mm </a:t>
            </a:r>
            <a:r>
              <a:rPr lang="en-IN" dirty="0" err="1" smtClean="0"/>
              <a:t>intradermally</a:t>
            </a:r>
            <a:r>
              <a:rPr lang="en-IN" dirty="0" smtClean="0"/>
              <a:t> at an angle of 45 degrees</a:t>
            </a:r>
          </a:p>
          <a:p>
            <a:r>
              <a:rPr lang="en-IN" dirty="0" smtClean="0"/>
              <a:t>After 24 – 48 hrs</a:t>
            </a:r>
          </a:p>
          <a:p>
            <a:pPr lvl="1"/>
            <a:r>
              <a:rPr lang="en-IN" dirty="0" smtClean="0"/>
              <a:t>Erythematous papule or pustule ( &gt;2 mm) at prick site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905000" y="685800"/>
            <a:ext cx="472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PATHERGY TEST</a:t>
            </a:r>
            <a:endParaRPr lang="en-IN" sz="3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pic>
        <p:nvPicPr>
          <p:cNvPr id="2050" name="Picture 2" descr="Image result for pathergy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6039" y="1524000"/>
            <a:ext cx="5643361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Kveim</a:t>
            </a:r>
            <a:r>
              <a:rPr lang="en-IN" dirty="0" smtClean="0"/>
              <a:t> – </a:t>
            </a:r>
            <a:r>
              <a:rPr lang="en-IN" dirty="0" err="1" smtClean="0"/>
              <a:t>Siltzbach</a:t>
            </a:r>
            <a:r>
              <a:rPr lang="en-IN" dirty="0" smtClean="0"/>
              <a:t> </a:t>
            </a:r>
            <a:r>
              <a:rPr lang="en-IN" dirty="0" err="1" smtClean="0"/>
              <a:t>testtest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Done to diagnose </a:t>
            </a:r>
            <a:r>
              <a:rPr lang="en-IN" dirty="0" err="1" smtClean="0"/>
              <a:t>sacoidosis</a:t>
            </a:r>
            <a:endParaRPr lang="en-IN" dirty="0" smtClean="0"/>
          </a:p>
          <a:p>
            <a:r>
              <a:rPr lang="en-IN" dirty="0" smtClean="0"/>
              <a:t>It is both sensitive and specific</a:t>
            </a:r>
          </a:p>
          <a:p>
            <a:r>
              <a:rPr lang="en-IN" dirty="0" err="1" smtClean="0"/>
              <a:t>Intradermal</a:t>
            </a:r>
            <a:r>
              <a:rPr lang="en-IN" dirty="0" smtClean="0"/>
              <a:t> </a:t>
            </a:r>
            <a:r>
              <a:rPr lang="en-IN" dirty="0" err="1" smtClean="0"/>
              <a:t>inj</a:t>
            </a:r>
            <a:r>
              <a:rPr lang="en-IN" dirty="0" smtClean="0"/>
              <a:t> of a suspension of </a:t>
            </a:r>
            <a:r>
              <a:rPr lang="en-IN" dirty="0" err="1" smtClean="0"/>
              <a:t>granuloma</a:t>
            </a:r>
            <a:r>
              <a:rPr lang="en-IN" dirty="0" smtClean="0"/>
              <a:t>- containing spleen or lymph node from a patient with </a:t>
            </a:r>
            <a:r>
              <a:rPr lang="en-IN" dirty="0" err="1" smtClean="0"/>
              <a:t>sarcoidosis</a:t>
            </a:r>
            <a:endParaRPr lang="en-IN" dirty="0" smtClean="0"/>
          </a:p>
          <a:p>
            <a:r>
              <a:rPr lang="en-IN" dirty="0" smtClean="0"/>
              <a:t>Formation of a papule at the site the injection within 4 -6 wks , on microscopic examination it </a:t>
            </a:r>
            <a:r>
              <a:rPr lang="en-IN" dirty="0" err="1" smtClean="0"/>
              <a:t>exhibita</a:t>
            </a:r>
            <a:r>
              <a:rPr lang="en-IN" dirty="0" smtClean="0"/>
              <a:t> non- necrotizing </a:t>
            </a:r>
            <a:r>
              <a:rPr lang="en-IN" dirty="0" err="1" smtClean="0"/>
              <a:t>granulomas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9698" name="Picture 2" descr="Image result for kveims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905000"/>
            <a:ext cx="2895600" cy="3267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Paul </a:t>
            </a:r>
            <a:r>
              <a:rPr lang="en-IN" dirty="0" err="1" smtClean="0"/>
              <a:t>Bunnell</a:t>
            </a:r>
            <a:r>
              <a:rPr lang="en-IN" dirty="0" smtClean="0"/>
              <a:t>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diagnose infectious mononucleosis</a:t>
            </a:r>
          </a:p>
          <a:p>
            <a:endParaRPr lang="en-IN" dirty="0"/>
          </a:p>
        </p:txBody>
      </p:sp>
      <p:pic>
        <p:nvPicPr>
          <p:cNvPr id="32770" name="Picture 2" descr="Image result for paul bunnell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86000"/>
            <a:ext cx="5410200" cy="4328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Testing for </a:t>
            </a:r>
            <a:r>
              <a:rPr lang="en-IN" dirty="0" err="1" smtClean="0"/>
              <a:t>heterophile</a:t>
            </a:r>
            <a:r>
              <a:rPr lang="en-IN" dirty="0" smtClean="0"/>
              <a:t> antibodies / Paul </a:t>
            </a:r>
            <a:r>
              <a:rPr lang="en-IN" dirty="0" err="1" smtClean="0"/>
              <a:t>bunnell</a:t>
            </a:r>
            <a:r>
              <a:rPr lang="en-IN" dirty="0" smtClean="0"/>
              <a:t> antibody</a:t>
            </a:r>
          </a:p>
          <a:p>
            <a:r>
              <a:rPr lang="en-IN" dirty="0" smtClean="0"/>
              <a:t>Causes sheep RBC’s to agglutinate</a:t>
            </a:r>
          </a:p>
          <a:p>
            <a:r>
              <a:rPr lang="en-IN" dirty="0" smtClean="0"/>
              <a:t>Antibody appears shortly after the initial symptoms develop and disappears in 6 months after the symptoms resolve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Capillary fragility test</a:t>
            </a:r>
          </a:p>
          <a:p>
            <a:r>
              <a:rPr lang="en-IN" dirty="0" smtClean="0"/>
              <a:t>INR</a:t>
            </a:r>
          </a:p>
          <a:p>
            <a:r>
              <a:rPr lang="en-IN" dirty="0" err="1" smtClean="0"/>
              <a:t>Prothrombin</a:t>
            </a:r>
            <a:r>
              <a:rPr lang="en-IN" dirty="0" smtClean="0"/>
              <a:t> time</a:t>
            </a:r>
          </a:p>
          <a:p>
            <a:r>
              <a:rPr lang="en-IN" dirty="0" smtClean="0"/>
              <a:t>Schilling’s test</a:t>
            </a:r>
          </a:p>
          <a:p>
            <a:r>
              <a:rPr lang="en-IN" dirty="0" err="1" smtClean="0"/>
              <a:t>Schrimer’s</a:t>
            </a:r>
            <a:r>
              <a:rPr lang="en-IN" dirty="0" smtClean="0"/>
              <a:t> test</a:t>
            </a:r>
          </a:p>
          <a:p>
            <a:r>
              <a:rPr lang="en-IN" dirty="0" smtClean="0"/>
              <a:t>Paul </a:t>
            </a:r>
            <a:r>
              <a:rPr lang="en-IN" dirty="0" err="1" smtClean="0"/>
              <a:t>Bunell</a:t>
            </a:r>
            <a:r>
              <a:rPr lang="en-IN" dirty="0" smtClean="0"/>
              <a:t> test</a:t>
            </a:r>
          </a:p>
          <a:p>
            <a:r>
              <a:rPr lang="en-IN" dirty="0" err="1" smtClean="0"/>
              <a:t>Kveim’s</a:t>
            </a:r>
            <a:r>
              <a:rPr lang="en-IN" dirty="0" smtClean="0"/>
              <a:t> test</a:t>
            </a:r>
          </a:p>
          <a:p>
            <a:r>
              <a:rPr lang="en-IN" dirty="0" err="1" smtClean="0"/>
              <a:t>Pathergy</a:t>
            </a:r>
            <a:r>
              <a:rPr lang="en-IN" dirty="0" smtClean="0"/>
              <a:t> test</a:t>
            </a:r>
          </a:p>
          <a:p>
            <a:r>
              <a:rPr lang="en-IN" dirty="0" err="1" smtClean="0"/>
              <a:t>Immunofluorescence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Capillary </a:t>
            </a:r>
            <a:r>
              <a:rPr lang="en-IN" dirty="0" err="1" smtClean="0"/>
              <a:t>Fragilitiy</a:t>
            </a:r>
            <a:r>
              <a:rPr lang="en-IN" dirty="0" smtClean="0"/>
              <a:t>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Tournique</a:t>
            </a:r>
            <a:r>
              <a:rPr lang="en-IN" dirty="0" smtClean="0"/>
              <a:t> test / </a:t>
            </a:r>
            <a:r>
              <a:rPr lang="en-IN" dirty="0" err="1" smtClean="0"/>
              <a:t>rumpel</a:t>
            </a:r>
            <a:r>
              <a:rPr lang="en-IN" dirty="0" smtClean="0"/>
              <a:t> </a:t>
            </a:r>
            <a:r>
              <a:rPr lang="en-IN" dirty="0" err="1" smtClean="0"/>
              <a:t>leede</a:t>
            </a:r>
            <a:r>
              <a:rPr lang="en-IN" dirty="0" smtClean="0"/>
              <a:t> test</a:t>
            </a:r>
          </a:p>
          <a:p>
            <a:r>
              <a:rPr lang="en-IN" dirty="0" smtClean="0"/>
              <a:t>sphygmomanometer cuff to the upper arm and raising the pressure in it between diastolic and systolic for 5 minutes</a:t>
            </a:r>
          </a:p>
          <a:p>
            <a:r>
              <a:rPr lang="en-IN" dirty="0" smtClean="0"/>
              <a:t>After deflation, the number of </a:t>
            </a:r>
            <a:r>
              <a:rPr lang="en-IN" dirty="0" err="1" smtClean="0"/>
              <a:t>petechiae</a:t>
            </a:r>
            <a:r>
              <a:rPr lang="en-IN" dirty="0" smtClean="0"/>
              <a:t> appearing in the next 5 minute in 3 cm2 area over the </a:t>
            </a:r>
            <a:r>
              <a:rPr lang="en-IN" dirty="0" err="1" smtClean="0"/>
              <a:t>cubital</a:t>
            </a:r>
            <a:r>
              <a:rPr lang="en-IN" dirty="0" smtClean="0"/>
              <a:t> </a:t>
            </a:r>
            <a:r>
              <a:rPr lang="en-IN" dirty="0" err="1" smtClean="0"/>
              <a:t>fossa</a:t>
            </a:r>
            <a:r>
              <a:rPr lang="en-IN" dirty="0" smtClean="0"/>
              <a:t> are counted.</a:t>
            </a:r>
          </a:p>
          <a:p>
            <a:r>
              <a:rPr lang="en-IN" dirty="0" smtClean="0"/>
              <a:t>Presence of more </a:t>
            </a:r>
            <a:r>
              <a:rPr lang="en-IN" dirty="0" smtClean="0"/>
              <a:t>than 20 </a:t>
            </a:r>
            <a:r>
              <a:rPr lang="en-IN" dirty="0" err="1" smtClean="0"/>
              <a:t>petechiae</a:t>
            </a:r>
            <a:r>
              <a:rPr lang="en-IN" dirty="0" smtClean="0"/>
              <a:t> is considered a positive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Positive in</a:t>
            </a:r>
          </a:p>
          <a:p>
            <a:r>
              <a:rPr lang="en-IN" dirty="0" smtClean="0"/>
              <a:t> increased capillary fragility</a:t>
            </a:r>
          </a:p>
          <a:p>
            <a:r>
              <a:rPr lang="en-IN" dirty="0" smtClean="0"/>
              <a:t>thrombocytopenia</a:t>
            </a:r>
            <a:endParaRPr lang="en-IN" dirty="0"/>
          </a:p>
        </p:txBody>
      </p:sp>
      <p:pic>
        <p:nvPicPr>
          <p:cNvPr id="1026" name="Picture 2" descr="Image result for capillary fragility test"/>
          <p:cNvPicPr>
            <a:picLocks noChangeAspect="1" noChangeArrowheads="1"/>
          </p:cNvPicPr>
          <p:nvPr/>
        </p:nvPicPr>
        <p:blipFill>
          <a:blip r:embed="rId2"/>
          <a:srcRect l="15789" t="17544" r="15790" b="8772"/>
          <a:stretch>
            <a:fillRect/>
          </a:stretch>
        </p:blipFill>
        <p:spPr bwMode="auto">
          <a:xfrm>
            <a:off x="4572000" y="3302977"/>
            <a:ext cx="3904342" cy="3153507"/>
          </a:xfrm>
          <a:prstGeom prst="rect">
            <a:avLst/>
          </a:prstGeom>
          <a:noFill/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340268"/>
            <a:ext cx="4114800" cy="3289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Coagulation pathway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9218" name="Picture 2" descr="Image result for prothrombin time test"/>
          <p:cNvPicPr>
            <a:picLocks noChangeAspect="1" noChangeArrowheads="1"/>
          </p:cNvPicPr>
          <p:nvPr/>
        </p:nvPicPr>
        <p:blipFill>
          <a:blip r:embed="rId2"/>
          <a:srcRect t="12998"/>
          <a:stretch>
            <a:fillRect/>
          </a:stretch>
        </p:blipFill>
        <p:spPr bwMode="auto">
          <a:xfrm>
            <a:off x="381000" y="1143000"/>
            <a:ext cx="8763000" cy="538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943600" cy="1143000"/>
          </a:xfrm>
        </p:spPr>
        <p:txBody>
          <a:bodyPr/>
          <a:lstStyle/>
          <a:p>
            <a:r>
              <a:rPr lang="en-IN" dirty="0" err="1" smtClean="0"/>
              <a:t>Prothrombin</a:t>
            </a:r>
            <a:r>
              <a:rPr lang="en-IN" dirty="0" smtClean="0"/>
              <a:t> Time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Extrinsic and common pathway</a:t>
            </a:r>
          </a:p>
          <a:p>
            <a:r>
              <a:rPr lang="en-IN" dirty="0" err="1" smtClean="0"/>
              <a:t>Tissuethromboplastin</a:t>
            </a:r>
            <a:r>
              <a:rPr lang="en-IN" dirty="0" smtClean="0"/>
              <a:t> and calcium are added to platelet poor plasma</a:t>
            </a:r>
          </a:p>
          <a:p>
            <a:r>
              <a:rPr lang="en-IN" dirty="0" smtClean="0"/>
              <a:t>Clotting time of mixture is noted</a:t>
            </a:r>
          </a:p>
          <a:p>
            <a:r>
              <a:rPr lang="en-IN" dirty="0" smtClean="0"/>
              <a:t>Commercial tissue </a:t>
            </a:r>
            <a:r>
              <a:rPr lang="en-IN" dirty="0" err="1" smtClean="0"/>
              <a:t>thromboplastin</a:t>
            </a:r>
            <a:r>
              <a:rPr lang="en-IN" dirty="0" smtClean="0"/>
              <a:t> is prepared from rabbit brain or lung</a:t>
            </a:r>
          </a:p>
          <a:p>
            <a:r>
              <a:rPr lang="en-IN" dirty="0" smtClean="0"/>
              <a:t>Normal values depend upon the </a:t>
            </a:r>
            <a:r>
              <a:rPr lang="en-IN" dirty="0" err="1" smtClean="0"/>
              <a:t>thromboplastin</a:t>
            </a:r>
            <a:r>
              <a:rPr lang="en-IN" dirty="0" smtClean="0"/>
              <a:t> used</a:t>
            </a:r>
          </a:p>
          <a:p>
            <a:r>
              <a:rPr lang="en-IN" dirty="0" smtClean="0"/>
              <a:t>Normal : 11- 16 sec</a:t>
            </a:r>
            <a:endParaRPr lang="en-IN" dirty="0"/>
          </a:p>
        </p:txBody>
      </p:sp>
      <p:pic>
        <p:nvPicPr>
          <p:cNvPr id="8194" name="Picture 2" descr="Image result for prothrombin time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04800"/>
            <a:ext cx="33528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7650" name="Picture 2" descr="Image result for prothrombin time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2000"/>
            <a:ext cx="7647984" cy="5728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ensure uniformity of anticoagulation therapy the results should be reported as INR</a:t>
            </a:r>
            <a:endParaRPr lang="en-IN" dirty="0"/>
          </a:p>
        </p:txBody>
      </p:sp>
      <p:pic>
        <p:nvPicPr>
          <p:cNvPr id="7170" name="Picture 2" descr="Image result for prothrombin time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895600"/>
            <a:ext cx="4876800" cy="3256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8674" name="Picture 2" descr="Image result for prothrombin time 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67800" cy="68008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317</Words>
  <Application>Microsoft Office PowerPoint</Application>
  <PresentationFormat>On-screen Show (4:3)</PresentationFormat>
  <Paragraphs>51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INVESTIGAIONS</vt:lpstr>
      <vt:lpstr>Slide 2</vt:lpstr>
      <vt:lpstr>Capillary Fragilitiy test</vt:lpstr>
      <vt:lpstr>Slide 4</vt:lpstr>
      <vt:lpstr>Coagulation pathway </vt:lpstr>
      <vt:lpstr>Prothrombin Time</vt:lpstr>
      <vt:lpstr>Slide 7</vt:lpstr>
      <vt:lpstr>Slide 8</vt:lpstr>
      <vt:lpstr>Slide 9</vt:lpstr>
      <vt:lpstr>Schilling’s test</vt:lpstr>
      <vt:lpstr>Schilling’s test</vt:lpstr>
      <vt:lpstr>Slide 12</vt:lpstr>
      <vt:lpstr>Schrimer’s test</vt:lpstr>
      <vt:lpstr> </vt:lpstr>
      <vt:lpstr>Slide 15</vt:lpstr>
      <vt:lpstr>Kveim – Siltzbach testtest</vt:lpstr>
      <vt:lpstr>Slide 17</vt:lpstr>
      <vt:lpstr>Paul Bunnell test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INVESTIGAIONS</dc:title>
  <dc:creator>sasip</dc:creator>
  <cp:lastModifiedBy>sasipoorni@gmail.com</cp:lastModifiedBy>
  <cp:revision>12</cp:revision>
  <dcterms:created xsi:type="dcterms:W3CDTF">2006-08-16T00:00:00Z</dcterms:created>
  <dcterms:modified xsi:type="dcterms:W3CDTF">2018-04-27T03:00:46Z</dcterms:modified>
</cp:coreProperties>
</file>