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52" roundtripDataSignature="AMtx7mh0Fah93zyBCp8SyoKoIAplZUS7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2"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4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 name="Google Shape;14;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5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5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5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5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5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5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5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5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4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0" name="Google Shape;20;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6" name="Google Shape;26;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 name="Google Shape;32;p5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 name="Google Shape;33;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5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 name="Google Shape;39;p5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0" name="Google Shape;40;p5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 name="Google Shape;41;p5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 name="Google Shape;42;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5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5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5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5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5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5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5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56"/>
          <p:cNvSpPr/>
          <p:nvPr>
            <p:ph idx="2" type="pic"/>
          </p:nvPr>
        </p:nvSpPr>
        <p:spPr>
          <a:xfrm>
            <a:off x="1792288" y="612775"/>
            <a:ext cx="5486400" cy="4114800"/>
          </a:xfrm>
          <a:prstGeom prst="rect">
            <a:avLst/>
          </a:prstGeom>
          <a:noFill/>
          <a:ln>
            <a:noFill/>
          </a:ln>
        </p:spPr>
      </p:sp>
      <p:sp>
        <p:nvSpPr>
          <p:cNvPr id="64" name="Google Shape;64;p5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5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5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4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2.jp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4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4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0.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9.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2.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3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4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GUD EVENING</a:t>
            </a:r>
            <a:endParaRPr/>
          </a:p>
        </p:txBody>
      </p:sp>
      <p:sp>
        <p:nvSpPr>
          <p:cNvPr id="85" name="Google Shape;85;p1"/>
          <p:cNvSpPr txBox="1"/>
          <p:nvPr>
            <p:ph idx="1" type="body"/>
          </p:nvPr>
        </p:nvSpPr>
        <p:spPr>
          <a:xfrm>
            <a:off x="1857356" y="2143116"/>
            <a:ext cx="6429420" cy="3411543"/>
          </a:xfrm>
          <a:prstGeom prst="rect">
            <a:avLst/>
          </a:prstGeom>
          <a:noFill/>
          <a:ln>
            <a:noFill/>
          </a:ln>
        </p:spPr>
        <p:txBody>
          <a:bodyPr anchorCtr="0" anchor="t" bIns="45700" lIns="91425" spcFirstLastPara="1" rIns="91425" wrap="square" tIns="45700">
            <a:normAutofit/>
          </a:bodyPr>
          <a:lstStyle/>
          <a:p>
            <a:pPr indent="-381000" lvl="0" marL="342900" rtl="0" algn="l">
              <a:spcBef>
                <a:spcPts val="0"/>
              </a:spcBef>
              <a:spcAft>
                <a:spcPts val="0"/>
              </a:spcAft>
              <a:buClr>
                <a:srgbClr val="FF0000"/>
              </a:buClr>
              <a:buSzPts val="6000"/>
              <a:buChar char="•"/>
            </a:pPr>
            <a:r>
              <a:rPr lang="en-US" sz="6000">
                <a:solidFill>
                  <a:srgbClr val="FF0000"/>
                </a:solidFill>
              </a:rPr>
              <a:t>Any doubts in previous class</a:t>
            </a:r>
            <a:endParaRPr sz="6000">
              <a:solidFill>
                <a:srgbClr val="FF0000"/>
              </a:solidFill>
            </a:endParaRPr>
          </a:p>
        </p:txBody>
      </p:sp>
    </p:spTree>
  </p:cSld>
  <p:clrMapOvr>
    <a:masterClrMapping/>
  </p:clrMapOvr>
  <p:transition>
    <p:wedg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147" name="Google Shape;147;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6th.jpg" id="148" name="Google Shape;148;p10"/>
          <p:cNvPicPr preferRelativeResize="0"/>
          <p:nvPr/>
        </p:nvPicPr>
        <p:blipFill rotWithShape="1">
          <a:blip r:embed="rId3">
            <a:alphaModFix/>
          </a:blip>
          <a:srcRect b="0" l="0" r="0" t="0"/>
          <a:stretch/>
        </p:blipFill>
        <p:spPr>
          <a:xfrm>
            <a:off x="275833" y="857232"/>
            <a:ext cx="8868167" cy="50006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154" name="Google Shape;154;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7th.jpg" id="155" name="Google Shape;155;p11"/>
          <p:cNvPicPr preferRelativeResize="0"/>
          <p:nvPr/>
        </p:nvPicPr>
        <p:blipFill rotWithShape="1">
          <a:blip r:embed="rId3">
            <a:alphaModFix/>
          </a:blip>
          <a:srcRect b="0" l="0" r="0" t="0"/>
          <a:stretch/>
        </p:blipFill>
        <p:spPr>
          <a:xfrm>
            <a:off x="1" y="714356"/>
            <a:ext cx="9001156" cy="514353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161" name="Google Shape;161;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8th.jpg" id="162" name="Google Shape;162;p12"/>
          <p:cNvPicPr preferRelativeResize="0"/>
          <p:nvPr/>
        </p:nvPicPr>
        <p:blipFill rotWithShape="1">
          <a:blip r:embed="rId3">
            <a:alphaModFix/>
          </a:blip>
          <a:srcRect b="0" l="0" r="0" t="0"/>
          <a:stretch/>
        </p:blipFill>
        <p:spPr>
          <a:xfrm>
            <a:off x="0" y="928670"/>
            <a:ext cx="8872600" cy="492922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168" name="Google Shape;168;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9th.jpg" id="169" name="Google Shape;169;p13"/>
          <p:cNvPicPr preferRelativeResize="0"/>
          <p:nvPr/>
        </p:nvPicPr>
        <p:blipFill rotWithShape="1">
          <a:blip r:embed="rId3">
            <a:alphaModFix/>
          </a:blip>
          <a:srcRect b="0" l="0" r="0" t="0"/>
          <a:stretch/>
        </p:blipFill>
        <p:spPr>
          <a:xfrm>
            <a:off x="142844" y="785794"/>
            <a:ext cx="8794264" cy="500066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175" name="Google Shape;175;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10th.jpg" id="176" name="Google Shape;176;p14"/>
          <p:cNvPicPr preferRelativeResize="0"/>
          <p:nvPr/>
        </p:nvPicPr>
        <p:blipFill rotWithShape="1">
          <a:blip r:embed="rId3">
            <a:alphaModFix/>
          </a:blip>
          <a:srcRect b="0" l="0" r="0" t="0"/>
          <a:stretch/>
        </p:blipFill>
        <p:spPr>
          <a:xfrm>
            <a:off x="285720" y="1214422"/>
            <a:ext cx="8624066" cy="485778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182" name="Google Shape;182;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11.jpg" id="183" name="Google Shape;183;p15"/>
          <p:cNvPicPr preferRelativeResize="0"/>
          <p:nvPr/>
        </p:nvPicPr>
        <p:blipFill rotWithShape="1">
          <a:blip r:embed="rId3">
            <a:alphaModFix/>
          </a:blip>
          <a:srcRect b="0" l="0" r="0" t="0"/>
          <a:stretch/>
        </p:blipFill>
        <p:spPr>
          <a:xfrm>
            <a:off x="142844" y="928670"/>
            <a:ext cx="8830117" cy="507209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189" name="Google Shape;189;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12.jpg" id="190" name="Google Shape;190;p16"/>
          <p:cNvPicPr preferRelativeResize="0"/>
          <p:nvPr/>
        </p:nvPicPr>
        <p:blipFill rotWithShape="1">
          <a:blip r:embed="rId3">
            <a:alphaModFix/>
          </a:blip>
          <a:srcRect b="0" l="0" r="0" t="0"/>
          <a:stretch/>
        </p:blipFill>
        <p:spPr>
          <a:xfrm>
            <a:off x="214282" y="1214422"/>
            <a:ext cx="8504121" cy="485778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196" name="Google Shape;196;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13.jpg" id="197" name="Google Shape;197;p17"/>
          <p:cNvPicPr preferRelativeResize="0"/>
          <p:nvPr/>
        </p:nvPicPr>
        <p:blipFill rotWithShape="1">
          <a:blip r:embed="rId3">
            <a:alphaModFix/>
          </a:blip>
          <a:srcRect b="0" l="0" r="0" t="0"/>
          <a:stretch/>
        </p:blipFill>
        <p:spPr>
          <a:xfrm>
            <a:off x="142844" y="928670"/>
            <a:ext cx="8862643" cy="492922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203" name="Google Shape;203;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14.jpg" id="204" name="Google Shape;204;p18"/>
          <p:cNvPicPr preferRelativeResize="0"/>
          <p:nvPr/>
        </p:nvPicPr>
        <p:blipFill rotWithShape="1">
          <a:blip r:embed="rId3">
            <a:alphaModFix/>
          </a:blip>
          <a:srcRect b="0" l="0" r="0" t="0"/>
          <a:stretch/>
        </p:blipFill>
        <p:spPr>
          <a:xfrm>
            <a:off x="142844" y="928670"/>
            <a:ext cx="8858312" cy="500066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210" name="Google Shape;210;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15.jpg" id="211" name="Google Shape;211;p19"/>
          <p:cNvPicPr preferRelativeResize="0"/>
          <p:nvPr/>
        </p:nvPicPr>
        <p:blipFill rotWithShape="1">
          <a:blip r:embed="rId3">
            <a:alphaModFix/>
          </a:blip>
          <a:srcRect b="0" l="0" r="0" t="0"/>
          <a:stretch/>
        </p:blipFill>
        <p:spPr>
          <a:xfrm>
            <a:off x="428596" y="1357298"/>
            <a:ext cx="8391136" cy="471490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91" name="Google Shape;91;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3200"/>
              <a:buNone/>
            </a:pPr>
            <a:r>
              <a:t/>
            </a:r>
            <a:endParaRPr/>
          </a:p>
        </p:txBody>
      </p:sp>
      <p:pic>
        <p:nvPicPr>
          <p:cNvPr descr="C:\Users\jkkno\Desktop\Dr.kumaran\expansion\1st slide.jpg" id="92" name="Google Shape;92;p2"/>
          <p:cNvPicPr preferRelativeResize="0"/>
          <p:nvPr/>
        </p:nvPicPr>
        <p:blipFill rotWithShape="1">
          <a:blip r:embed="rId3">
            <a:alphaModFix/>
          </a:blip>
          <a:srcRect b="0" l="0" r="0" t="0"/>
          <a:stretch/>
        </p:blipFill>
        <p:spPr>
          <a:xfrm>
            <a:off x="142844" y="785794"/>
            <a:ext cx="8838181" cy="4929222"/>
          </a:xfrm>
          <a:prstGeom prst="rect">
            <a:avLst/>
          </a:prstGeom>
          <a:noFill/>
          <a:ln>
            <a:noFill/>
          </a:ln>
        </p:spPr>
      </p:pic>
      <p:sp>
        <p:nvSpPr>
          <p:cNvPr id="93" name="Google Shape;93;p2"/>
          <p:cNvSpPr txBox="1"/>
          <p:nvPr/>
        </p:nvSpPr>
        <p:spPr>
          <a:xfrm>
            <a:off x="5206425" y="5364800"/>
            <a:ext cx="2997600" cy="103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dk1"/>
                </a:solidFill>
                <a:latin typeface="Calibri"/>
                <a:ea typeface="Calibri"/>
                <a:cs typeface="Calibri"/>
                <a:sym typeface="Calibri"/>
              </a:rPr>
              <a:t>DR.V.KUMARAN</a:t>
            </a:r>
            <a:endParaRPr sz="3200">
              <a:solidFill>
                <a:schemeClr val="dk1"/>
              </a:solidFill>
              <a:latin typeface="Calibri"/>
              <a:ea typeface="Calibri"/>
              <a:cs typeface="Calibri"/>
              <a:sym typeface="Calibri"/>
            </a:endParaRPr>
          </a:p>
          <a:p>
            <a:pPr indent="0" lvl="0" marL="0" rtl="0" algn="l">
              <a:spcBef>
                <a:spcPts val="0"/>
              </a:spcBef>
              <a:spcAft>
                <a:spcPts val="0"/>
              </a:spcAft>
              <a:buNone/>
            </a:pPr>
            <a:r>
              <a:rPr lang="en-US" sz="3200">
                <a:solidFill>
                  <a:schemeClr val="dk1"/>
                </a:solidFill>
                <a:latin typeface="Calibri"/>
                <a:ea typeface="Calibri"/>
                <a:cs typeface="Calibri"/>
                <a:sym typeface="Calibri"/>
              </a:rPr>
              <a:t>READER</a:t>
            </a:r>
            <a:endParaRPr sz="32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217" name="Google Shape;217;p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16.jpg" id="218" name="Google Shape;218;p20"/>
          <p:cNvPicPr preferRelativeResize="0"/>
          <p:nvPr/>
        </p:nvPicPr>
        <p:blipFill rotWithShape="1">
          <a:blip r:embed="rId3">
            <a:alphaModFix/>
          </a:blip>
          <a:srcRect b="0" l="0" r="0" t="0"/>
          <a:stretch/>
        </p:blipFill>
        <p:spPr>
          <a:xfrm>
            <a:off x="428595" y="1500174"/>
            <a:ext cx="8227977" cy="47149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224" name="Google Shape;224;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17.jpg" id="225" name="Google Shape;225;p21"/>
          <p:cNvPicPr preferRelativeResize="0"/>
          <p:nvPr/>
        </p:nvPicPr>
        <p:blipFill rotWithShape="1">
          <a:blip r:embed="rId3">
            <a:alphaModFix/>
          </a:blip>
          <a:srcRect b="0" l="0" r="0" t="0"/>
          <a:stretch/>
        </p:blipFill>
        <p:spPr>
          <a:xfrm>
            <a:off x="129555" y="1214422"/>
            <a:ext cx="9014445" cy="485778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231" name="Google Shape;231;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18.jpg" id="232" name="Google Shape;232;p22"/>
          <p:cNvPicPr preferRelativeResize="0"/>
          <p:nvPr/>
        </p:nvPicPr>
        <p:blipFill rotWithShape="1">
          <a:blip r:embed="rId3">
            <a:alphaModFix/>
          </a:blip>
          <a:srcRect b="0" l="0" r="0" t="0"/>
          <a:stretch/>
        </p:blipFill>
        <p:spPr>
          <a:xfrm>
            <a:off x="214282" y="928670"/>
            <a:ext cx="8700510" cy="485778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238" name="Google Shape;238;p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19.jpg" id="239" name="Google Shape;239;p23"/>
          <p:cNvPicPr preferRelativeResize="0"/>
          <p:nvPr/>
        </p:nvPicPr>
        <p:blipFill rotWithShape="1">
          <a:blip r:embed="rId3">
            <a:alphaModFix/>
          </a:blip>
          <a:srcRect b="0" l="0" r="0" t="0"/>
          <a:stretch/>
        </p:blipFill>
        <p:spPr>
          <a:xfrm>
            <a:off x="309910" y="1071546"/>
            <a:ext cx="8834090" cy="500066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245" name="Google Shape;245;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20.jpg" id="246" name="Google Shape;246;p24"/>
          <p:cNvPicPr preferRelativeResize="0"/>
          <p:nvPr/>
        </p:nvPicPr>
        <p:blipFill rotWithShape="1">
          <a:blip r:embed="rId3">
            <a:alphaModFix/>
          </a:blip>
          <a:srcRect b="0" l="0" r="0" t="0"/>
          <a:stretch/>
        </p:blipFill>
        <p:spPr>
          <a:xfrm>
            <a:off x="285720" y="1000108"/>
            <a:ext cx="8862676" cy="485778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252" name="Google Shape;252;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21.jpg" id="253" name="Google Shape;253;p25"/>
          <p:cNvPicPr preferRelativeResize="0"/>
          <p:nvPr/>
        </p:nvPicPr>
        <p:blipFill rotWithShape="1">
          <a:blip r:embed="rId3">
            <a:alphaModFix/>
          </a:blip>
          <a:srcRect b="0" l="16949" r="11015" t="5755"/>
          <a:stretch/>
        </p:blipFill>
        <p:spPr>
          <a:xfrm>
            <a:off x="214282" y="214291"/>
            <a:ext cx="4548027" cy="3286148"/>
          </a:xfrm>
          <a:prstGeom prst="rect">
            <a:avLst/>
          </a:prstGeom>
          <a:noFill/>
          <a:ln>
            <a:noFill/>
          </a:ln>
        </p:spPr>
      </p:pic>
      <p:pic>
        <p:nvPicPr>
          <p:cNvPr descr="C:\Users\jkkno\Desktop\bonded.png" id="254" name="Google Shape;254;p25"/>
          <p:cNvPicPr preferRelativeResize="0"/>
          <p:nvPr/>
        </p:nvPicPr>
        <p:blipFill rotWithShape="1">
          <a:blip r:embed="rId4">
            <a:alphaModFix/>
          </a:blip>
          <a:srcRect b="0" l="0" r="0" t="0"/>
          <a:stretch/>
        </p:blipFill>
        <p:spPr>
          <a:xfrm>
            <a:off x="4643438" y="3517834"/>
            <a:ext cx="4247470" cy="334016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260" name="Google Shape;260;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22.jpg" id="261" name="Google Shape;261;p26"/>
          <p:cNvPicPr preferRelativeResize="0"/>
          <p:nvPr/>
        </p:nvPicPr>
        <p:blipFill rotWithShape="1">
          <a:blip r:embed="rId3">
            <a:alphaModFix/>
          </a:blip>
          <a:srcRect b="0" l="0" r="0" t="0"/>
          <a:stretch/>
        </p:blipFill>
        <p:spPr>
          <a:xfrm>
            <a:off x="214282" y="1071546"/>
            <a:ext cx="8717858" cy="500066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267" name="Google Shape;267;p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23.jpg" id="268" name="Google Shape;268;p27"/>
          <p:cNvPicPr preferRelativeResize="0"/>
          <p:nvPr/>
        </p:nvPicPr>
        <p:blipFill rotWithShape="1">
          <a:blip r:embed="rId3">
            <a:alphaModFix/>
          </a:blip>
          <a:srcRect b="0" l="0" r="0" t="0"/>
          <a:stretch/>
        </p:blipFill>
        <p:spPr>
          <a:xfrm>
            <a:off x="928662" y="1928802"/>
            <a:ext cx="6810375" cy="37814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274" name="Google Shape;274;p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24.jpg" id="275" name="Google Shape;275;p28"/>
          <p:cNvPicPr preferRelativeResize="0"/>
          <p:nvPr/>
        </p:nvPicPr>
        <p:blipFill rotWithShape="1">
          <a:blip r:embed="rId3">
            <a:alphaModFix/>
          </a:blip>
          <a:srcRect b="0" l="0" r="0" t="0"/>
          <a:stretch/>
        </p:blipFill>
        <p:spPr>
          <a:xfrm>
            <a:off x="428596" y="1142984"/>
            <a:ext cx="8745416" cy="507209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281" name="Google Shape;281;p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25.jpg" id="282" name="Google Shape;282;p29"/>
          <p:cNvPicPr preferRelativeResize="0"/>
          <p:nvPr/>
        </p:nvPicPr>
        <p:blipFill rotWithShape="1">
          <a:blip r:embed="rId3">
            <a:alphaModFix/>
          </a:blip>
          <a:srcRect b="0" l="0" r="0" t="0"/>
          <a:stretch/>
        </p:blipFill>
        <p:spPr>
          <a:xfrm>
            <a:off x="214282" y="1285860"/>
            <a:ext cx="8560654" cy="485778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ph type="title"/>
          </p:nvPr>
        </p:nvSpPr>
        <p:spPr>
          <a:xfrm>
            <a:off x="428596" y="142852"/>
            <a:ext cx="8229600" cy="654032"/>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Objectives of today’s class</a:t>
            </a:r>
            <a:endParaRPr/>
          </a:p>
        </p:txBody>
      </p:sp>
      <p:sp>
        <p:nvSpPr>
          <p:cNvPr id="99" name="Google Shape;99;p3"/>
          <p:cNvSpPr txBox="1"/>
          <p:nvPr>
            <p:ph idx="1" type="body"/>
          </p:nvPr>
        </p:nvSpPr>
        <p:spPr>
          <a:xfrm>
            <a:off x="357158" y="1142984"/>
            <a:ext cx="8229600" cy="4525963"/>
          </a:xfrm>
          <a:prstGeom prst="rect">
            <a:avLst/>
          </a:prstGeom>
          <a:noFill/>
          <a:ln>
            <a:noFill/>
          </a:ln>
        </p:spPr>
        <p:txBody>
          <a:bodyPr anchorCtr="0" anchor="t" bIns="45700" lIns="91425" spcFirstLastPara="1" rIns="91425" wrap="square" tIns="45700">
            <a:normAutofit fontScale="25000" lnSpcReduction="20000"/>
          </a:bodyPr>
          <a:lstStyle/>
          <a:p>
            <a:pPr indent="-342900" lvl="0" marL="342900" rtl="0" algn="l">
              <a:spcBef>
                <a:spcPts val="0"/>
              </a:spcBef>
              <a:spcAft>
                <a:spcPts val="0"/>
              </a:spcAft>
              <a:buClr>
                <a:schemeClr val="dk1"/>
              </a:buClr>
              <a:buSzPct val="100000"/>
              <a:buChar char="•"/>
            </a:pPr>
            <a:r>
              <a:rPr lang="en-US" sz="8000"/>
              <a:t>Correcting malocclusions: Expansion is used to correct malocclusions, which are problems with the alignment of teeth and jaws. By expanding the arches, orthodontists can create more space for crowded teeth, correct crossbites and overbites, and improve the overall alignment of the teeth and jaws.</a:t>
            </a:r>
            <a:endParaRPr/>
          </a:p>
          <a:p>
            <a:pPr indent="-342900" lvl="0" marL="342900" rtl="0" algn="l">
              <a:spcBef>
                <a:spcPts val="400"/>
              </a:spcBef>
              <a:spcAft>
                <a:spcPts val="0"/>
              </a:spcAft>
              <a:buClr>
                <a:schemeClr val="dk1"/>
              </a:buClr>
              <a:buSzPct val="100000"/>
              <a:buChar char="•"/>
            </a:pPr>
            <a:r>
              <a:rPr lang="en-US" sz="8000"/>
              <a:t>Improving breathing: Expansion can also be used to improve breathing by increasing the volume of the nasal cavity and improving the positioning of the tongue and soft palate. This can be particularly helpful for patients with sleep apnea or other breathing disorders.</a:t>
            </a:r>
            <a:endParaRPr/>
          </a:p>
          <a:p>
            <a:pPr indent="-342900" lvl="0" marL="342900" rtl="0" algn="l">
              <a:spcBef>
                <a:spcPts val="400"/>
              </a:spcBef>
              <a:spcAft>
                <a:spcPts val="0"/>
              </a:spcAft>
              <a:buClr>
                <a:schemeClr val="dk1"/>
              </a:buClr>
              <a:buSzPct val="100000"/>
              <a:buChar char="•"/>
            </a:pPr>
            <a:r>
              <a:rPr lang="en-US" sz="8000"/>
              <a:t>Enhancing facial aesthetics: Expansion can improve the appearance of the face by widening the upper arch, which can create a more symmetrical and balanced facial profile.</a:t>
            </a:r>
            <a:endParaRPr/>
          </a:p>
          <a:p>
            <a:pPr indent="-342900" lvl="0" marL="342900" rtl="0" algn="l">
              <a:spcBef>
                <a:spcPts val="400"/>
              </a:spcBef>
              <a:spcAft>
                <a:spcPts val="0"/>
              </a:spcAft>
              <a:buClr>
                <a:schemeClr val="dk1"/>
              </a:buClr>
              <a:buSzPct val="100000"/>
              <a:buChar char="•"/>
            </a:pPr>
            <a:r>
              <a:rPr lang="en-US" sz="8000"/>
              <a:t>Facilitating other orthodontic treatments: Expansion can be used to create more space in the arches, which can make it easier to perform other orthodontic treatments such as braces or aligners.</a:t>
            </a:r>
            <a:endParaRPr/>
          </a:p>
          <a:p>
            <a:pPr indent="-342900" lvl="0" marL="342900" rtl="0" algn="l">
              <a:spcBef>
                <a:spcPts val="400"/>
              </a:spcBef>
              <a:spcAft>
                <a:spcPts val="0"/>
              </a:spcAft>
              <a:buClr>
                <a:schemeClr val="dk1"/>
              </a:buClr>
              <a:buSzPct val="100000"/>
              <a:buChar char="•"/>
            </a:pPr>
            <a:r>
              <a:rPr lang="en-US" sz="8000"/>
              <a:t>Preventing the need for extractions: In some cases, expansion can help prevent the need for extractions by creating more space for the teeth to fit properly in the arches. This can be particularly important for younger patients whose permanent teeth are still developing</a:t>
            </a:r>
            <a:endParaRPr/>
          </a:p>
          <a:p>
            <a:pPr indent="-342900" lvl="0" marL="342900" rtl="0" algn="l">
              <a:spcBef>
                <a:spcPts val="160"/>
              </a:spcBef>
              <a:spcAft>
                <a:spcPts val="0"/>
              </a:spcAft>
              <a:buClr>
                <a:schemeClr val="dk1"/>
              </a:buClr>
              <a:buSzPct val="1000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288" name="Google Shape;288;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26.jpg" id="289" name="Google Shape;289;p30"/>
          <p:cNvPicPr preferRelativeResize="0"/>
          <p:nvPr/>
        </p:nvPicPr>
        <p:blipFill rotWithShape="1">
          <a:blip r:embed="rId3">
            <a:alphaModFix/>
          </a:blip>
          <a:srcRect b="0" l="0" r="0" t="0"/>
          <a:stretch/>
        </p:blipFill>
        <p:spPr>
          <a:xfrm>
            <a:off x="285720" y="1214422"/>
            <a:ext cx="8660035" cy="471490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295" name="Google Shape;295;p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27.jpg" id="296" name="Google Shape;296;p31"/>
          <p:cNvPicPr preferRelativeResize="0"/>
          <p:nvPr/>
        </p:nvPicPr>
        <p:blipFill rotWithShape="1">
          <a:blip r:embed="rId3">
            <a:alphaModFix/>
          </a:blip>
          <a:srcRect b="0" l="0" r="0" t="0"/>
          <a:stretch/>
        </p:blipFill>
        <p:spPr>
          <a:xfrm>
            <a:off x="285720" y="1214422"/>
            <a:ext cx="8654098" cy="471490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302" name="Google Shape;302;p3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28.jpg" id="303" name="Google Shape;303;p32"/>
          <p:cNvPicPr preferRelativeResize="0"/>
          <p:nvPr/>
        </p:nvPicPr>
        <p:blipFill rotWithShape="1">
          <a:blip r:embed="rId3">
            <a:alphaModFix/>
          </a:blip>
          <a:srcRect b="0" l="0" r="0" t="0"/>
          <a:stretch/>
        </p:blipFill>
        <p:spPr>
          <a:xfrm>
            <a:off x="285720" y="928670"/>
            <a:ext cx="8625021" cy="478634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309" name="Google Shape;309;p33"/>
          <p:cNvSpPr txBox="1"/>
          <p:nvPr>
            <p:ph idx="1" type="body"/>
          </p:nvPr>
        </p:nvSpPr>
        <p:spPr>
          <a:xfrm>
            <a:off x="500034" y="2928934"/>
            <a:ext cx="8186766" cy="3197229"/>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Possible immediate effects of premature appliance removal:</a:t>
            </a:r>
            <a:endParaRPr/>
          </a:p>
          <a:p>
            <a:pPr indent="-342900" lvl="0" marL="342900" rtl="0" algn="l">
              <a:spcBef>
                <a:spcPts val="640"/>
              </a:spcBef>
              <a:spcAft>
                <a:spcPts val="0"/>
              </a:spcAft>
              <a:buClr>
                <a:schemeClr val="dk1"/>
              </a:buClr>
              <a:buSzPts val="3200"/>
              <a:buNone/>
            </a:pPr>
            <a:r>
              <a:rPr lang="en-US"/>
              <a:t>1.Pressure at the bridge of the nose</a:t>
            </a:r>
            <a:endParaRPr/>
          </a:p>
          <a:p>
            <a:pPr indent="-342900" lvl="0" marL="342900" rtl="0" algn="l">
              <a:spcBef>
                <a:spcPts val="640"/>
              </a:spcBef>
              <a:spcAft>
                <a:spcPts val="0"/>
              </a:spcAft>
              <a:buClr>
                <a:schemeClr val="dk1"/>
              </a:buClr>
              <a:buSzPts val="3200"/>
              <a:buNone/>
            </a:pPr>
            <a:r>
              <a:rPr lang="en-US"/>
              <a:t>2.Pressure and blanching under the eyes and soft tissue</a:t>
            </a:r>
            <a:endParaRPr/>
          </a:p>
        </p:txBody>
      </p:sp>
      <p:pic>
        <p:nvPicPr>
          <p:cNvPr descr="C:\Users\jkkno\Desktop\Dr.kumaran\expansion\tips 2.jpg" id="310" name="Google Shape;310;p33"/>
          <p:cNvPicPr preferRelativeResize="0"/>
          <p:nvPr/>
        </p:nvPicPr>
        <p:blipFill rotWithShape="1">
          <a:blip r:embed="rId3">
            <a:alphaModFix/>
          </a:blip>
          <a:srcRect b="50692" l="0" r="0" t="0"/>
          <a:stretch/>
        </p:blipFill>
        <p:spPr>
          <a:xfrm>
            <a:off x="428596" y="928670"/>
            <a:ext cx="8174957" cy="164307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316" name="Google Shape;316;p3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29.jpg" id="317" name="Google Shape;317;p34"/>
          <p:cNvPicPr preferRelativeResize="0"/>
          <p:nvPr/>
        </p:nvPicPr>
        <p:blipFill rotWithShape="1">
          <a:blip r:embed="rId3">
            <a:alphaModFix/>
          </a:blip>
          <a:srcRect b="0" l="0" r="0" t="0"/>
          <a:stretch/>
        </p:blipFill>
        <p:spPr>
          <a:xfrm>
            <a:off x="0" y="857232"/>
            <a:ext cx="8990800" cy="492922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323" name="Google Shape;323;p3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30.jpg" id="324" name="Google Shape;324;p35"/>
          <p:cNvPicPr preferRelativeResize="0"/>
          <p:nvPr/>
        </p:nvPicPr>
        <p:blipFill rotWithShape="1">
          <a:blip r:embed="rId3">
            <a:alphaModFix/>
          </a:blip>
          <a:srcRect b="0" l="0" r="0" t="0"/>
          <a:stretch/>
        </p:blipFill>
        <p:spPr>
          <a:xfrm>
            <a:off x="214282" y="1142984"/>
            <a:ext cx="8943967" cy="500066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330" name="Google Shape;330;p3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30 th 1.jpg" id="331" name="Google Shape;331;p36"/>
          <p:cNvPicPr preferRelativeResize="0"/>
          <p:nvPr/>
        </p:nvPicPr>
        <p:blipFill rotWithShape="1">
          <a:blip r:embed="rId3">
            <a:alphaModFix/>
          </a:blip>
          <a:srcRect b="0" l="0" r="0" t="0"/>
          <a:stretch/>
        </p:blipFill>
        <p:spPr>
          <a:xfrm>
            <a:off x="214282" y="1000108"/>
            <a:ext cx="8784752" cy="492922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337" name="Google Shape;337;p3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31.jpg" id="338" name="Google Shape;338;p37"/>
          <p:cNvPicPr preferRelativeResize="0"/>
          <p:nvPr/>
        </p:nvPicPr>
        <p:blipFill rotWithShape="1">
          <a:blip r:embed="rId3">
            <a:alphaModFix/>
          </a:blip>
          <a:srcRect b="0" l="0" r="0" t="0"/>
          <a:stretch/>
        </p:blipFill>
        <p:spPr>
          <a:xfrm>
            <a:off x="214282" y="1000108"/>
            <a:ext cx="8556910" cy="500066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344" name="Google Shape;344;p3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32.jpg" id="345" name="Google Shape;345;p38"/>
          <p:cNvPicPr preferRelativeResize="0"/>
          <p:nvPr/>
        </p:nvPicPr>
        <p:blipFill rotWithShape="1">
          <a:blip r:embed="rId3">
            <a:alphaModFix/>
          </a:blip>
          <a:srcRect b="0" l="0" r="0" t="0"/>
          <a:stretch/>
        </p:blipFill>
        <p:spPr>
          <a:xfrm>
            <a:off x="1000100" y="2000240"/>
            <a:ext cx="6858000" cy="39147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351" name="Google Shape;351;p3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33.jpg" id="352" name="Google Shape;352;p39"/>
          <p:cNvPicPr preferRelativeResize="0"/>
          <p:nvPr/>
        </p:nvPicPr>
        <p:blipFill rotWithShape="1">
          <a:blip r:embed="rId3">
            <a:alphaModFix/>
          </a:blip>
          <a:srcRect b="0" l="0" r="0" t="0"/>
          <a:stretch/>
        </p:blipFill>
        <p:spPr>
          <a:xfrm>
            <a:off x="142844" y="928670"/>
            <a:ext cx="8818899" cy="50006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105" name="Google Shape;105;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1st 1.jpg" id="106" name="Google Shape;106;p4"/>
          <p:cNvPicPr preferRelativeResize="0"/>
          <p:nvPr/>
        </p:nvPicPr>
        <p:blipFill rotWithShape="1">
          <a:blip r:embed="rId3">
            <a:alphaModFix/>
          </a:blip>
          <a:srcRect b="0" l="0" r="0" t="0"/>
          <a:stretch/>
        </p:blipFill>
        <p:spPr>
          <a:xfrm>
            <a:off x="214282" y="785794"/>
            <a:ext cx="8803117" cy="500066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358" name="Google Shape;358;p4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34.jpg" id="359" name="Google Shape;359;p40"/>
          <p:cNvPicPr preferRelativeResize="0"/>
          <p:nvPr/>
        </p:nvPicPr>
        <p:blipFill rotWithShape="1">
          <a:blip r:embed="rId3">
            <a:alphaModFix/>
          </a:blip>
          <a:srcRect b="0" l="0" r="0" t="0"/>
          <a:stretch/>
        </p:blipFill>
        <p:spPr>
          <a:xfrm>
            <a:off x="1071538" y="1928802"/>
            <a:ext cx="6848475" cy="38576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365" name="Google Shape;365;p4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35.jpg" id="366" name="Google Shape;366;p41"/>
          <p:cNvPicPr preferRelativeResize="0"/>
          <p:nvPr/>
        </p:nvPicPr>
        <p:blipFill rotWithShape="1">
          <a:blip r:embed="rId3">
            <a:alphaModFix/>
          </a:blip>
          <a:srcRect b="0" l="0" r="0" t="0"/>
          <a:stretch/>
        </p:blipFill>
        <p:spPr>
          <a:xfrm>
            <a:off x="285720" y="928670"/>
            <a:ext cx="8750890" cy="492922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372" name="Google Shape;372;p4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36.jpg" id="373" name="Google Shape;373;p42"/>
          <p:cNvPicPr preferRelativeResize="0"/>
          <p:nvPr/>
        </p:nvPicPr>
        <p:blipFill rotWithShape="1">
          <a:blip r:embed="rId3">
            <a:alphaModFix/>
          </a:blip>
          <a:srcRect b="0" l="0" r="0" t="0"/>
          <a:stretch/>
        </p:blipFill>
        <p:spPr>
          <a:xfrm>
            <a:off x="1357290" y="2000240"/>
            <a:ext cx="6858000" cy="38385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379" name="Google Shape;379;p4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37.jpg" id="380" name="Google Shape;380;p43"/>
          <p:cNvPicPr preferRelativeResize="0"/>
          <p:nvPr/>
        </p:nvPicPr>
        <p:blipFill rotWithShape="1">
          <a:blip r:embed="rId3">
            <a:alphaModFix/>
          </a:blip>
          <a:srcRect b="0" l="0" r="0" t="0"/>
          <a:stretch/>
        </p:blipFill>
        <p:spPr>
          <a:xfrm>
            <a:off x="285720" y="1285860"/>
            <a:ext cx="8582326" cy="471490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386" name="Google Shape;386;p4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38.jpg" id="387" name="Google Shape;387;p44"/>
          <p:cNvPicPr preferRelativeResize="0"/>
          <p:nvPr/>
        </p:nvPicPr>
        <p:blipFill rotWithShape="1">
          <a:blip r:embed="rId3">
            <a:alphaModFix/>
          </a:blip>
          <a:srcRect b="0" l="0" r="0" t="0"/>
          <a:stretch/>
        </p:blipFill>
        <p:spPr>
          <a:xfrm>
            <a:off x="214282" y="1000108"/>
            <a:ext cx="8634234" cy="500066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393" name="Google Shape;393;p4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39.jpg" id="394" name="Google Shape;394;p45"/>
          <p:cNvPicPr preferRelativeResize="0"/>
          <p:nvPr/>
        </p:nvPicPr>
        <p:blipFill rotWithShape="1">
          <a:blip r:embed="rId3">
            <a:alphaModFix/>
          </a:blip>
          <a:srcRect b="0" l="0" r="0" t="0"/>
          <a:stretch/>
        </p:blipFill>
        <p:spPr>
          <a:xfrm>
            <a:off x="214282" y="1142984"/>
            <a:ext cx="8666865" cy="485778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400" name="Google Shape;400;p4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conclusion.jpg" id="401" name="Google Shape;401;p46"/>
          <p:cNvPicPr preferRelativeResize="0"/>
          <p:nvPr/>
        </p:nvPicPr>
        <p:blipFill rotWithShape="1">
          <a:blip r:embed="rId3">
            <a:alphaModFix/>
          </a:blip>
          <a:srcRect b="0" l="0" r="0" t="0"/>
          <a:stretch/>
        </p:blipFill>
        <p:spPr>
          <a:xfrm>
            <a:off x="285720" y="1285860"/>
            <a:ext cx="8497241" cy="478634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112" name="Google Shape;112;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2nd.jpg" id="113" name="Google Shape;113;p5"/>
          <p:cNvPicPr preferRelativeResize="0"/>
          <p:nvPr/>
        </p:nvPicPr>
        <p:blipFill rotWithShape="1">
          <a:blip r:embed="rId3">
            <a:alphaModFix/>
          </a:blip>
          <a:srcRect b="0" l="0" r="0" t="0"/>
          <a:stretch/>
        </p:blipFill>
        <p:spPr>
          <a:xfrm>
            <a:off x="428596" y="857232"/>
            <a:ext cx="8572560" cy="485778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119" name="Google Shape;119;p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3rd.jpg" id="120" name="Google Shape;120;p6"/>
          <p:cNvPicPr preferRelativeResize="0"/>
          <p:nvPr/>
        </p:nvPicPr>
        <p:blipFill rotWithShape="1">
          <a:blip r:embed="rId3">
            <a:alphaModFix/>
          </a:blip>
          <a:srcRect b="0" l="0" r="0" t="0"/>
          <a:stretch/>
        </p:blipFill>
        <p:spPr>
          <a:xfrm>
            <a:off x="322960" y="1071546"/>
            <a:ext cx="8821040" cy="50720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126" name="Google Shape;126;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4th 1.jpg" id="127" name="Google Shape;127;p7"/>
          <p:cNvPicPr preferRelativeResize="0"/>
          <p:nvPr/>
        </p:nvPicPr>
        <p:blipFill rotWithShape="1">
          <a:blip r:embed="rId3">
            <a:alphaModFix/>
          </a:blip>
          <a:srcRect b="0" l="0" r="0" t="0"/>
          <a:stretch/>
        </p:blipFill>
        <p:spPr>
          <a:xfrm>
            <a:off x="214282" y="928670"/>
            <a:ext cx="8865151" cy="492922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133" name="Google Shape;133;p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4th.jpg" id="134" name="Google Shape;134;p8"/>
          <p:cNvPicPr preferRelativeResize="0"/>
          <p:nvPr/>
        </p:nvPicPr>
        <p:blipFill rotWithShape="1">
          <a:blip r:embed="rId3">
            <a:alphaModFix/>
          </a:blip>
          <a:srcRect b="0" l="0" r="0" t="0"/>
          <a:stretch/>
        </p:blipFill>
        <p:spPr>
          <a:xfrm>
            <a:off x="0" y="714356"/>
            <a:ext cx="9166698" cy="514353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140" name="Google Shape;140;p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C:\Users\jkkno\Desktop\Dr.kumaran\expansion\5th.jpg" id="141" name="Google Shape;141;p9"/>
          <p:cNvPicPr preferRelativeResize="0"/>
          <p:nvPr/>
        </p:nvPicPr>
        <p:blipFill rotWithShape="1">
          <a:blip r:embed="rId3">
            <a:alphaModFix/>
          </a:blip>
          <a:srcRect b="0" l="0" r="0" t="0"/>
          <a:stretch/>
        </p:blipFill>
        <p:spPr>
          <a:xfrm>
            <a:off x="214282" y="785794"/>
            <a:ext cx="8734475" cy="478634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2022-08-18T07:57:23Z</dcterms:created>
  <dc:creator>jkkno</dc:creator>
</cp:coreProperties>
</file>