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41"/>
  </p:notesMasterIdLst>
  <p:sldIdLst>
    <p:sldId id="29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65" r:id="rId15"/>
    <p:sldId id="266" r:id="rId16"/>
    <p:sldId id="279" r:id="rId17"/>
    <p:sldId id="274" r:id="rId18"/>
    <p:sldId id="288" r:id="rId19"/>
    <p:sldId id="293" r:id="rId20"/>
    <p:sldId id="281" r:id="rId21"/>
    <p:sldId id="271" r:id="rId22"/>
    <p:sldId id="294" r:id="rId23"/>
    <p:sldId id="285" r:id="rId24"/>
    <p:sldId id="286" r:id="rId25"/>
    <p:sldId id="287" r:id="rId26"/>
    <p:sldId id="273" r:id="rId27"/>
    <p:sldId id="278" r:id="rId28"/>
    <p:sldId id="272" r:id="rId29"/>
    <p:sldId id="291" r:id="rId30"/>
    <p:sldId id="282" r:id="rId31"/>
    <p:sldId id="267" r:id="rId32"/>
    <p:sldId id="289" r:id="rId33"/>
    <p:sldId id="268" r:id="rId34"/>
    <p:sldId id="283" r:id="rId35"/>
    <p:sldId id="284" r:id="rId36"/>
    <p:sldId id="290" r:id="rId37"/>
    <p:sldId id="292" r:id="rId38"/>
    <p:sldId id="275" r:id="rId39"/>
    <p:sldId id="27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7ABEF-56CE-46DD-BFC3-A34F264C84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CA74DD-07A1-422B-AAA0-14F7BF81C448}">
      <dgm:prSet phldrT="[Text]"/>
      <dgm:spPr/>
      <dgm:t>
        <a:bodyPr/>
        <a:lstStyle/>
        <a:p>
          <a:r>
            <a:rPr lang="en-US" dirty="0" smtClean="0"/>
            <a:t>classification</a:t>
          </a:r>
          <a:endParaRPr lang="en-US" dirty="0"/>
        </a:p>
      </dgm:t>
    </dgm:pt>
    <dgm:pt modelId="{A4D5BCC5-CEFF-4702-8BCC-FBBC6713A5D5}" type="parTrans" cxnId="{C7C43B33-C1B1-4D12-B9E8-71FED61A5AC4}">
      <dgm:prSet/>
      <dgm:spPr/>
      <dgm:t>
        <a:bodyPr/>
        <a:lstStyle/>
        <a:p>
          <a:endParaRPr lang="en-US"/>
        </a:p>
      </dgm:t>
    </dgm:pt>
    <dgm:pt modelId="{A68D2262-940B-4527-98FB-446E35D6ACC9}" type="sibTrans" cxnId="{C7C43B33-C1B1-4D12-B9E8-71FED61A5AC4}">
      <dgm:prSet/>
      <dgm:spPr/>
      <dgm:t>
        <a:bodyPr/>
        <a:lstStyle/>
        <a:p>
          <a:endParaRPr lang="en-US"/>
        </a:p>
      </dgm:t>
    </dgm:pt>
    <dgm:pt modelId="{1570DD03-E73D-4AB4-9853-3A6553CBB232}">
      <dgm:prSet phldrT="[Text]"/>
      <dgm:spPr/>
      <dgm:t>
        <a:bodyPr/>
        <a:lstStyle/>
        <a:p>
          <a:r>
            <a:rPr lang="en-US" dirty="0" smtClean="0"/>
            <a:t>Normal </a:t>
          </a:r>
          <a:endParaRPr lang="en-US" dirty="0"/>
        </a:p>
      </dgm:t>
    </dgm:pt>
    <dgm:pt modelId="{ECECF96B-EBA8-4421-AE9C-FDE5F60D19C5}" type="parTrans" cxnId="{1ECD7C65-7BB5-4AB1-BC17-E0FFFA7980D4}">
      <dgm:prSet/>
      <dgm:spPr/>
      <dgm:t>
        <a:bodyPr/>
        <a:lstStyle/>
        <a:p>
          <a:endParaRPr lang="en-US"/>
        </a:p>
      </dgm:t>
    </dgm:pt>
    <dgm:pt modelId="{2CCCC5F2-23F0-4A08-8293-D9753BD21438}" type="sibTrans" cxnId="{1ECD7C65-7BB5-4AB1-BC17-E0FFFA7980D4}">
      <dgm:prSet/>
      <dgm:spPr/>
      <dgm:t>
        <a:bodyPr/>
        <a:lstStyle/>
        <a:p>
          <a:endParaRPr lang="en-US"/>
        </a:p>
      </dgm:t>
    </dgm:pt>
    <dgm:pt modelId="{B587E27C-F115-4322-8539-46846ECCA5CC}">
      <dgm:prSet phldrT="[Text]"/>
      <dgm:spPr/>
      <dgm:t>
        <a:bodyPr/>
        <a:lstStyle/>
        <a:p>
          <a:r>
            <a:rPr lang="en-US" dirty="0" err="1" smtClean="0"/>
            <a:t>Prehypertension</a:t>
          </a:r>
          <a:r>
            <a:rPr lang="en-US" dirty="0" smtClean="0"/>
            <a:t> </a:t>
          </a:r>
          <a:endParaRPr lang="en-US" dirty="0"/>
        </a:p>
      </dgm:t>
    </dgm:pt>
    <dgm:pt modelId="{01CC2660-8ACB-4FAD-B5B9-ED1BA9100E6C}" type="parTrans" cxnId="{035DF8D6-0272-495C-A591-C12C1B5DB4AF}">
      <dgm:prSet/>
      <dgm:spPr/>
      <dgm:t>
        <a:bodyPr/>
        <a:lstStyle/>
        <a:p>
          <a:endParaRPr lang="en-US"/>
        </a:p>
      </dgm:t>
    </dgm:pt>
    <dgm:pt modelId="{5E025793-F1D3-438A-9C67-F83854DBF6FC}" type="sibTrans" cxnId="{035DF8D6-0272-495C-A591-C12C1B5DB4AF}">
      <dgm:prSet/>
      <dgm:spPr/>
      <dgm:t>
        <a:bodyPr/>
        <a:lstStyle/>
        <a:p>
          <a:endParaRPr lang="en-US"/>
        </a:p>
      </dgm:t>
    </dgm:pt>
    <dgm:pt modelId="{35459336-DB71-4DAE-B5DE-4FDE0C575D6B}">
      <dgm:prSet phldrT="[Text]"/>
      <dgm:spPr/>
      <dgm:t>
        <a:bodyPr/>
        <a:lstStyle/>
        <a:p>
          <a:r>
            <a:rPr lang="en-US" dirty="0" smtClean="0"/>
            <a:t>Systolic Bp (mm Hg)</a:t>
          </a:r>
          <a:endParaRPr lang="en-US" dirty="0"/>
        </a:p>
      </dgm:t>
    </dgm:pt>
    <dgm:pt modelId="{0A538F66-2B13-48AD-9BD9-CFCEAE69658B}" type="parTrans" cxnId="{4385BCF2-5F17-41B1-A164-C8B6C7F84B3C}">
      <dgm:prSet/>
      <dgm:spPr/>
      <dgm:t>
        <a:bodyPr/>
        <a:lstStyle/>
        <a:p>
          <a:endParaRPr lang="en-US"/>
        </a:p>
      </dgm:t>
    </dgm:pt>
    <dgm:pt modelId="{5DC9280A-E0F3-453C-97BE-A4C74036B69B}" type="sibTrans" cxnId="{4385BCF2-5F17-41B1-A164-C8B6C7F84B3C}">
      <dgm:prSet/>
      <dgm:spPr/>
      <dgm:t>
        <a:bodyPr/>
        <a:lstStyle/>
        <a:p>
          <a:endParaRPr lang="en-US"/>
        </a:p>
      </dgm:t>
    </dgm:pt>
    <dgm:pt modelId="{07D8FC1D-1932-40E7-84A6-9B878227BACE}">
      <dgm:prSet phldrT="[Text]"/>
      <dgm:spPr/>
      <dgm:t>
        <a:bodyPr/>
        <a:lstStyle/>
        <a:p>
          <a:r>
            <a:rPr lang="en-US" dirty="0" smtClean="0"/>
            <a:t>Diastolic Bp (mm Hg)</a:t>
          </a:r>
          <a:endParaRPr lang="en-US" dirty="0"/>
        </a:p>
      </dgm:t>
    </dgm:pt>
    <dgm:pt modelId="{B1F509CF-3816-4283-AB93-2F5799BE8C4E}" type="parTrans" cxnId="{A3225F2D-4E64-4F11-9BF0-2DD0FDB55BE2}">
      <dgm:prSet/>
      <dgm:spPr/>
      <dgm:t>
        <a:bodyPr/>
        <a:lstStyle/>
        <a:p>
          <a:endParaRPr lang="en-US"/>
        </a:p>
      </dgm:t>
    </dgm:pt>
    <dgm:pt modelId="{43971C78-19CC-4A1C-80F3-A33B94C50659}" type="sibTrans" cxnId="{A3225F2D-4E64-4F11-9BF0-2DD0FDB55BE2}">
      <dgm:prSet/>
      <dgm:spPr/>
      <dgm:t>
        <a:bodyPr/>
        <a:lstStyle/>
        <a:p>
          <a:endParaRPr lang="en-US"/>
        </a:p>
      </dgm:t>
    </dgm:pt>
    <dgm:pt modelId="{401AB95B-EC7B-46A1-A047-7DA657DCD1D8}">
      <dgm:prSet phldrT="[Text]"/>
      <dgm:spPr/>
      <dgm:t>
        <a:bodyPr/>
        <a:lstStyle/>
        <a:p>
          <a:r>
            <a:rPr lang="en-US" dirty="0" smtClean="0"/>
            <a:t>&lt; 80</a:t>
          </a:r>
          <a:endParaRPr lang="en-US" dirty="0"/>
        </a:p>
      </dgm:t>
    </dgm:pt>
    <dgm:pt modelId="{D8DA7F70-3770-49DD-BB2F-234FDF24AF12}" type="parTrans" cxnId="{ADD36D4D-771A-4C1B-957E-ADA22F05B888}">
      <dgm:prSet/>
      <dgm:spPr/>
      <dgm:t>
        <a:bodyPr/>
        <a:lstStyle/>
        <a:p>
          <a:endParaRPr lang="en-US"/>
        </a:p>
      </dgm:t>
    </dgm:pt>
    <dgm:pt modelId="{1CD011BE-150B-4D16-834C-9B3C2CD14F07}" type="sibTrans" cxnId="{ADD36D4D-771A-4C1B-957E-ADA22F05B888}">
      <dgm:prSet/>
      <dgm:spPr/>
      <dgm:t>
        <a:bodyPr/>
        <a:lstStyle/>
        <a:p>
          <a:endParaRPr lang="en-US"/>
        </a:p>
      </dgm:t>
    </dgm:pt>
    <dgm:pt modelId="{F147AB35-E3A8-40A5-8EF8-B37549203D36}">
      <dgm:prSet phldrT="[Text]"/>
      <dgm:spPr/>
      <dgm:t>
        <a:bodyPr/>
        <a:lstStyle/>
        <a:p>
          <a:r>
            <a:rPr lang="en-US" dirty="0" smtClean="0"/>
            <a:t>80 -89</a:t>
          </a:r>
          <a:endParaRPr lang="en-US" dirty="0"/>
        </a:p>
      </dgm:t>
    </dgm:pt>
    <dgm:pt modelId="{D9571E18-E5D2-4443-B0BB-4A23F2C48F76}" type="parTrans" cxnId="{F9003FE5-7325-4449-9F88-5826DEAEEC04}">
      <dgm:prSet/>
      <dgm:spPr/>
      <dgm:t>
        <a:bodyPr/>
        <a:lstStyle/>
        <a:p>
          <a:endParaRPr lang="en-US"/>
        </a:p>
      </dgm:t>
    </dgm:pt>
    <dgm:pt modelId="{DE61C636-8D85-4AAF-A99A-CCCB7E78FC03}" type="sibTrans" cxnId="{F9003FE5-7325-4449-9F88-5826DEAEEC04}">
      <dgm:prSet/>
      <dgm:spPr/>
      <dgm:t>
        <a:bodyPr/>
        <a:lstStyle/>
        <a:p>
          <a:endParaRPr lang="en-US"/>
        </a:p>
      </dgm:t>
    </dgm:pt>
    <dgm:pt modelId="{4F14DACB-0C50-4A86-AACA-63D6FF8DEF93}">
      <dgm:prSet/>
      <dgm:spPr/>
      <dgm:t>
        <a:bodyPr/>
        <a:lstStyle/>
        <a:p>
          <a:r>
            <a:rPr lang="en-US" dirty="0" smtClean="0"/>
            <a:t>&lt;120 </a:t>
          </a:r>
          <a:endParaRPr lang="en-US" dirty="0"/>
        </a:p>
      </dgm:t>
    </dgm:pt>
    <dgm:pt modelId="{8D048071-4EF7-4A7A-AC64-ACA3FAEFACC5}" type="parTrans" cxnId="{36B0789E-280F-4864-B912-E9BE751BC6C1}">
      <dgm:prSet/>
      <dgm:spPr/>
      <dgm:t>
        <a:bodyPr/>
        <a:lstStyle/>
        <a:p>
          <a:endParaRPr lang="en-US"/>
        </a:p>
      </dgm:t>
    </dgm:pt>
    <dgm:pt modelId="{25691018-2539-42EE-A2E7-A54836902982}" type="sibTrans" cxnId="{36B0789E-280F-4864-B912-E9BE751BC6C1}">
      <dgm:prSet/>
      <dgm:spPr/>
      <dgm:t>
        <a:bodyPr/>
        <a:lstStyle/>
        <a:p>
          <a:endParaRPr lang="en-US"/>
        </a:p>
      </dgm:t>
    </dgm:pt>
    <dgm:pt modelId="{520BF8C3-9FA8-4E06-8726-E2330BF65F8B}">
      <dgm:prSet phldrT="[Text]"/>
      <dgm:spPr/>
      <dgm:t>
        <a:bodyPr/>
        <a:lstStyle/>
        <a:p>
          <a:r>
            <a:rPr lang="en-US" dirty="0" smtClean="0"/>
            <a:t>Stage 1</a:t>
          </a:r>
          <a:endParaRPr lang="en-US" dirty="0"/>
        </a:p>
      </dgm:t>
    </dgm:pt>
    <dgm:pt modelId="{A2638B7F-BD1B-4726-96C4-29F8E8EF5D14}" type="parTrans" cxnId="{D26AC64B-2DAC-49A0-9467-73E1C41F3C20}">
      <dgm:prSet/>
      <dgm:spPr/>
      <dgm:t>
        <a:bodyPr/>
        <a:lstStyle/>
        <a:p>
          <a:endParaRPr lang="en-US"/>
        </a:p>
      </dgm:t>
    </dgm:pt>
    <dgm:pt modelId="{B56C60B0-EA7E-4106-B788-5FC64B7E9175}" type="sibTrans" cxnId="{D26AC64B-2DAC-49A0-9467-73E1C41F3C20}">
      <dgm:prSet/>
      <dgm:spPr/>
      <dgm:t>
        <a:bodyPr/>
        <a:lstStyle/>
        <a:p>
          <a:endParaRPr lang="en-US"/>
        </a:p>
      </dgm:t>
    </dgm:pt>
    <dgm:pt modelId="{0F566A5F-F2EE-4FCF-A4D0-2191BD5ACCE0}">
      <dgm:prSet phldrT="[Text]"/>
      <dgm:spPr/>
      <dgm:t>
        <a:bodyPr/>
        <a:lstStyle/>
        <a:p>
          <a:r>
            <a:rPr lang="en-US" dirty="0" smtClean="0"/>
            <a:t>Stage 2</a:t>
          </a:r>
          <a:endParaRPr lang="en-US" dirty="0"/>
        </a:p>
      </dgm:t>
    </dgm:pt>
    <dgm:pt modelId="{FFB879EE-2211-4494-BE60-402557B2ABD1}" type="parTrans" cxnId="{0F06F7AA-3B4E-4877-B2E7-152C784D30A8}">
      <dgm:prSet/>
      <dgm:spPr/>
      <dgm:t>
        <a:bodyPr/>
        <a:lstStyle/>
        <a:p>
          <a:endParaRPr lang="en-US"/>
        </a:p>
      </dgm:t>
    </dgm:pt>
    <dgm:pt modelId="{DE1D9280-D00B-486E-BC92-91F63C823957}" type="sibTrans" cxnId="{0F06F7AA-3B4E-4877-B2E7-152C784D30A8}">
      <dgm:prSet/>
      <dgm:spPr/>
      <dgm:t>
        <a:bodyPr/>
        <a:lstStyle/>
        <a:p>
          <a:endParaRPr lang="en-US"/>
        </a:p>
      </dgm:t>
    </dgm:pt>
    <dgm:pt modelId="{3022A031-5879-4049-B9ED-89DB180541B6}">
      <dgm:prSet/>
      <dgm:spPr/>
      <dgm:t>
        <a:bodyPr/>
        <a:lstStyle/>
        <a:p>
          <a:r>
            <a:rPr lang="en-US" dirty="0" smtClean="0"/>
            <a:t>120 – 139</a:t>
          </a:r>
          <a:endParaRPr lang="en-US" dirty="0"/>
        </a:p>
      </dgm:t>
    </dgm:pt>
    <dgm:pt modelId="{48DC8BA1-48C5-40C7-949F-2F7E22F8076F}" type="parTrans" cxnId="{B8780BF3-D746-4AFD-928C-01D7CF8FA02D}">
      <dgm:prSet/>
      <dgm:spPr/>
      <dgm:t>
        <a:bodyPr/>
        <a:lstStyle/>
        <a:p>
          <a:endParaRPr lang="en-US"/>
        </a:p>
      </dgm:t>
    </dgm:pt>
    <dgm:pt modelId="{A3480E24-9195-44C2-B294-BB0BA1A63A64}" type="sibTrans" cxnId="{B8780BF3-D746-4AFD-928C-01D7CF8FA02D}">
      <dgm:prSet/>
      <dgm:spPr/>
      <dgm:t>
        <a:bodyPr/>
        <a:lstStyle/>
        <a:p>
          <a:endParaRPr lang="en-US"/>
        </a:p>
      </dgm:t>
    </dgm:pt>
    <dgm:pt modelId="{ECFFDF3C-2450-4635-9AE7-4DAFB022D839}">
      <dgm:prSet/>
      <dgm:spPr/>
      <dgm:t>
        <a:bodyPr/>
        <a:lstStyle/>
        <a:p>
          <a:r>
            <a:rPr lang="en-US" dirty="0" smtClean="0"/>
            <a:t>140 – 159</a:t>
          </a:r>
          <a:endParaRPr lang="en-US" dirty="0"/>
        </a:p>
      </dgm:t>
    </dgm:pt>
    <dgm:pt modelId="{52E34109-AEAD-458D-BD09-B4F49646EF00}" type="parTrans" cxnId="{D5B30629-631B-4613-8870-32445433E344}">
      <dgm:prSet/>
      <dgm:spPr/>
      <dgm:t>
        <a:bodyPr/>
        <a:lstStyle/>
        <a:p>
          <a:endParaRPr lang="en-US"/>
        </a:p>
      </dgm:t>
    </dgm:pt>
    <dgm:pt modelId="{98EBEB00-1294-4DC0-BDBB-248639113347}" type="sibTrans" cxnId="{D5B30629-631B-4613-8870-32445433E344}">
      <dgm:prSet/>
      <dgm:spPr/>
      <dgm:t>
        <a:bodyPr/>
        <a:lstStyle/>
        <a:p>
          <a:endParaRPr lang="en-US"/>
        </a:p>
      </dgm:t>
    </dgm:pt>
    <dgm:pt modelId="{F173C7E0-5F4E-4F1C-8D8E-59B19CFC2AD8}">
      <dgm:prSet/>
      <dgm:spPr/>
      <dgm:t>
        <a:bodyPr/>
        <a:lstStyle/>
        <a:p>
          <a:r>
            <a:rPr lang="en-US" dirty="0" smtClean="0"/>
            <a:t>&gt;160</a:t>
          </a:r>
          <a:endParaRPr lang="en-US" dirty="0"/>
        </a:p>
      </dgm:t>
    </dgm:pt>
    <dgm:pt modelId="{F41E154C-4668-4DFE-8D95-1B5B510CD60B}" type="parTrans" cxnId="{2AE5BC98-3961-4CC8-9418-F53ECE25BC1D}">
      <dgm:prSet/>
      <dgm:spPr/>
      <dgm:t>
        <a:bodyPr/>
        <a:lstStyle/>
        <a:p>
          <a:endParaRPr lang="en-US"/>
        </a:p>
      </dgm:t>
    </dgm:pt>
    <dgm:pt modelId="{06BDCAB3-7046-448C-947B-B4A1511A4022}" type="sibTrans" cxnId="{2AE5BC98-3961-4CC8-9418-F53ECE25BC1D}">
      <dgm:prSet/>
      <dgm:spPr/>
      <dgm:t>
        <a:bodyPr/>
        <a:lstStyle/>
        <a:p>
          <a:endParaRPr lang="en-US"/>
        </a:p>
      </dgm:t>
    </dgm:pt>
    <dgm:pt modelId="{174B5A16-FF26-4E0B-AE3F-0D98F31AB76A}">
      <dgm:prSet phldrT="[Text]"/>
      <dgm:spPr/>
      <dgm:t>
        <a:bodyPr/>
        <a:lstStyle/>
        <a:p>
          <a:r>
            <a:rPr lang="en-US" dirty="0" smtClean="0"/>
            <a:t>90 -99</a:t>
          </a:r>
          <a:endParaRPr lang="en-US" dirty="0"/>
        </a:p>
      </dgm:t>
    </dgm:pt>
    <dgm:pt modelId="{34D002DF-C819-4760-87C4-E5A237BA514C}" type="parTrans" cxnId="{BACD9FB2-5689-414A-9269-32319FAC0490}">
      <dgm:prSet/>
      <dgm:spPr/>
      <dgm:t>
        <a:bodyPr/>
        <a:lstStyle/>
        <a:p>
          <a:endParaRPr lang="en-US"/>
        </a:p>
      </dgm:t>
    </dgm:pt>
    <dgm:pt modelId="{B1D74E5B-97C6-451E-A92C-6423E7888EAA}" type="sibTrans" cxnId="{BACD9FB2-5689-414A-9269-32319FAC0490}">
      <dgm:prSet/>
      <dgm:spPr/>
      <dgm:t>
        <a:bodyPr/>
        <a:lstStyle/>
        <a:p>
          <a:endParaRPr lang="en-US"/>
        </a:p>
      </dgm:t>
    </dgm:pt>
    <dgm:pt modelId="{E7C4E714-AE86-4ADC-BFA0-83B3098C76C2}">
      <dgm:prSet phldrT="[Text]"/>
      <dgm:spPr/>
      <dgm:t>
        <a:bodyPr/>
        <a:lstStyle/>
        <a:p>
          <a:r>
            <a:rPr lang="en-US" dirty="0" smtClean="0"/>
            <a:t>&gt;100</a:t>
          </a:r>
          <a:endParaRPr lang="en-US" dirty="0"/>
        </a:p>
      </dgm:t>
    </dgm:pt>
    <dgm:pt modelId="{C76DFC8A-49AC-4B6C-AAAC-060718A11B81}" type="parTrans" cxnId="{EA507B2E-ED87-4374-8CFC-0010B8371210}">
      <dgm:prSet/>
      <dgm:spPr/>
      <dgm:t>
        <a:bodyPr/>
        <a:lstStyle/>
        <a:p>
          <a:endParaRPr lang="en-US"/>
        </a:p>
      </dgm:t>
    </dgm:pt>
    <dgm:pt modelId="{A5EECD03-9DAB-4FA8-AEA4-E9346A5924D3}" type="sibTrans" cxnId="{EA507B2E-ED87-4374-8CFC-0010B8371210}">
      <dgm:prSet/>
      <dgm:spPr/>
      <dgm:t>
        <a:bodyPr/>
        <a:lstStyle/>
        <a:p>
          <a:endParaRPr lang="en-US"/>
        </a:p>
      </dgm:t>
    </dgm:pt>
    <dgm:pt modelId="{89C51130-D9D2-4720-BB40-8B0C94A3030D}" type="pres">
      <dgm:prSet presAssocID="{ABE7ABEF-56CE-46DD-BFC3-A34F264C84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729D27-6B80-4F8F-BF5D-57F5110E2873}" type="pres">
      <dgm:prSet presAssocID="{1ECA74DD-07A1-422B-AAA0-14F7BF81C448}" presName="composite" presStyleCnt="0"/>
      <dgm:spPr/>
    </dgm:pt>
    <dgm:pt modelId="{E4DC91B3-BC80-4087-9D08-018B0622E14F}" type="pres">
      <dgm:prSet presAssocID="{1ECA74DD-07A1-422B-AAA0-14F7BF81C44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07036-7C9A-4C96-9DE2-25F9C2EAB538}" type="pres">
      <dgm:prSet presAssocID="{1ECA74DD-07A1-422B-AAA0-14F7BF81C44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F459F-3564-4B6D-9F2B-19E5066DBE07}" type="pres">
      <dgm:prSet presAssocID="{A68D2262-940B-4527-98FB-446E35D6ACC9}" presName="space" presStyleCnt="0"/>
      <dgm:spPr/>
    </dgm:pt>
    <dgm:pt modelId="{7B9DE957-59A6-44AE-9B05-D1598F72C89C}" type="pres">
      <dgm:prSet presAssocID="{35459336-DB71-4DAE-B5DE-4FDE0C575D6B}" presName="composite" presStyleCnt="0"/>
      <dgm:spPr/>
    </dgm:pt>
    <dgm:pt modelId="{927B05A8-A650-4739-B2A2-EB2B1311F266}" type="pres">
      <dgm:prSet presAssocID="{35459336-DB71-4DAE-B5DE-4FDE0C575D6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D8773-4F5B-4D2E-BEB2-2984D01E3A69}" type="pres">
      <dgm:prSet presAssocID="{35459336-DB71-4DAE-B5DE-4FDE0C575D6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717CD-3783-4E87-915A-2388F65F85AB}" type="pres">
      <dgm:prSet presAssocID="{5DC9280A-E0F3-453C-97BE-A4C74036B69B}" presName="space" presStyleCnt="0"/>
      <dgm:spPr/>
    </dgm:pt>
    <dgm:pt modelId="{283B1B59-C974-48B8-9EAE-7028B318F5C1}" type="pres">
      <dgm:prSet presAssocID="{07D8FC1D-1932-40E7-84A6-9B878227BACE}" presName="composite" presStyleCnt="0"/>
      <dgm:spPr/>
    </dgm:pt>
    <dgm:pt modelId="{7DC634C5-740A-4459-8EF6-384224AA21E2}" type="pres">
      <dgm:prSet presAssocID="{07D8FC1D-1932-40E7-84A6-9B878227BAC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AE016-7CE3-4A59-AD0C-982F8A015745}" type="pres">
      <dgm:prSet presAssocID="{07D8FC1D-1932-40E7-84A6-9B878227BAC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56D6AA-1175-4BB7-B0B1-27AE00089CC4}" type="presOf" srcId="{07D8FC1D-1932-40E7-84A6-9B878227BACE}" destId="{7DC634C5-740A-4459-8EF6-384224AA21E2}" srcOrd="0" destOrd="0" presId="urn:microsoft.com/office/officeart/2005/8/layout/hList1"/>
    <dgm:cxn modelId="{ABD44D8E-5B0F-413E-9079-692C7909BABE}" type="presOf" srcId="{1ECA74DD-07A1-422B-AAA0-14F7BF81C448}" destId="{E4DC91B3-BC80-4087-9D08-018B0622E14F}" srcOrd="0" destOrd="0" presId="urn:microsoft.com/office/officeart/2005/8/layout/hList1"/>
    <dgm:cxn modelId="{B8780BF3-D746-4AFD-928C-01D7CF8FA02D}" srcId="{35459336-DB71-4DAE-B5DE-4FDE0C575D6B}" destId="{3022A031-5879-4049-B9ED-89DB180541B6}" srcOrd="1" destOrd="0" parTransId="{48DC8BA1-48C5-40C7-949F-2F7E22F8076F}" sibTransId="{A3480E24-9195-44C2-B294-BB0BA1A63A64}"/>
    <dgm:cxn modelId="{F9003FE5-7325-4449-9F88-5826DEAEEC04}" srcId="{07D8FC1D-1932-40E7-84A6-9B878227BACE}" destId="{F147AB35-E3A8-40A5-8EF8-B37549203D36}" srcOrd="1" destOrd="0" parTransId="{D9571E18-E5D2-4443-B0BB-4A23F2C48F76}" sibTransId="{DE61C636-8D85-4AAF-A99A-CCCB7E78FC03}"/>
    <dgm:cxn modelId="{435D1CB2-2B09-40F1-B1EE-807F82A2CB39}" type="presOf" srcId="{174B5A16-FF26-4E0B-AE3F-0D98F31AB76A}" destId="{ABBAE016-7CE3-4A59-AD0C-982F8A015745}" srcOrd="0" destOrd="2" presId="urn:microsoft.com/office/officeart/2005/8/layout/hList1"/>
    <dgm:cxn modelId="{50254056-53AE-47E5-95FB-E104A9C7B4AD}" type="presOf" srcId="{3022A031-5879-4049-B9ED-89DB180541B6}" destId="{D56D8773-4F5B-4D2E-BEB2-2984D01E3A69}" srcOrd="0" destOrd="1" presId="urn:microsoft.com/office/officeart/2005/8/layout/hList1"/>
    <dgm:cxn modelId="{D5B30629-631B-4613-8870-32445433E344}" srcId="{35459336-DB71-4DAE-B5DE-4FDE0C575D6B}" destId="{ECFFDF3C-2450-4635-9AE7-4DAFB022D839}" srcOrd="2" destOrd="0" parTransId="{52E34109-AEAD-458D-BD09-B4F49646EF00}" sibTransId="{98EBEB00-1294-4DC0-BDBB-248639113347}"/>
    <dgm:cxn modelId="{73862AD9-086E-46E2-846E-24A1FEF9CE40}" type="presOf" srcId="{0F566A5F-F2EE-4FCF-A4D0-2191BD5ACCE0}" destId="{97007036-7C9A-4C96-9DE2-25F9C2EAB538}" srcOrd="0" destOrd="3" presId="urn:microsoft.com/office/officeart/2005/8/layout/hList1"/>
    <dgm:cxn modelId="{4385BCF2-5F17-41B1-A164-C8B6C7F84B3C}" srcId="{ABE7ABEF-56CE-46DD-BFC3-A34F264C84AD}" destId="{35459336-DB71-4DAE-B5DE-4FDE0C575D6B}" srcOrd="1" destOrd="0" parTransId="{0A538F66-2B13-48AD-9BD9-CFCEAE69658B}" sibTransId="{5DC9280A-E0F3-453C-97BE-A4C74036B69B}"/>
    <dgm:cxn modelId="{B8B4A600-184D-4A53-A142-B2795DA43EC0}" type="presOf" srcId="{4F14DACB-0C50-4A86-AACA-63D6FF8DEF93}" destId="{D56D8773-4F5B-4D2E-BEB2-2984D01E3A69}" srcOrd="0" destOrd="0" presId="urn:microsoft.com/office/officeart/2005/8/layout/hList1"/>
    <dgm:cxn modelId="{9C2A5DDA-3E3D-468F-81B0-D84F4DCEA2F5}" type="presOf" srcId="{401AB95B-EC7B-46A1-A047-7DA657DCD1D8}" destId="{ABBAE016-7CE3-4A59-AD0C-982F8A015745}" srcOrd="0" destOrd="0" presId="urn:microsoft.com/office/officeart/2005/8/layout/hList1"/>
    <dgm:cxn modelId="{C7C43B33-C1B1-4D12-B9E8-71FED61A5AC4}" srcId="{ABE7ABEF-56CE-46DD-BFC3-A34F264C84AD}" destId="{1ECA74DD-07A1-422B-AAA0-14F7BF81C448}" srcOrd="0" destOrd="0" parTransId="{A4D5BCC5-CEFF-4702-8BCC-FBBC6713A5D5}" sibTransId="{A68D2262-940B-4527-98FB-446E35D6ACC9}"/>
    <dgm:cxn modelId="{F6748A9A-50E1-4F1F-A6C9-0B9867FBA835}" type="presOf" srcId="{520BF8C3-9FA8-4E06-8726-E2330BF65F8B}" destId="{97007036-7C9A-4C96-9DE2-25F9C2EAB538}" srcOrd="0" destOrd="2" presId="urn:microsoft.com/office/officeart/2005/8/layout/hList1"/>
    <dgm:cxn modelId="{1ECD7C65-7BB5-4AB1-BC17-E0FFFA7980D4}" srcId="{1ECA74DD-07A1-422B-AAA0-14F7BF81C448}" destId="{1570DD03-E73D-4AB4-9853-3A6553CBB232}" srcOrd="0" destOrd="0" parTransId="{ECECF96B-EBA8-4421-AE9C-FDE5F60D19C5}" sibTransId="{2CCCC5F2-23F0-4A08-8293-D9753BD21438}"/>
    <dgm:cxn modelId="{36B0789E-280F-4864-B912-E9BE751BC6C1}" srcId="{35459336-DB71-4DAE-B5DE-4FDE0C575D6B}" destId="{4F14DACB-0C50-4A86-AACA-63D6FF8DEF93}" srcOrd="0" destOrd="0" parTransId="{8D048071-4EF7-4A7A-AC64-ACA3FAEFACC5}" sibTransId="{25691018-2539-42EE-A2E7-A54836902982}"/>
    <dgm:cxn modelId="{2AE5BC98-3961-4CC8-9418-F53ECE25BC1D}" srcId="{35459336-DB71-4DAE-B5DE-4FDE0C575D6B}" destId="{F173C7E0-5F4E-4F1C-8D8E-59B19CFC2AD8}" srcOrd="3" destOrd="0" parTransId="{F41E154C-4668-4DFE-8D95-1B5B510CD60B}" sibTransId="{06BDCAB3-7046-448C-947B-B4A1511A4022}"/>
    <dgm:cxn modelId="{EA507B2E-ED87-4374-8CFC-0010B8371210}" srcId="{07D8FC1D-1932-40E7-84A6-9B878227BACE}" destId="{E7C4E714-AE86-4ADC-BFA0-83B3098C76C2}" srcOrd="3" destOrd="0" parTransId="{C76DFC8A-49AC-4B6C-AAAC-060718A11B81}" sibTransId="{A5EECD03-9DAB-4FA8-AEA4-E9346A5924D3}"/>
    <dgm:cxn modelId="{D26AC64B-2DAC-49A0-9467-73E1C41F3C20}" srcId="{1ECA74DD-07A1-422B-AAA0-14F7BF81C448}" destId="{520BF8C3-9FA8-4E06-8726-E2330BF65F8B}" srcOrd="2" destOrd="0" parTransId="{A2638B7F-BD1B-4726-96C4-29F8E8EF5D14}" sibTransId="{B56C60B0-EA7E-4106-B788-5FC64B7E9175}"/>
    <dgm:cxn modelId="{ADD36D4D-771A-4C1B-957E-ADA22F05B888}" srcId="{07D8FC1D-1932-40E7-84A6-9B878227BACE}" destId="{401AB95B-EC7B-46A1-A047-7DA657DCD1D8}" srcOrd="0" destOrd="0" parTransId="{D8DA7F70-3770-49DD-BB2F-234FDF24AF12}" sibTransId="{1CD011BE-150B-4D16-834C-9B3C2CD14F07}"/>
    <dgm:cxn modelId="{BA80B3FE-1059-4336-88C9-5AB81C7E9FB9}" type="presOf" srcId="{E7C4E714-AE86-4ADC-BFA0-83B3098C76C2}" destId="{ABBAE016-7CE3-4A59-AD0C-982F8A015745}" srcOrd="0" destOrd="3" presId="urn:microsoft.com/office/officeart/2005/8/layout/hList1"/>
    <dgm:cxn modelId="{BACD9FB2-5689-414A-9269-32319FAC0490}" srcId="{07D8FC1D-1932-40E7-84A6-9B878227BACE}" destId="{174B5A16-FF26-4E0B-AE3F-0D98F31AB76A}" srcOrd="2" destOrd="0" parTransId="{34D002DF-C819-4760-87C4-E5A237BA514C}" sibTransId="{B1D74E5B-97C6-451E-A92C-6423E7888EAA}"/>
    <dgm:cxn modelId="{035DF8D6-0272-495C-A591-C12C1B5DB4AF}" srcId="{1ECA74DD-07A1-422B-AAA0-14F7BF81C448}" destId="{B587E27C-F115-4322-8539-46846ECCA5CC}" srcOrd="1" destOrd="0" parTransId="{01CC2660-8ACB-4FAD-B5B9-ED1BA9100E6C}" sibTransId="{5E025793-F1D3-438A-9C67-F83854DBF6FC}"/>
    <dgm:cxn modelId="{7026663B-BD2B-4557-8A6F-97FD62E3309D}" type="presOf" srcId="{ABE7ABEF-56CE-46DD-BFC3-A34F264C84AD}" destId="{89C51130-D9D2-4720-BB40-8B0C94A3030D}" srcOrd="0" destOrd="0" presId="urn:microsoft.com/office/officeart/2005/8/layout/hList1"/>
    <dgm:cxn modelId="{4584540F-EAAD-42F3-9D15-BE8347F9E5A7}" type="presOf" srcId="{1570DD03-E73D-4AB4-9853-3A6553CBB232}" destId="{97007036-7C9A-4C96-9DE2-25F9C2EAB538}" srcOrd="0" destOrd="0" presId="urn:microsoft.com/office/officeart/2005/8/layout/hList1"/>
    <dgm:cxn modelId="{6D5FBFA1-F8A4-46A1-A365-2D3959835A90}" type="presOf" srcId="{F173C7E0-5F4E-4F1C-8D8E-59B19CFC2AD8}" destId="{D56D8773-4F5B-4D2E-BEB2-2984D01E3A69}" srcOrd="0" destOrd="3" presId="urn:microsoft.com/office/officeart/2005/8/layout/hList1"/>
    <dgm:cxn modelId="{AB1B5097-2226-4C95-9C63-A2286FBE5A01}" type="presOf" srcId="{F147AB35-E3A8-40A5-8EF8-B37549203D36}" destId="{ABBAE016-7CE3-4A59-AD0C-982F8A015745}" srcOrd="0" destOrd="1" presId="urn:microsoft.com/office/officeart/2005/8/layout/hList1"/>
    <dgm:cxn modelId="{A3225F2D-4E64-4F11-9BF0-2DD0FDB55BE2}" srcId="{ABE7ABEF-56CE-46DD-BFC3-A34F264C84AD}" destId="{07D8FC1D-1932-40E7-84A6-9B878227BACE}" srcOrd="2" destOrd="0" parTransId="{B1F509CF-3816-4283-AB93-2F5799BE8C4E}" sibTransId="{43971C78-19CC-4A1C-80F3-A33B94C50659}"/>
    <dgm:cxn modelId="{5563665E-9351-4AE6-9CDD-3DBEBE3E2519}" type="presOf" srcId="{ECFFDF3C-2450-4635-9AE7-4DAFB022D839}" destId="{D56D8773-4F5B-4D2E-BEB2-2984D01E3A69}" srcOrd="0" destOrd="2" presId="urn:microsoft.com/office/officeart/2005/8/layout/hList1"/>
    <dgm:cxn modelId="{5AE932D6-744F-4D20-BC8D-C8C38CC714B6}" type="presOf" srcId="{B587E27C-F115-4322-8539-46846ECCA5CC}" destId="{97007036-7C9A-4C96-9DE2-25F9C2EAB538}" srcOrd="0" destOrd="1" presId="urn:microsoft.com/office/officeart/2005/8/layout/hList1"/>
    <dgm:cxn modelId="{0F06F7AA-3B4E-4877-B2E7-152C784D30A8}" srcId="{1ECA74DD-07A1-422B-AAA0-14F7BF81C448}" destId="{0F566A5F-F2EE-4FCF-A4D0-2191BD5ACCE0}" srcOrd="3" destOrd="0" parTransId="{FFB879EE-2211-4494-BE60-402557B2ABD1}" sibTransId="{DE1D9280-D00B-486E-BC92-91F63C823957}"/>
    <dgm:cxn modelId="{14B29CCB-D195-4810-BF13-30A0272571BF}" type="presOf" srcId="{35459336-DB71-4DAE-B5DE-4FDE0C575D6B}" destId="{927B05A8-A650-4739-B2A2-EB2B1311F266}" srcOrd="0" destOrd="0" presId="urn:microsoft.com/office/officeart/2005/8/layout/hList1"/>
    <dgm:cxn modelId="{C2773A59-C0FD-4D30-BA04-E2AC60985109}" type="presParOf" srcId="{89C51130-D9D2-4720-BB40-8B0C94A3030D}" destId="{2C729D27-6B80-4F8F-BF5D-57F5110E2873}" srcOrd="0" destOrd="0" presId="urn:microsoft.com/office/officeart/2005/8/layout/hList1"/>
    <dgm:cxn modelId="{679F3019-E5EC-4108-AD0B-1A8DA6F78651}" type="presParOf" srcId="{2C729D27-6B80-4F8F-BF5D-57F5110E2873}" destId="{E4DC91B3-BC80-4087-9D08-018B0622E14F}" srcOrd="0" destOrd="0" presId="urn:microsoft.com/office/officeart/2005/8/layout/hList1"/>
    <dgm:cxn modelId="{2C00AEBA-6B5A-4527-8E27-3837846FC884}" type="presParOf" srcId="{2C729D27-6B80-4F8F-BF5D-57F5110E2873}" destId="{97007036-7C9A-4C96-9DE2-25F9C2EAB538}" srcOrd="1" destOrd="0" presId="urn:microsoft.com/office/officeart/2005/8/layout/hList1"/>
    <dgm:cxn modelId="{06DA1BA2-062F-421F-8C19-E3F8A568F781}" type="presParOf" srcId="{89C51130-D9D2-4720-BB40-8B0C94A3030D}" destId="{513F459F-3564-4B6D-9F2B-19E5066DBE07}" srcOrd="1" destOrd="0" presId="urn:microsoft.com/office/officeart/2005/8/layout/hList1"/>
    <dgm:cxn modelId="{7E76BE55-BF47-4E86-95F0-6C9FF94161E8}" type="presParOf" srcId="{89C51130-D9D2-4720-BB40-8B0C94A3030D}" destId="{7B9DE957-59A6-44AE-9B05-D1598F72C89C}" srcOrd="2" destOrd="0" presId="urn:microsoft.com/office/officeart/2005/8/layout/hList1"/>
    <dgm:cxn modelId="{35FFE41A-4AE6-49DB-B533-511D42B12F30}" type="presParOf" srcId="{7B9DE957-59A6-44AE-9B05-D1598F72C89C}" destId="{927B05A8-A650-4739-B2A2-EB2B1311F266}" srcOrd="0" destOrd="0" presId="urn:microsoft.com/office/officeart/2005/8/layout/hList1"/>
    <dgm:cxn modelId="{5232611F-17EC-4B56-93E4-463E95754548}" type="presParOf" srcId="{7B9DE957-59A6-44AE-9B05-D1598F72C89C}" destId="{D56D8773-4F5B-4D2E-BEB2-2984D01E3A69}" srcOrd="1" destOrd="0" presId="urn:microsoft.com/office/officeart/2005/8/layout/hList1"/>
    <dgm:cxn modelId="{3408BEDA-B1E2-4295-BA89-C914F2A5AF37}" type="presParOf" srcId="{89C51130-D9D2-4720-BB40-8B0C94A3030D}" destId="{869717CD-3783-4E87-915A-2388F65F85AB}" srcOrd="3" destOrd="0" presId="urn:microsoft.com/office/officeart/2005/8/layout/hList1"/>
    <dgm:cxn modelId="{EDB2D615-B90D-4435-978C-1A69D04070C2}" type="presParOf" srcId="{89C51130-D9D2-4720-BB40-8B0C94A3030D}" destId="{283B1B59-C974-48B8-9EAE-7028B318F5C1}" srcOrd="4" destOrd="0" presId="urn:microsoft.com/office/officeart/2005/8/layout/hList1"/>
    <dgm:cxn modelId="{D86D351F-C4AB-4678-A186-CB2BDE1AF25A}" type="presParOf" srcId="{283B1B59-C974-48B8-9EAE-7028B318F5C1}" destId="{7DC634C5-740A-4459-8EF6-384224AA21E2}" srcOrd="0" destOrd="0" presId="urn:microsoft.com/office/officeart/2005/8/layout/hList1"/>
    <dgm:cxn modelId="{36EE1E80-9CF8-4F56-89FA-BACC8B021446}" type="presParOf" srcId="{283B1B59-C974-48B8-9EAE-7028B318F5C1}" destId="{ABBAE016-7CE3-4A59-AD0C-982F8A015745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D8157-B2CB-4EB1-8BBD-DB9C25B424F6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6F7CB-E458-495E-A850-AF8668893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6F7CB-E458-495E-A850-AF86688935B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6F7CB-E458-495E-A850-AF86688935B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6F7CB-E458-495E-A850-AF86688935B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xray background 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49500"/>
            <a:ext cx="7772400" cy="1250950"/>
          </a:xfr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792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 anchor="t"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5938" y="225425"/>
            <a:ext cx="2170112" cy="5580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5" y="225425"/>
            <a:ext cx="6361113" cy="5580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/>
              <a:ahLst/>
              <a:cxnLst>
                <a:cxn ang="0">
                  <a:pos x="0" y="1120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1085"/>
                </a:cxn>
                <a:cxn ang="0">
                  <a:pos x="0" y="1120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83" y="0"/>
                </a:cxn>
                <a:cxn ang="0">
                  <a:pos x="74" y="329"/>
                </a:cxn>
                <a:cxn ang="0">
                  <a:pos x="0" y="362"/>
                </a:cxn>
                <a:cxn ang="0">
                  <a:pos x="0" y="2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8"/>
                </a:cxn>
                <a:cxn ang="0">
                  <a:pos x="83" y="0"/>
                </a:cxn>
                <a:cxn ang="0">
                  <a:pos x="72" y="248"/>
                </a:cxn>
                <a:cxn ang="0">
                  <a:pos x="2" y="213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/>
              <a:ahLst/>
              <a:cxnLst>
                <a:cxn ang="0">
                  <a:pos x="13" y="204"/>
                </a:cxn>
                <a:cxn ang="0">
                  <a:pos x="0" y="0"/>
                </a:cxn>
                <a:cxn ang="0">
                  <a:pos x="51" y="26"/>
                </a:cxn>
                <a:cxn ang="0">
                  <a:pos x="47" y="231"/>
                </a:cxn>
                <a:cxn ang="0">
                  <a:pos x="13" y="204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/>
              <a:ahLst/>
              <a:cxnLst>
                <a:cxn ang="0">
                  <a:pos x="4" y="101"/>
                </a:cxn>
                <a:cxn ang="0">
                  <a:pos x="0" y="0"/>
                </a:cxn>
                <a:cxn ang="0">
                  <a:pos x="35" y="20"/>
                </a:cxn>
                <a:cxn ang="0">
                  <a:pos x="28" y="132"/>
                </a:cxn>
                <a:cxn ang="0">
                  <a:pos x="4" y="101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/>
              <a:ahLst/>
              <a:cxnLst>
                <a:cxn ang="0">
                  <a:pos x="15" y="589"/>
                </a:cxn>
                <a:cxn ang="0">
                  <a:pos x="0" y="0"/>
                </a:cxn>
                <a:cxn ang="0">
                  <a:pos x="29" y="37"/>
                </a:cxn>
                <a:cxn ang="0">
                  <a:pos x="15" y="589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48" y="101"/>
                </a:cxn>
                <a:cxn ang="0">
                  <a:pos x="93" y="79"/>
                </a:cxn>
                <a:cxn ang="0">
                  <a:pos x="146" y="39"/>
                </a:cxn>
                <a:cxn ang="0">
                  <a:pos x="182" y="0"/>
                </a:cxn>
                <a:cxn ang="0">
                  <a:pos x="232" y="42"/>
                </a:cxn>
                <a:cxn ang="0">
                  <a:pos x="188" y="74"/>
                </a:cxn>
                <a:cxn ang="0">
                  <a:pos x="134" y="110"/>
                </a:cxn>
                <a:cxn ang="0">
                  <a:pos x="61" y="129"/>
                </a:cxn>
                <a:cxn ang="0">
                  <a:pos x="0" y="117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/>
              <a:ahLst/>
              <a:cxnLst>
                <a:cxn ang="0">
                  <a:pos x="359" y="645"/>
                </a:cxn>
                <a:cxn ang="0">
                  <a:pos x="405" y="616"/>
                </a:cxn>
                <a:cxn ang="0">
                  <a:pos x="447" y="580"/>
                </a:cxn>
                <a:cxn ang="0">
                  <a:pos x="460" y="552"/>
                </a:cxn>
                <a:cxn ang="0">
                  <a:pos x="464" y="515"/>
                </a:cxn>
                <a:cxn ang="0">
                  <a:pos x="451" y="468"/>
                </a:cxn>
                <a:cxn ang="0">
                  <a:pos x="424" y="424"/>
                </a:cxn>
                <a:cxn ang="0">
                  <a:pos x="380" y="385"/>
                </a:cxn>
                <a:cxn ang="0">
                  <a:pos x="168" y="259"/>
                </a:cxn>
                <a:cxn ang="0">
                  <a:pos x="133" y="235"/>
                </a:cxn>
                <a:cxn ang="0">
                  <a:pos x="111" y="208"/>
                </a:cxn>
                <a:cxn ang="0">
                  <a:pos x="104" y="166"/>
                </a:cxn>
                <a:cxn ang="0">
                  <a:pos x="117" y="124"/>
                </a:cxn>
                <a:cxn ang="0">
                  <a:pos x="155" y="95"/>
                </a:cxn>
                <a:cxn ang="0">
                  <a:pos x="222" y="52"/>
                </a:cxn>
                <a:cxn ang="0">
                  <a:pos x="124" y="0"/>
                </a:cxn>
                <a:cxn ang="0">
                  <a:pos x="55" y="41"/>
                </a:cxn>
                <a:cxn ang="0">
                  <a:pos x="27" y="70"/>
                </a:cxn>
                <a:cxn ang="0">
                  <a:pos x="2" y="123"/>
                </a:cxn>
                <a:cxn ang="0">
                  <a:pos x="0" y="189"/>
                </a:cxn>
                <a:cxn ang="0">
                  <a:pos x="29" y="257"/>
                </a:cxn>
                <a:cxn ang="0">
                  <a:pos x="78" y="300"/>
                </a:cxn>
                <a:cxn ang="0">
                  <a:pos x="311" y="442"/>
                </a:cxn>
                <a:cxn ang="0">
                  <a:pos x="358" y="474"/>
                </a:cxn>
                <a:cxn ang="0">
                  <a:pos x="375" y="516"/>
                </a:cxn>
                <a:cxn ang="0">
                  <a:pos x="375" y="550"/>
                </a:cxn>
                <a:cxn ang="0">
                  <a:pos x="308" y="608"/>
                </a:cxn>
                <a:cxn ang="0">
                  <a:pos x="359" y="64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/>
              <a:ahLst/>
              <a:cxnLst>
                <a:cxn ang="0">
                  <a:pos x="92" y="421"/>
                </a:cxn>
                <a:cxn ang="0">
                  <a:pos x="163" y="399"/>
                </a:cxn>
                <a:cxn ang="0">
                  <a:pos x="218" y="357"/>
                </a:cxn>
                <a:cxn ang="0">
                  <a:pos x="263" y="316"/>
                </a:cxn>
                <a:cxn ang="0">
                  <a:pos x="300" y="265"/>
                </a:cxn>
                <a:cxn ang="0">
                  <a:pos x="317" y="203"/>
                </a:cxn>
                <a:cxn ang="0">
                  <a:pos x="316" y="139"/>
                </a:cxn>
                <a:cxn ang="0">
                  <a:pos x="299" y="95"/>
                </a:cxn>
                <a:cxn ang="0">
                  <a:pos x="276" y="64"/>
                </a:cxn>
                <a:cxn ang="0">
                  <a:pos x="241" y="36"/>
                </a:cxn>
                <a:cxn ang="0">
                  <a:pos x="218" y="14"/>
                </a:cxn>
                <a:cxn ang="0">
                  <a:pos x="180" y="0"/>
                </a:cxn>
                <a:cxn ang="0">
                  <a:pos x="61" y="52"/>
                </a:cxn>
                <a:cxn ang="0">
                  <a:pos x="106" y="93"/>
                </a:cxn>
                <a:cxn ang="0">
                  <a:pos x="137" y="130"/>
                </a:cxn>
                <a:cxn ang="0">
                  <a:pos x="159" y="159"/>
                </a:cxn>
                <a:cxn ang="0">
                  <a:pos x="176" y="196"/>
                </a:cxn>
                <a:cxn ang="0">
                  <a:pos x="176" y="246"/>
                </a:cxn>
                <a:cxn ang="0">
                  <a:pos x="145" y="279"/>
                </a:cxn>
                <a:cxn ang="0">
                  <a:pos x="105" y="309"/>
                </a:cxn>
                <a:cxn ang="0">
                  <a:pos x="50" y="342"/>
                </a:cxn>
                <a:cxn ang="0">
                  <a:pos x="0" y="369"/>
                </a:cxn>
                <a:cxn ang="0">
                  <a:pos x="92" y="421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/>
              <a:ahLst/>
              <a:cxnLst>
                <a:cxn ang="0">
                  <a:pos x="466" y="1084"/>
                </a:cxn>
                <a:cxn ang="0">
                  <a:pos x="370" y="1066"/>
                </a:cxn>
                <a:cxn ang="0">
                  <a:pos x="299" y="1035"/>
                </a:cxn>
                <a:cxn ang="0">
                  <a:pos x="257" y="1002"/>
                </a:cxn>
                <a:cxn ang="0">
                  <a:pos x="220" y="956"/>
                </a:cxn>
                <a:cxn ang="0">
                  <a:pos x="209" y="914"/>
                </a:cxn>
                <a:cxn ang="0">
                  <a:pos x="215" y="873"/>
                </a:cxn>
                <a:cxn ang="0">
                  <a:pos x="231" y="836"/>
                </a:cxn>
                <a:cxn ang="0">
                  <a:pos x="273" y="798"/>
                </a:cxn>
                <a:cxn ang="0">
                  <a:pos x="330" y="774"/>
                </a:cxn>
                <a:cxn ang="0">
                  <a:pos x="400" y="748"/>
                </a:cxn>
                <a:cxn ang="0">
                  <a:pos x="1110" y="499"/>
                </a:cxn>
                <a:cxn ang="0">
                  <a:pos x="1207" y="451"/>
                </a:cxn>
                <a:cxn ang="0">
                  <a:pos x="1289" y="398"/>
                </a:cxn>
                <a:cxn ang="0">
                  <a:pos x="1344" y="356"/>
                </a:cxn>
                <a:cxn ang="0">
                  <a:pos x="1381" y="310"/>
                </a:cxn>
                <a:cxn ang="0">
                  <a:pos x="1403" y="249"/>
                </a:cxn>
                <a:cxn ang="0">
                  <a:pos x="1401" y="185"/>
                </a:cxn>
                <a:cxn ang="0">
                  <a:pos x="1386" y="136"/>
                </a:cxn>
                <a:cxn ang="0">
                  <a:pos x="1370" y="90"/>
                </a:cxn>
                <a:cxn ang="0">
                  <a:pos x="1335" y="55"/>
                </a:cxn>
                <a:cxn ang="0">
                  <a:pos x="1280" y="18"/>
                </a:cxn>
                <a:cxn ang="0">
                  <a:pos x="1214" y="0"/>
                </a:cxn>
                <a:cxn ang="0">
                  <a:pos x="1172" y="4"/>
                </a:cxn>
                <a:cxn ang="0">
                  <a:pos x="1111" y="7"/>
                </a:cxn>
                <a:cxn ang="0">
                  <a:pos x="1053" y="20"/>
                </a:cxn>
                <a:cxn ang="0">
                  <a:pos x="989" y="46"/>
                </a:cxn>
                <a:cxn ang="0">
                  <a:pos x="939" y="79"/>
                </a:cxn>
                <a:cxn ang="0">
                  <a:pos x="899" y="106"/>
                </a:cxn>
                <a:cxn ang="0">
                  <a:pos x="878" y="149"/>
                </a:cxn>
                <a:cxn ang="0">
                  <a:pos x="897" y="187"/>
                </a:cxn>
                <a:cxn ang="0">
                  <a:pos x="939" y="183"/>
                </a:cxn>
                <a:cxn ang="0">
                  <a:pos x="987" y="171"/>
                </a:cxn>
                <a:cxn ang="0">
                  <a:pos x="1033" y="158"/>
                </a:cxn>
                <a:cxn ang="0">
                  <a:pos x="1069" y="150"/>
                </a:cxn>
                <a:cxn ang="0">
                  <a:pos x="1111" y="150"/>
                </a:cxn>
                <a:cxn ang="0">
                  <a:pos x="1154" y="163"/>
                </a:cxn>
                <a:cxn ang="0">
                  <a:pos x="1183" y="204"/>
                </a:cxn>
                <a:cxn ang="0">
                  <a:pos x="1179" y="248"/>
                </a:cxn>
                <a:cxn ang="0">
                  <a:pos x="1157" y="286"/>
                </a:cxn>
                <a:cxn ang="0">
                  <a:pos x="1121" y="323"/>
                </a:cxn>
                <a:cxn ang="0">
                  <a:pos x="1047" y="361"/>
                </a:cxn>
                <a:cxn ang="0">
                  <a:pos x="908" y="415"/>
                </a:cxn>
                <a:cxn ang="0">
                  <a:pos x="194" y="675"/>
                </a:cxn>
                <a:cxn ang="0">
                  <a:pos x="123" y="715"/>
                </a:cxn>
                <a:cxn ang="0">
                  <a:pos x="68" y="763"/>
                </a:cxn>
                <a:cxn ang="0">
                  <a:pos x="29" y="809"/>
                </a:cxn>
                <a:cxn ang="0">
                  <a:pos x="6" y="858"/>
                </a:cxn>
                <a:cxn ang="0">
                  <a:pos x="0" y="912"/>
                </a:cxn>
                <a:cxn ang="0">
                  <a:pos x="8" y="952"/>
                </a:cxn>
                <a:cxn ang="0">
                  <a:pos x="22" y="992"/>
                </a:cxn>
                <a:cxn ang="0">
                  <a:pos x="59" y="1036"/>
                </a:cxn>
                <a:cxn ang="0">
                  <a:pos x="127" y="1095"/>
                </a:cxn>
                <a:cxn ang="0">
                  <a:pos x="198" y="1135"/>
                </a:cxn>
                <a:cxn ang="0">
                  <a:pos x="273" y="1152"/>
                </a:cxn>
                <a:cxn ang="0">
                  <a:pos x="466" y="1084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/>
              <a:ahLst/>
              <a:cxnLst>
                <a:cxn ang="0">
                  <a:pos x="367" y="421"/>
                </a:cxn>
                <a:cxn ang="0">
                  <a:pos x="171" y="340"/>
                </a:cxn>
                <a:cxn ang="0">
                  <a:pos x="117" y="304"/>
                </a:cxn>
                <a:cxn ang="0">
                  <a:pos x="73" y="265"/>
                </a:cxn>
                <a:cxn ang="0">
                  <a:pos x="31" y="219"/>
                </a:cxn>
                <a:cxn ang="0">
                  <a:pos x="9" y="179"/>
                </a:cxn>
                <a:cxn ang="0">
                  <a:pos x="0" y="137"/>
                </a:cxn>
                <a:cxn ang="0">
                  <a:pos x="2" y="95"/>
                </a:cxn>
                <a:cxn ang="0">
                  <a:pos x="19" y="51"/>
                </a:cxn>
                <a:cxn ang="0">
                  <a:pos x="44" y="0"/>
                </a:cxn>
                <a:cxn ang="0">
                  <a:pos x="120" y="52"/>
                </a:cxn>
                <a:cxn ang="0">
                  <a:pos x="95" y="98"/>
                </a:cxn>
                <a:cxn ang="0">
                  <a:pos x="95" y="143"/>
                </a:cxn>
                <a:cxn ang="0">
                  <a:pos x="122" y="191"/>
                </a:cxn>
                <a:cxn ang="0">
                  <a:pos x="162" y="235"/>
                </a:cxn>
                <a:cxn ang="0">
                  <a:pos x="223" y="284"/>
                </a:cxn>
                <a:cxn ang="0">
                  <a:pos x="290" y="317"/>
                </a:cxn>
                <a:cxn ang="0">
                  <a:pos x="332" y="351"/>
                </a:cxn>
                <a:cxn ang="0">
                  <a:pos x="351" y="378"/>
                </a:cxn>
                <a:cxn ang="0">
                  <a:pos x="367" y="421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/>
              <a:ahLst/>
              <a:cxnLst>
                <a:cxn ang="0">
                  <a:pos x="525" y="1438"/>
                </a:cxn>
                <a:cxn ang="0">
                  <a:pos x="582" y="1409"/>
                </a:cxn>
                <a:cxn ang="0">
                  <a:pos x="647" y="1355"/>
                </a:cxn>
                <a:cxn ang="0">
                  <a:pos x="670" y="1304"/>
                </a:cxn>
                <a:cxn ang="0">
                  <a:pos x="686" y="1255"/>
                </a:cxn>
                <a:cxn ang="0">
                  <a:pos x="677" y="1198"/>
                </a:cxn>
                <a:cxn ang="0">
                  <a:pos x="637" y="1125"/>
                </a:cxn>
                <a:cxn ang="0">
                  <a:pos x="609" y="1092"/>
                </a:cxn>
                <a:cxn ang="0">
                  <a:pos x="569" y="1063"/>
                </a:cxn>
                <a:cxn ang="0">
                  <a:pos x="259" y="905"/>
                </a:cxn>
                <a:cxn ang="0">
                  <a:pos x="201" y="863"/>
                </a:cxn>
                <a:cxn ang="0">
                  <a:pos x="177" y="843"/>
                </a:cxn>
                <a:cxn ang="0">
                  <a:pos x="160" y="800"/>
                </a:cxn>
                <a:cxn ang="0">
                  <a:pos x="171" y="766"/>
                </a:cxn>
                <a:cxn ang="0">
                  <a:pos x="215" y="738"/>
                </a:cxn>
                <a:cxn ang="0">
                  <a:pos x="294" y="709"/>
                </a:cxn>
                <a:cxn ang="0">
                  <a:pos x="780" y="521"/>
                </a:cxn>
                <a:cxn ang="0">
                  <a:pos x="856" y="471"/>
                </a:cxn>
                <a:cxn ang="0">
                  <a:pos x="918" y="417"/>
                </a:cxn>
                <a:cxn ang="0">
                  <a:pos x="953" y="379"/>
                </a:cxn>
                <a:cxn ang="0">
                  <a:pos x="984" y="334"/>
                </a:cxn>
                <a:cxn ang="0">
                  <a:pos x="988" y="274"/>
                </a:cxn>
                <a:cxn ang="0">
                  <a:pos x="972" y="214"/>
                </a:cxn>
                <a:cxn ang="0">
                  <a:pos x="953" y="167"/>
                </a:cxn>
                <a:cxn ang="0">
                  <a:pos x="920" y="126"/>
                </a:cxn>
                <a:cxn ang="0">
                  <a:pos x="875" y="85"/>
                </a:cxn>
                <a:cxn ang="0">
                  <a:pos x="828" y="50"/>
                </a:cxn>
                <a:cxn ang="0">
                  <a:pos x="803" y="29"/>
                </a:cxn>
                <a:cxn ang="0">
                  <a:pos x="756" y="0"/>
                </a:cxn>
                <a:cxn ang="0">
                  <a:pos x="588" y="61"/>
                </a:cxn>
                <a:cxn ang="0">
                  <a:pos x="649" y="104"/>
                </a:cxn>
                <a:cxn ang="0">
                  <a:pos x="694" y="145"/>
                </a:cxn>
                <a:cxn ang="0">
                  <a:pos x="739" y="182"/>
                </a:cxn>
                <a:cxn ang="0">
                  <a:pos x="780" y="223"/>
                </a:cxn>
                <a:cxn ang="0">
                  <a:pos x="803" y="272"/>
                </a:cxn>
                <a:cxn ang="0">
                  <a:pos x="787" y="323"/>
                </a:cxn>
                <a:cxn ang="0">
                  <a:pos x="729" y="369"/>
                </a:cxn>
                <a:cxn ang="0">
                  <a:pos x="639" y="413"/>
                </a:cxn>
                <a:cxn ang="0">
                  <a:pos x="212" y="589"/>
                </a:cxn>
                <a:cxn ang="0">
                  <a:pos x="160" y="608"/>
                </a:cxn>
                <a:cxn ang="0">
                  <a:pos x="88" y="653"/>
                </a:cxn>
                <a:cxn ang="0">
                  <a:pos x="43" y="698"/>
                </a:cxn>
                <a:cxn ang="0">
                  <a:pos x="9" y="755"/>
                </a:cxn>
                <a:cxn ang="0">
                  <a:pos x="0" y="820"/>
                </a:cxn>
                <a:cxn ang="0">
                  <a:pos x="10" y="872"/>
                </a:cxn>
                <a:cxn ang="0">
                  <a:pos x="40" y="914"/>
                </a:cxn>
                <a:cxn ang="0">
                  <a:pos x="84" y="949"/>
                </a:cxn>
                <a:cxn ang="0">
                  <a:pos x="159" y="999"/>
                </a:cxn>
                <a:cxn ang="0">
                  <a:pos x="487" y="1164"/>
                </a:cxn>
                <a:cxn ang="0">
                  <a:pos x="530" y="1197"/>
                </a:cxn>
                <a:cxn ang="0">
                  <a:pos x="569" y="1236"/>
                </a:cxn>
                <a:cxn ang="0">
                  <a:pos x="557" y="1292"/>
                </a:cxn>
                <a:cxn ang="0">
                  <a:pos x="502" y="1354"/>
                </a:cxn>
                <a:cxn ang="0">
                  <a:pos x="434" y="1394"/>
                </a:cxn>
                <a:cxn ang="0">
                  <a:pos x="525" y="1438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/>
              <a:ahLst/>
              <a:cxnLst>
                <a:cxn ang="0">
                  <a:pos x="668" y="553"/>
                </a:cxn>
                <a:cxn ang="0">
                  <a:pos x="668" y="450"/>
                </a:cxn>
                <a:cxn ang="0">
                  <a:pos x="562" y="435"/>
                </a:cxn>
                <a:cxn ang="0">
                  <a:pos x="448" y="420"/>
                </a:cxn>
                <a:cxn ang="0">
                  <a:pos x="367" y="400"/>
                </a:cxn>
                <a:cxn ang="0">
                  <a:pos x="314" y="378"/>
                </a:cxn>
                <a:cxn ang="0">
                  <a:pos x="257" y="349"/>
                </a:cxn>
                <a:cxn ang="0">
                  <a:pos x="220" y="314"/>
                </a:cxn>
                <a:cxn ang="0">
                  <a:pos x="193" y="274"/>
                </a:cxn>
                <a:cxn ang="0">
                  <a:pos x="180" y="231"/>
                </a:cxn>
                <a:cxn ang="0">
                  <a:pos x="180" y="189"/>
                </a:cxn>
                <a:cxn ang="0">
                  <a:pos x="193" y="165"/>
                </a:cxn>
                <a:cxn ang="0">
                  <a:pos x="209" y="143"/>
                </a:cxn>
                <a:cxn ang="0">
                  <a:pos x="255" y="127"/>
                </a:cxn>
                <a:cxn ang="0">
                  <a:pos x="297" y="127"/>
                </a:cxn>
                <a:cxn ang="0">
                  <a:pos x="345" y="141"/>
                </a:cxn>
                <a:cxn ang="0">
                  <a:pos x="396" y="156"/>
                </a:cxn>
                <a:cxn ang="0">
                  <a:pos x="448" y="163"/>
                </a:cxn>
                <a:cxn ang="0">
                  <a:pos x="477" y="125"/>
                </a:cxn>
                <a:cxn ang="0">
                  <a:pos x="464" y="86"/>
                </a:cxn>
                <a:cxn ang="0">
                  <a:pos x="415" y="42"/>
                </a:cxn>
                <a:cxn ang="0">
                  <a:pos x="363" y="18"/>
                </a:cxn>
                <a:cxn ang="0">
                  <a:pos x="319" y="7"/>
                </a:cxn>
                <a:cxn ang="0">
                  <a:pos x="273" y="2"/>
                </a:cxn>
                <a:cxn ang="0">
                  <a:pos x="222" y="0"/>
                </a:cxn>
                <a:cxn ang="0">
                  <a:pos x="176" y="4"/>
                </a:cxn>
                <a:cxn ang="0">
                  <a:pos x="136" y="15"/>
                </a:cxn>
                <a:cxn ang="0">
                  <a:pos x="86" y="33"/>
                </a:cxn>
                <a:cxn ang="0">
                  <a:pos x="50" y="66"/>
                </a:cxn>
                <a:cxn ang="0">
                  <a:pos x="22" y="99"/>
                </a:cxn>
                <a:cxn ang="0">
                  <a:pos x="6" y="145"/>
                </a:cxn>
                <a:cxn ang="0">
                  <a:pos x="0" y="189"/>
                </a:cxn>
                <a:cxn ang="0">
                  <a:pos x="9" y="237"/>
                </a:cxn>
                <a:cxn ang="0">
                  <a:pos x="22" y="285"/>
                </a:cxn>
                <a:cxn ang="0">
                  <a:pos x="50" y="330"/>
                </a:cxn>
                <a:cxn ang="0">
                  <a:pos x="81" y="375"/>
                </a:cxn>
                <a:cxn ang="0">
                  <a:pos x="125" y="419"/>
                </a:cxn>
                <a:cxn ang="0">
                  <a:pos x="169" y="457"/>
                </a:cxn>
                <a:cxn ang="0">
                  <a:pos x="217" y="488"/>
                </a:cxn>
                <a:cxn ang="0">
                  <a:pos x="266" y="514"/>
                </a:cxn>
                <a:cxn ang="0">
                  <a:pos x="310" y="534"/>
                </a:cxn>
                <a:cxn ang="0">
                  <a:pos x="369" y="549"/>
                </a:cxn>
                <a:cxn ang="0">
                  <a:pos x="437" y="568"/>
                </a:cxn>
                <a:cxn ang="0">
                  <a:pos x="516" y="581"/>
                </a:cxn>
                <a:cxn ang="0">
                  <a:pos x="595" y="577"/>
                </a:cxn>
                <a:cxn ang="0">
                  <a:pos x="668" y="553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/>
              <a:ahLst/>
              <a:cxnLst>
                <a:cxn ang="0">
                  <a:pos x="1412" y="548"/>
                </a:cxn>
                <a:cxn ang="0">
                  <a:pos x="1316" y="537"/>
                </a:cxn>
                <a:cxn ang="0">
                  <a:pos x="1237" y="524"/>
                </a:cxn>
                <a:cxn ang="0">
                  <a:pos x="1179" y="511"/>
                </a:cxn>
                <a:cxn ang="0">
                  <a:pos x="1118" y="499"/>
                </a:cxn>
                <a:cxn ang="0">
                  <a:pos x="1060" y="493"/>
                </a:cxn>
                <a:cxn ang="0">
                  <a:pos x="1000" y="495"/>
                </a:cxn>
                <a:cxn ang="0">
                  <a:pos x="939" y="499"/>
                </a:cxn>
                <a:cxn ang="0">
                  <a:pos x="894" y="482"/>
                </a:cxn>
                <a:cxn ang="0">
                  <a:pos x="962" y="440"/>
                </a:cxn>
                <a:cxn ang="0">
                  <a:pos x="1005" y="411"/>
                </a:cxn>
                <a:cxn ang="0">
                  <a:pos x="1043" y="381"/>
                </a:cxn>
                <a:cxn ang="0">
                  <a:pos x="1069" y="348"/>
                </a:cxn>
                <a:cxn ang="0">
                  <a:pos x="962" y="383"/>
                </a:cxn>
                <a:cxn ang="0">
                  <a:pos x="855" y="418"/>
                </a:cxn>
                <a:cxn ang="0">
                  <a:pos x="783" y="436"/>
                </a:cxn>
                <a:cxn ang="0">
                  <a:pos x="670" y="449"/>
                </a:cxn>
                <a:cxn ang="0">
                  <a:pos x="597" y="449"/>
                </a:cxn>
                <a:cxn ang="0">
                  <a:pos x="531" y="444"/>
                </a:cxn>
                <a:cxn ang="0">
                  <a:pos x="486" y="427"/>
                </a:cxn>
                <a:cxn ang="0">
                  <a:pos x="459" y="407"/>
                </a:cxn>
                <a:cxn ang="0">
                  <a:pos x="527" y="389"/>
                </a:cxn>
                <a:cxn ang="0">
                  <a:pos x="572" y="365"/>
                </a:cxn>
                <a:cxn ang="0">
                  <a:pos x="599" y="339"/>
                </a:cxn>
                <a:cxn ang="0">
                  <a:pos x="634" y="308"/>
                </a:cxn>
                <a:cxn ang="0">
                  <a:pos x="544" y="334"/>
                </a:cxn>
                <a:cxn ang="0">
                  <a:pos x="463" y="348"/>
                </a:cxn>
                <a:cxn ang="0">
                  <a:pos x="378" y="356"/>
                </a:cxn>
                <a:cxn ang="0">
                  <a:pos x="303" y="352"/>
                </a:cxn>
                <a:cxn ang="0">
                  <a:pos x="254" y="334"/>
                </a:cxn>
                <a:cxn ang="0">
                  <a:pos x="233" y="312"/>
                </a:cxn>
                <a:cxn ang="0">
                  <a:pos x="281" y="291"/>
                </a:cxn>
                <a:cxn ang="0">
                  <a:pos x="313" y="269"/>
                </a:cxn>
                <a:cxn ang="0">
                  <a:pos x="341" y="244"/>
                </a:cxn>
                <a:cxn ang="0">
                  <a:pos x="339" y="229"/>
                </a:cxn>
                <a:cxn ang="0">
                  <a:pos x="262" y="246"/>
                </a:cxn>
                <a:cxn ang="0">
                  <a:pos x="179" y="255"/>
                </a:cxn>
                <a:cxn ang="0">
                  <a:pos x="109" y="254"/>
                </a:cxn>
                <a:cxn ang="0">
                  <a:pos x="51" y="244"/>
                </a:cxn>
                <a:cxn ang="0">
                  <a:pos x="19" y="229"/>
                </a:cxn>
                <a:cxn ang="0">
                  <a:pos x="0" y="205"/>
                </a:cxn>
                <a:cxn ang="0">
                  <a:pos x="120" y="187"/>
                </a:cxn>
                <a:cxn ang="0">
                  <a:pos x="309" y="156"/>
                </a:cxn>
                <a:cxn ang="0">
                  <a:pos x="544" y="119"/>
                </a:cxn>
                <a:cxn ang="0">
                  <a:pos x="742" y="71"/>
                </a:cxn>
                <a:cxn ang="0">
                  <a:pos x="926" y="26"/>
                </a:cxn>
                <a:cxn ang="0">
                  <a:pos x="1020" y="9"/>
                </a:cxn>
                <a:cxn ang="0">
                  <a:pos x="1098" y="0"/>
                </a:cxn>
                <a:cxn ang="0">
                  <a:pos x="1165" y="2"/>
                </a:cxn>
                <a:cxn ang="0">
                  <a:pos x="1211" y="7"/>
                </a:cxn>
                <a:cxn ang="0">
                  <a:pos x="1254" y="27"/>
                </a:cxn>
                <a:cxn ang="0">
                  <a:pos x="1288" y="71"/>
                </a:cxn>
                <a:cxn ang="0">
                  <a:pos x="1301" y="117"/>
                </a:cxn>
                <a:cxn ang="0">
                  <a:pos x="1316" y="148"/>
                </a:cxn>
                <a:cxn ang="0">
                  <a:pos x="1344" y="159"/>
                </a:cxn>
                <a:cxn ang="0">
                  <a:pos x="1384" y="156"/>
                </a:cxn>
                <a:cxn ang="0">
                  <a:pos x="1412" y="145"/>
                </a:cxn>
                <a:cxn ang="0">
                  <a:pos x="1412" y="548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96" y="537"/>
                </a:cxn>
                <a:cxn ang="0">
                  <a:pos x="175" y="524"/>
                </a:cxn>
                <a:cxn ang="0">
                  <a:pos x="233" y="511"/>
                </a:cxn>
                <a:cxn ang="0">
                  <a:pos x="294" y="499"/>
                </a:cxn>
                <a:cxn ang="0">
                  <a:pos x="352" y="493"/>
                </a:cxn>
                <a:cxn ang="0">
                  <a:pos x="412" y="495"/>
                </a:cxn>
                <a:cxn ang="0">
                  <a:pos x="473" y="499"/>
                </a:cxn>
                <a:cxn ang="0">
                  <a:pos x="518" y="482"/>
                </a:cxn>
                <a:cxn ang="0">
                  <a:pos x="450" y="440"/>
                </a:cxn>
                <a:cxn ang="0">
                  <a:pos x="407" y="411"/>
                </a:cxn>
                <a:cxn ang="0">
                  <a:pos x="369" y="381"/>
                </a:cxn>
                <a:cxn ang="0">
                  <a:pos x="343" y="348"/>
                </a:cxn>
                <a:cxn ang="0">
                  <a:pos x="450" y="383"/>
                </a:cxn>
                <a:cxn ang="0">
                  <a:pos x="557" y="418"/>
                </a:cxn>
                <a:cxn ang="0">
                  <a:pos x="629" y="436"/>
                </a:cxn>
                <a:cxn ang="0">
                  <a:pos x="742" y="449"/>
                </a:cxn>
                <a:cxn ang="0">
                  <a:pos x="815" y="449"/>
                </a:cxn>
                <a:cxn ang="0">
                  <a:pos x="881" y="444"/>
                </a:cxn>
                <a:cxn ang="0">
                  <a:pos x="926" y="427"/>
                </a:cxn>
                <a:cxn ang="0">
                  <a:pos x="953" y="407"/>
                </a:cxn>
                <a:cxn ang="0">
                  <a:pos x="885" y="389"/>
                </a:cxn>
                <a:cxn ang="0">
                  <a:pos x="840" y="365"/>
                </a:cxn>
                <a:cxn ang="0">
                  <a:pos x="809" y="339"/>
                </a:cxn>
                <a:cxn ang="0">
                  <a:pos x="778" y="308"/>
                </a:cxn>
                <a:cxn ang="0">
                  <a:pos x="868" y="334"/>
                </a:cxn>
                <a:cxn ang="0">
                  <a:pos x="949" y="348"/>
                </a:cxn>
                <a:cxn ang="0">
                  <a:pos x="1034" y="356"/>
                </a:cxn>
                <a:cxn ang="0">
                  <a:pos x="1109" y="352"/>
                </a:cxn>
                <a:cxn ang="0">
                  <a:pos x="1158" y="334"/>
                </a:cxn>
                <a:cxn ang="0">
                  <a:pos x="1179" y="312"/>
                </a:cxn>
                <a:cxn ang="0">
                  <a:pos x="1131" y="291"/>
                </a:cxn>
                <a:cxn ang="0">
                  <a:pos x="1099" y="269"/>
                </a:cxn>
                <a:cxn ang="0">
                  <a:pos x="1071" y="244"/>
                </a:cxn>
                <a:cxn ang="0">
                  <a:pos x="1073" y="229"/>
                </a:cxn>
                <a:cxn ang="0">
                  <a:pos x="1150" y="246"/>
                </a:cxn>
                <a:cxn ang="0">
                  <a:pos x="1233" y="255"/>
                </a:cxn>
                <a:cxn ang="0">
                  <a:pos x="1311" y="253"/>
                </a:cxn>
                <a:cxn ang="0">
                  <a:pos x="1361" y="244"/>
                </a:cxn>
                <a:cxn ang="0">
                  <a:pos x="1393" y="229"/>
                </a:cxn>
                <a:cxn ang="0">
                  <a:pos x="1412" y="205"/>
                </a:cxn>
                <a:cxn ang="0">
                  <a:pos x="1292" y="187"/>
                </a:cxn>
                <a:cxn ang="0">
                  <a:pos x="1087" y="158"/>
                </a:cxn>
                <a:cxn ang="0">
                  <a:pos x="868" y="119"/>
                </a:cxn>
                <a:cxn ang="0">
                  <a:pos x="670" y="71"/>
                </a:cxn>
                <a:cxn ang="0">
                  <a:pos x="486" y="26"/>
                </a:cxn>
                <a:cxn ang="0">
                  <a:pos x="392" y="9"/>
                </a:cxn>
                <a:cxn ang="0">
                  <a:pos x="314" y="0"/>
                </a:cxn>
                <a:cxn ang="0">
                  <a:pos x="247" y="2"/>
                </a:cxn>
                <a:cxn ang="0">
                  <a:pos x="201" y="7"/>
                </a:cxn>
                <a:cxn ang="0">
                  <a:pos x="158" y="27"/>
                </a:cxn>
                <a:cxn ang="0">
                  <a:pos x="124" y="71"/>
                </a:cxn>
                <a:cxn ang="0">
                  <a:pos x="111" y="117"/>
                </a:cxn>
                <a:cxn ang="0">
                  <a:pos x="96" y="148"/>
                </a:cxn>
                <a:cxn ang="0">
                  <a:pos x="68" y="159"/>
                </a:cxn>
                <a:cxn ang="0">
                  <a:pos x="28" y="156"/>
                </a:cxn>
                <a:cxn ang="0">
                  <a:pos x="0" y="145"/>
                </a:cxn>
                <a:cxn ang="0">
                  <a:pos x="0" y="548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</p:grpSp>
      <p:sp>
        <p:nvSpPr>
          <p:cNvPr id="14355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F9F377-41EA-4B39-8797-68EAE9DC7864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640A33-4D6D-4A80-84E0-0071A5532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/>
      <p:bldP spid="1435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9F377-41EA-4B39-8797-68EAE9DC7864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40A33-4D6D-4A80-84E0-0071A5532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9F377-41EA-4B39-8797-68EAE9DC7864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40A33-4D6D-4A80-84E0-0071A5532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9F377-41EA-4B39-8797-68EAE9DC7864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40A33-4D6D-4A80-84E0-0071A5532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9F377-41EA-4B39-8797-68EAE9DC7864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40A33-4D6D-4A80-84E0-0071A5532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9F377-41EA-4B39-8797-68EAE9DC7864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40A33-4D6D-4A80-84E0-0071A5532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9F377-41EA-4B39-8797-68EAE9DC7864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40A33-4D6D-4A80-84E0-0071A5532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9F377-41EA-4B39-8797-68EAE9DC7864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40A33-4D6D-4A80-84E0-0071A5532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9F377-41EA-4B39-8797-68EAE9DC7864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40A33-4D6D-4A80-84E0-0071A5532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9F377-41EA-4B39-8797-68EAE9DC7864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40A33-4D6D-4A80-84E0-0071A5532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9F377-41EA-4B39-8797-68EAE9DC7864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40A33-4D6D-4A80-84E0-0071A5532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946150"/>
            <a:ext cx="4208463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946150"/>
            <a:ext cx="4208462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xray background tit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61938" y="920750"/>
            <a:ext cx="8774112" cy="4906963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25425"/>
            <a:ext cx="85677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4663" y="6092825"/>
            <a:ext cx="15573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91063" y="6092825"/>
            <a:ext cx="3422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092825"/>
            <a:ext cx="8016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46150"/>
            <a:ext cx="856932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/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US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6148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6149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6150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6151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6152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6153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6154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6155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331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/>
              <a:ahLst/>
              <a:cxnLst>
                <a:cxn ang="0">
                  <a:pos x="0" y="1120"/>
                </a:cxn>
                <a:cxn ang="0">
                  <a:pos x="0" y="0"/>
                </a:cxn>
                <a:cxn ang="0">
                  <a:pos x="87" y="0"/>
                </a:cxn>
                <a:cxn ang="0">
                  <a:pos x="87" y="1085"/>
                </a:cxn>
                <a:cxn ang="0">
                  <a:pos x="0" y="1120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83" y="0"/>
                </a:cxn>
                <a:cxn ang="0">
                  <a:pos x="74" y="329"/>
                </a:cxn>
                <a:cxn ang="0">
                  <a:pos x="0" y="362"/>
                </a:cxn>
                <a:cxn ang="0">
                  <a:pos x="0" y="2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8"/>
                </a:cxn>
                <a:cxn ang="0">
                  <a:pos x="83" y="0"/>
                </a:cxn>
                <a:cxn ang="0">
                  <a:pos x="72" y="248"/>
                </a:cxn>
                <a:cxn ang="0">
                  <a:pos x="2" y="213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/>
              <a:ahLst/>
              <a:cxnLst>
                <a:cxn ang="0">
                  <a:pos x="13" y="204"/>
                </a:cxn>
                <a:cxn ang="0">
                  <a:pos x="0" y="0"/>
                </a:cxn>
                <a:cxn ang="0">
                  <a:pos x="51" y="26"/>
                </a:cxn>
                <a:cxn ang="0">
                  <a:pos x="47" y="231"/>
                </a:cxn>
                <a:cxn ang="0">
                  <a:pos x="13" y="204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/>
              <a:ahLst/>
              <a:cxnLst>
                <a:cxn ang="0">
                  <a:pos x="4" y="101"/>
                </a:cxn>
                <a:cxn ang="0">
                  <a:pos x="0" y="0"/>
                </a:cxn>
                <a:cxn ang="0">
                  <a:pos x="35" y="20"/>
                </a:cxn>
                <a:cxn ang="0">
                  <a:pos x="28" y="132"/>
                </a:cxn>
                <a:cxn ang="0">
                  <a:pos x="4" y="101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/>
              <a:ahLst/>
              <a:cxnLst>
                <a:cxn ang="0">
                  <a:pos x="15" y="589"/>
                </a:cxn>
                <a:cxn ang="0">
                  <a:pos x="0" y="0"/>
                </a:cxn>
                <a:cxn ang="0">
                  <a:pos x="29" y="37"/>
                </a:cxn>
                <a:cxn ang="0">
                  <a:pos x="15" y="589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48" y="101"/>
                </a:cxn>
                <a:cxn ang="0">
                  <a:pos x="93" y="79"/>
                </a:cxn>
                <a:cxn ang="0">
                  <a:pos x="146" y="39"/>
                </a:cxn>
                <a:cxn ang="0">
                  <a:pos x="182" y="0"/>
                </a:cxn>
                <a:cxn ang="0">
                  <a:pos x="232" y="42"/>
                </a:cxn>
                <a:cxn ang="0">
                  <a:pos x="188" y="74"/>
                </a:cxn>
                <a:cxn ang="0">
                  <a:pos x="134" y="110"/>
                </a:cxn>
                <a:cxn ang="0">
                  <a:pos x="61" y="129"/>
                </a:cxn>
                <a:cxn ang="0">
                  <a:pos x="0" y="117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/>
              <a:ahLst/>
              <a:cxnLst>
                <a:cxn ang="0">
                  <a:pos x="359" y="645"/>
                </a:cxn>
                <a:cxn ang="0">
                  <a:pos x="405" y="616"/>
                </a:cxn>
                <a:cxn ang="0">
                  <a:pos x="447" y="580"/>
                </a:cxn>
                <a:cxn ang="0">
                  <a:pos x="460" y="552"/>
                </a:cxn>
                <a:cxn ang="0">
                  <a:pos x="464" y="515"/>
                </a:cxn>
                <a:cxn ang="0">
                  <a:pos x="451" y="468"/>
                </a:cxn>
                <a:cxn ang="0">
                  <a:pos x="424" y="424"/>
                </a:cxn>
                <a:cxn ang="0">
                  <a:pos x="380" y="385"/>
                </a:cxn>
                <a:cxn ang="0">
                  <a:pos x="168" y="259"/>
                </a:cxn>
                <a:cxn ang="0">
                  <a:pos x="133" y="235"/>
                </a:cxn>
                <a:cxn ang="0">
                  <a:pos x="111" y="208"/>
                </a:cxn>
                <a:cxn ang="0">
                  <a:pos x="104" y="166"/>
                </a:cxn>
                <a:cxn ang="0">
                  <a:pos x="117" y="124"/>
                </a:cxn>
                <a:cxn ang="0">
                  <a:pos x="155" y="95"/>
                </a:cxn>
                <a:cxn ang="0">
                  <a:pos x="222" y="52"/>
                </a:cxn>
                <a:cxn ang="0">
                  <a:pos x="124" y="0"/>
                </a:cxn>
                <a:cxn ang="0">
                  <a:pos x="55" y="41"/>
                </a:cxn>
                <a:cxn ang="0">
                  <a:pos x="27" y="70"/>
                </a:cxn>
                <a:cxn ang="0">
                  <a:pos x="2" y="123"/>
                </a:cxn>
                <a:cxn ang="0">
                  <a:pos x="0" y="189"/>
                </a:cxn>
                <a:cxn ang="0">
                  <a:pos x="29" y="257"/>
                </a:cxn>
                <a:cxn ang="0">
                  <a:pos x="78" y="300"/>
                </a:cxn>
                <a:cxn ang="0">
                  <a:pos x="311" y="442"/>
                </a:cxn>
                <a:cxn ang="0">
                  <a:pos x="358" y="474"/>
                </a:cxn>
                <a:cxn ang="0">
                  <a:pos x="375" y="516"/>
                </a:cxn>
                <a:cxn ang="0">
                  <a:pos x="375" y="550"/>
                </a:cxn>
                <a:cxn ang="0">
                  <a:pos x="308" y="608"/>
                </a:cxn>
                <a:cxn ang="0">
                  <a:pos x="359" y="64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/>
              <a:ahLst/>
              <a:cxnLst>
                <a:cxn ang="0">
                  <a:pos x="92" y="421"/>
                </a:cxn>
                <a:cxn ang="0">
                  <a:pos x="163" y="399"/>
                </a:cxn>
                <a:cxn ang="0">
                  <a:pos x="218" y="357"/>
                </a:cxn>
                <a:cxn ang="0">
                  <a:pos x="263" y="316"/>
                </a:cxn>
                <a:cxn ang="0">
                  <a:pos x="300" y="265"/>
                </a:cxn>
                <a:cxn ang="0">
                  <a:pos x="317" y="203"/>
                </a:cxn>
                <a:cxn ang="0">
                  <a:pos x="316" y="139"/>
                </a:cxn>
                <a:cxn ang="0">
                  <a:pos x="299" y="95"/>
                </a:cxn>
                <a:cxn ang="0">
                  <a:pos x="276" y="64"/>
                </a:cxn>
                <a:cxn ang="0">
                  <a:pos x="241" y="36"/>
                </a:cxn>
                <a:cxn ang="0">
                  <a:pos x="218" y="14"/>
                </a:cxn>
                <a:cxn ang="0">
                  <a:pos x="180" y="0"/>
                </a:cxn>
                <a:cxn ang="0">
                  <a:pos x="61" y="52"/>
                </a:cxn>
                <a:cxn ang="0">
                  <a:pos x="106" y="93"/>
                </a:cxn>
                <a:cxn ang="0">
                  <a:pos x="137" y="130"/>
                </a:cxn>
                <a:cxn ang="0">
                  <a:pos x="159" y="159"/>
                </a:cxn>
                <a:cxn ang="0">
                  <a:pos x="176" y="196"/>
                </a:cxn>
                <a:cxn ang="0">
                  <a:pos x="176" y="246"/>
                </a:cxn>
                <a:cxn ang="0">
                  <a:pos x="145" y="279"/>
                </a:cxn>
                <a:cxn ang="0">
                  <a:pos x="105" y="309"/>
                </a:cxn>
                <a:cxn ang="0">
                  <a:pos x="50" y="342"/>
                </a:cxn>
                <a:cxn ang="0">
                  <a:pos x="0" y="369"/>
                </a:cxn>
                <a:cxn ang="0">
                  <a:pos x="92" y="421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/>
              <a:ahLst/>
              <a:cxnLst>
                <a:cxn ang="0">
                  <a:pos x="466" y="1084"/>
                </a:cxn>
                <a:cxn ang="0">
                  <a:pos x="370" y="1066"/>
                </a:cxn>
                <a:cxn ang="0">
                  <a:pos x="299" y="1035"/>
                </a:cxn>
                <a:cxn ang="0">
                  <a:pos x="257" y="1002"/>
                </a:cxn>
                <a:cxn ang="0">
                  <a:pos x="220" y="956"/>
                </a:cxn>
                <a:cxn ang="0">
                  <a:pos x="209" y="914"/>
                </a:cxn>
                <a:cxn ang="0">
                  <a:pos x="215" y="873"/>
                </a:cxn>
                <a:cxn ang="0">
                  <a:pos x="231" y="836"/>
                </a:cxn>
                <a:cxn ang="0">
                  <a:pos x="273" y="798"/>
                </a:cxn>
                <a:cxn ang="0">
                  <a:pos x="330" y="774"/>
                </a:cxn>
                <a:cxn ang="0">
                  <a:pos x="400" y="748"/>
                </a:cxn>
                <a:cxn ang="0">
                  <a:pos x="1110" y="499"/>
                </a:cxn>
                <a:cxn ang="0">
                  <a:pos x="1207" y="451"/>
                </a:cxn>
                <a:cxn ang="0">
                  <a:pos x="1289" y="398"/>
                </a:cxn>
                <a:cxn ang="0">
                  <a:pos x="1344" y="356"/>
                </a:cxn>
                <a:cxn ang="0">
                  <a:pos x="1381" y="310"/>
                </a:cxn>
                <a:cxn ang="0">
                  <a:pos x="1403" y="249"/>
                </a:cxn>
                <a:cxn ang="0">
                  <a:pos x="1401" y="185"/>
                </a:cxn>
                <a:cxn ang="0">
                  <a:pos x="1386" y="136"/>
                </a:cxn>
                <a:cxn ang="0">
                  <a:pos x="1370" y="90"/>
                </a:cxn>
                <a:cxn ang="0">
                  <a:pos x="1335" y="55"/>
                </a:cxn>
                <a:cxn ang="0">
                  <a:pos x="1280" y="18"/>
                </a:cxn>
                <a:cxn ang="0">
                  <a:pos x="1214" y="0"/>
                </a:cxn>
                <a:cxn ang="0">
                  <a:pos x="1172" y="4"/>
                </a:cxn>
                <a:cxn ang="0">
                  <a:pos x="1111" y="7"/>
                </a:cxn>
                <a:cxn ang="0">
                  <a:pos x="1053" y="20"/>
                </a:cxn>
                <a:cxn ang="0">
                  <a:pos x="989" y="46"/>
                </a:cxn>
                <a:cxn ang="0">
                  <a:pos x="939" y="79"/>
                </a:cxn>
                <a:cxn ang="0">
                  <a:pos x="899" y="106"/>
                </a:cxn>
                <a:cxn ang="0">
                  <a:pos x="878" y="149"/>
                </a:cxn>
                <a:cxn ang="0">
                  <a:pos x="897" y="187"/>
                </a:cxn>
                <a:cxn ang="0">
                  <a:pos x="939" y="183"/>
                </a:cxn>
                <a:cxn ang="0">
                  <a:pos x="987" y="171"/>
                </a:cxn>
                <a:cxn ang="0">
                  <a:pos x="1033" y="158"/>
                </a:cxn>
                <a:cxn ang="0">
                  <a:pos x="1069" y="150"/>
                </a:cxn>
                <a:cxn ang="0">
                  <a:pos x="1111" y="150"/>
                </a:cxn>
                <a:cxn ang="0">
                  <a:pos x="1154" y="163"/>
                </a:cxn>
                <a:cxn ang="0">
                  <a:pos x="1183" y="204"/>
                </a:cxn>
                <a:cxn ang="0">
                  <a:pos x="1179" y="248"/>
                </a:cxn>
                <a:cxn ang="0">
                  <a:pos x="1157" y="286"/>
                </a:cxn>
                <a:cxn ang="0">
                  <a:pos x="1121" y="323"/>
                </a:cxn>
                <a:cxn ang="0">
                  <a:pos x="1047" y="361"/>
                </a:cxn>
                <a:cxn ang="0">
                  <a:pos x="908" y="415"/>
                </a:cxn>
                <a:cxn ang="0">
                  <a:pos x="194" y="675"/>
                </a:cxn>
                <a:cxn ang="0">
                  <a:pos x="123" y="715"/>
                </a:cxn>
                <a:cxn ang="0">
                  <a:pos x="68" y="763"/>
                </a:cxn>
                <a:cxn ang="0">
                  <a:pos x="29" y="809"/>
                </a:cxn>
                <a:cxn ang="0">
                  <a:pos x="6" y="858"/>
                </a:cxn>
                <a:cxn ang="0">
                  <a:pos x="0" y="912"/>
                </a:cxn>
                <a:cxn ang="0">
                  <a:pos x="8" y="952"/>
                </a:cxn>
                <a:cxn ang="0">
                  <a:pos x="22" y="992"/>
                </a:cxn>
                <a:cxn ang="0">
                  <a:pos x="59" y="1036"/>
                </a:cxn>
                <a:cxn ang="0">
                  <a:pos x="127" y="1095"/>
                </a:cxn>
                <a:cxn ang="0">
                  <a:pos x="198" y="1135"/>
                </a:cxn>
                <a:cxn ang="0">
                  <a:pos x="273" y="1152"/>
                </a:cxn>
                <a:cxn ang="0">
                  <a:pos x="466" y="1084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/>
              <a:ahLst/>
              <a:cxnLst>
                <a:cxn ang="0">
                  <a:pos x="367" y="421"/>
                </a:cxn>
                <a:cxn ang="0">
                  <a:pos x="171" y="340"/>
                </a:cxn>
                <a:cxn ang="0">
                  <a:pos x="117" y="304"/>
                </a:cxn>
                <a:cxn ang="0">
                  <a:pos x="73" y="265"/>
                </a:cxn>
                <a:cxn ang="0">
                  <a:pos x="31" y="219"/>
                </a:cxn>
                <a:cxn ang="0">
                  <a:pos x="9" y="179"/>
                </a:cxn>
                <a:cxn ang="0">
                  <a:pos x="0" y="137"/>
                </a:cxn>
                <a:cxn ang="0">
                  <a:pos x="2" y="95"/>
                </a:cxn>
                <a:cxn ang="0">
                  <a:pos x="19" y="51"/>
                </a:cxn>
                <a:cxn ang="0">
                  <a:pos x="44" y="0"/>
                </a:cxn>
                <a:cxn ang="0">
                  <a:pos x="120" y="52"/>
                </a:cxn>
                <a:cxn ang="0">
                  <a:pos x="95" y="98"/>
                </a:cxn>
                <a:cxn ang="0">
                  <a:pos x="95" y="143"/>
                </a:cxn>
                <a:cxn ang="0">
                  <a:pos x="122" y="191"/>
                </a:cxn>
                <a:cxn ang="0">
                  <a:pos x="162" y="235"/>
                </a:cxn>
                <a:cxn ang="0">
                  <a:pos x="223" y="284"/>
                </a:cxn>
                <a:cxn ang="0">
                  <a:pos x="290" y="317"/>
                </a:cxn>
                <a:cxn ang="0">
                  <a:pos x="332" y="351"/>
                </a:cxn>
                <a:cxn ang="0">
                  <a:pos x="351" y="378"/>
                </a:cxn>
                <a:cxn ang="0">
                  <a:pos x="367" y="421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/>
              <a:ahLst/>
              <a:cxnLst>
                <a:cxn ang="0">
                  <a:pos x="525" y="1438"/>
                </a:cxn>
                <a:cxn ang="0">
                  <a:pos x="582" y="1409"/>
                </a:cxn>
                <a:cxn ang="0">
                  <a:pos x="647" y="1355"/>
                </a:cxn>
                <a:cxn ang="0">
                  <a:pos x="670" y="1304"/>
                </a:cxn>
                <a:cxn ang="0">
                  <a:pos x="686" y="1255"/>
                </a:cxn>
                <a:cxn ang="0">
                  <a:pos x="677" y="1198"/>
                </a:cxn>
                <a:cxn ang="0">
                  <a:pos x="637" y="1125"/>
                </a:cxn>
                <a:cxn ang="0">
                  <a:pos x="609" y="1092"/>
                </a:cxn>
                <a:cxn ang="0">
                  <a:pos x="569" y="1063"/>
                </a:cxn>
                <a:cxn ang="0">
                  <a:pos x="259" y="905"/>
                </a:cxn>
                <a:cxn ang="0">
                  <a:pos x="201" y="863"/>
                </a:cxn>
                <a:cxn ang="0">
                  <a:pos x="177" y="843"/>
                </a:cxn>
                <a:cxn ang="0">
                  <a:pos x="160" y="800"/>
                </a:cxn>
                <a:cxn ang="0">
                  <a:pos x="171" y="766"/>
                </a:cxn>
                <a:cxn ang="0">
                  <a:pos x="215" y="738"/>
                </a:cxn>
                <a:cxn ang="0">
                  <a:pos x="294" y="709"/>
                </a:cxn>
                <a:cxn ang="0">
                  <a:pos x="780" y="521"/>
                </a:cxn>
                <a:cxn ang="0">
                  <a:pos x="856" y="471"/>
                </a:cxn>
                <a:cxn ang="0">
                  <a:pos x="918" y="417"/>
                </a:cxn>
                <a:cxn ang="0">
                  <a:pos x="953" y="379"/>
                </a:cxn>
                <a:cxn ang="0">
                  <a:pos x="984" y="334"/>
                </a:cxn>
                <a:cxn ang="0">
                  <a:pos x="988" y="274"/>
                </a:cxn>
                <a:cxn ang="0">
                  <a:pos x="972" y="214"/>
                </a:cxn>
                <a:cxn ang="0">
                  <a:pos x="953" y="167"/>
                </a:cxn>
                <a:cxn ang="0">
                  <a:pos x="920" y="126"/>
                </a:cxn>
                <a:cxn ang="0">
                  <a:pos x="875" y="85"/>
                </a:cxn>
                <a:cxn ang="0">
                  <a:pos x="828" y="50"/>
                </a:cxn>
                <a:cxn ang="0">
                  <a:pos x="803" y="29"/>
                </a:cxn>
                <a:cxn ang="0">
                  <a:pos x="756" y="0"/>
                </a:cxn>
                <a:cxn ang="0">
                  <a:pos x="588" y="61"/>
                </a:cxn>
                <a:cxn ang="0">
                  <a:pos x="649" y="104"/>
                </a:cxn>
                <a:cxn ang="0">
                  <a:pos x="694" y="145"/>
                </a:cxn>
                <a:cxn ang="0">
                  <a:pos x="739" y="182"/>
                </a:cxn>
                <a:cxn ang="0">
                  <a:pos x="780" y="223"/>
                </a:cxn>
                <a:cxn ang="0">
                  <a:pos x="803" y="272"/>
                </a:cxn>
                <a:cxn ang="0">
                  <a:pos x="787" y="323"/>
                </a:cxn>
                <a:cxn ang="0">
                  <a:pos x="729" y="369"/>
                </a:cxn>
                <a:cxn ang="0">
                  <a:pos x="639" y="413"/>
                </a:cxn>
                <a:cxn ang="0">
                  <a:pos x="212" y="589"/>
                </a:cxn>
                <a:cxn ang="0">
                  <a:pos x="160" y="608"/>
                </a:cxn>
                <a:cxn ang="0">
                  <a:pos x="88" y="653"/>
                </a:cxn>
                <a:cxn ang="0">
                  <a:pos x="43" y="698"/>
                </a:cxn>
                <a:cxn ang="0">
                  <a:pos x="9" y="755"/>
                </a:cxn>
                <a:cxn ang="0">
                  <a:pos x="0" y="820"/>
                </a:cxn>
                <a:cxn ang="0">
                  <a:pos x="10" y="872"/>
                </a:cxn>
                <a:cxn ang="0">
                  <a:pos x="40" y="914"/>
                </a:cxn>
                <a:cxn ang="0">
                  <a:pos x="84" y="949"/>
                </a:cxn>
                <a:cxn ang="0">
                  <a:pos x="159" y="999"/>
                </a:cxn>
                <a:cxn ang="0">
                  <a:pos x="487" y="1164"/>
                </a:cxn>
                <a:cxn ang="0">
                  <a:pos x="530" y="1197"/>
                </a:cxn>
                <a:cxn ang="0">
                  <a:pos x="569" y="1236"/>
                </a:cxn>
                <a:cxn ang="0">
                  <a:pos x="557" y="1292"/>
                </a:cxn>
                <a:cxn ang="0">
                  <a:pos x="502" y="1354"/>
                </a:cxn>
                <a:cxn ang="0">
                  <a:pos x="434" y="1394"/>
                </a:cxn>
                <a:cxn ang="0">
                  <a:pos x="525" y="1438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/>
              <a:ahLst/>
              <a:cxnLst>
                <a:cxn ang="0">
                  <a:pos x="668" y="553"/>
                </a:cxn>
                <a:cxn ang="0">
                  <a:pos x="668" y="450"/>
                </a:cxn>
                <a:cxn ang="0">
                  <a:pos x="562" y="435"/>
                </a:cxn>
                <a:cxn ang="0">
                  <a:pos x="448" y="420"/>
                </a:cxn>
                <a:cxn ang="0">
                  <a:pos x="367" y="400"/>
                </a:cxn>
                <a:cxn ang="0">
                  <a:pos x="314" y="378"/>
                </a:cxn>
                <a:cxn ang="0">
                  <a:pos x="257" y="349"/>
                </a:cxn>
                <a:cxn ang="0">
                  <a:pos x="220" y="314"/>
                </a:cxn>
                <a:cxn ang="0">
                  <a:pos x="193" y="274"/>
                </a:cxn>
                <a:cxn ang="0">
                  <a:pos x="180" y="231"/>
                </a:cxn>
                <a:cxn ang="0">
                  <a:pos x="180" y="189"/>
                </a:cxn>
                <a:cxn ang="0">
                  <a:pos x="193" y="165"/>
                </a:cxn>
                <a:cxn ang="0">
                  <a:pos x="209" y="143"/>
                </a:cxn>
                <a:cxn ang="0">
                  <a:pos x="255" y="127"/>
                </a:cxn>
                <a:cxn ang="0">
                  <a:pos x="297" y="127"/>
                </a:cxn>
                <a:cxn ang="0">
                  <a:pos x="345" y="141"/>
                </a:cxn>
                <a:cxn ang="0">
                  <a:pos x="396" y="156"/>
                </a:cxn>
                <a:cxn ang="0">
                  <a:pos x="448" y="163"/>
                </a:cxn>
                <a:cxn ang="0">
                  <a:pos x="477" y="125"/>
                </a:cxn>
                <a:cxn ang="0">
                  <a:pos x="464" y="86"/>
                </a:cxn>
                <a:cxn ang="0">
                  <a:pos x="415" y="42"/>
                </a:cxn>
                <a:cxn ang="0">
                  <a:pos x="363" y="18"/>
                </a:cxn>
                <a:cxn ang="0">
                  <a:pos x="319" y="7"/>
                </a:cxn>
                <a:cxn ang="0">
                  <a:pos x="273" y="2"/>
                </a:cxn>
                <a:cxn ang="0">
                  <a:pos x="222" y="0"/>
                </a:cxn>
                <a:cxn ang="0">
                  <a:pos x="176" y="4"/>
                </a:cxn>
                <a:cxn ang="0">
                  <a:pos x="136" y="15"/>
                </a:cxn>
                <a:cxn ang="0">
                  <a:pos x="86" y="33"/>
                </a:cxn>
                <a:cxn ang="0">
                  <a:pos x="50" y="66"/>
                </a:cxn>
                <a:cxn ang="0">
                  <a:pos x="22" y="99"/>
                </a:cxn>
                <a:cxn ang="0">
                  <a:pos x="6" y="145"/>
                </a:cxn>
                <a:cxn ang="0">
                  <a:pos x="0" y="189"/>
                </a:cxn>
                <a:cxn ang="0">
                  <a:pos x="9" y="237"/>
                </a:cxn>
                <a:cxn ang="0">
                  <a:pos x="22" y="285"/>
                </a:cxn>
                <a:cxn ang="0">
                  <a:pos x="50" y="330"/>
                </a:cxn>
                <a:cxn ang="0">
                  <a:pos x="81" y="375"/>
                </a:cxn>
                <a:cxn ang="0">
                  <a:pos x="125" y="419"/>
                </a:cxn>
                <a:cxn ang="0">
                  <a:pos x="169" y="457"/>
                </a:cxn>
                <a:cxn ang="0">
                  <a:pos x="217" y="488"/>
                </a:cxn>
                <a:cxn ang="0">
                  <a:pos x="266" y="514"/>
                </a:cxn>
                <a:cxn ang="0">
                  <a:pos x="310" y="534"/>
                </a:cxn>
                <a:cxn ang="0">
                  <a:pos x="369" y="549"/>
                </a:cxn>
                <a:cxn ang="0">
                  <a:pos x="437" y="568"/>
                </a:cxn>
                <a:cxn ang="0">
                  <a:pos x="516" y="581"/>
                </a:cxn>
                <a:cxn ang="0">
                  <a:pos x="595" y="577"/>
                </a:cxn>
                <a:cxn ang="0">
                  <a:pos x="668" y="553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/>
              <a:ahLst/>
              <a:cxnLst>
                <a:cxn ang="0">
                  <a:pos x="1412" y="548"/>
                </a:cxn>
                <a:cxn ang="0">
                  <a:pos x="1316" y="537"/>
                </a:cxn>
                <a:cxn ang="0">
                  <a:pos x="1237" y="524"/>
                </a:cxn>
                <a:cxn ang="0">
                  <a:pos x="1179" y="511"/>
                </a:cxn>
                <a:cxn ang="0">
                  <a:pos x="1118" y="499"/>
                </a:cxn>
                <a:cxn ang="0">
                  <a:pos x="1060" y="493"/>
                </a:cxn>
                <a:cxn ang="0">
                  <a:pos x="1000" y="495"/>
                </a:cxn>
                <a:cxn ang="0">
                  <a:pos x="939" y="499"/>
                </a:cxn>
                <a:cxn ang="0">
                  <a:pos x="894" y="482"/>
                </a:cxn>
                <a:cxn ang="0">
                  <a:pos x="962" y="440"/>
                </a:cxn>
                <a:cxn ang="0">
                  <a:pos x="1005" y="411"/>
                </a:cxn>
                <a:cxn ang="0">
                  <a:pos x="1043" y="381"/>
                </a:cxn>
                <a:cxn ang="0">
                  <a:pos x="1069" y="348"/>
                </a:cxn>
                <a:cxn ang="0">
                  <a:pos x="962" y="383"/>
                </a:cxn>
                <a:cxn ang="0">
                  <a:pos x="855" y="418"/>
                </a:cxn>
                <a:cxn ang="0">
                  <a:pos x="783" y="436"/>
                </a:cxn>
                <a:cxn ang="0">
                  <a:pos x="670" y="449"/>
                </a:cxn>
                <a:cxn ang="0">
                  <a:pos x="597" y="449"/>
                </a:cxn>
                <a:cxn ang="0">
                  <a:pos x="531" y="444"/>
                </a:cxn>
                <a:cxn ang="0">
                  <a:pos x="486" y="427"/>
                </a:cxn>
                <a:cxn ang="0">
                  <a:pos x="459" y="407"/>
                </a:cxn>
                <a:cxn ang="0">
                  <a:pos x="527" y="389"/>
                </a:cxn>
                <a:cxn ang="0">
                  <a:pos x="572" y="365"/>
                </a:cxn>
                <a:cxn ang="0">
                  <a:pos x="599" y="339"/>
                </a:cxn>
                <a:cxn ang="0">
                  <a:pos x="634" y="308"/>
                </a:cxn>
                <a:cxn ang="0">
                  <a:pos x="544" y="334"/>
                </a:cxn>
                <a:cxn ang="0">
                  <a:pos x="463" y="348"/>
                </a:cxn>
                <a:cxn ang="0">
                  <a:pos x="378" y="356"/>
                </a:cxn>
                <a:cxn ang="0">
                  <a:pos x="303" y="352"/>
                </a:cxn>
                <a:cxn ang="0">
                  <a:pos x="254" y="334"/>
                </a:cxn>
                <a:cxn ang="0">
                  <a:pos x="233" y="312"/>
                </a:cxn>
                <a:cxn ang="0">
                  <a:pos x="281" y="291"/>
                </a:cxn>
                <a:cxn ang="0">
                  <a:pos x="313" y="269"/>
                </a:cxn>
                <a:cxn ang="0">
                  <a:pos x="341" y="244"/>
                </a:cxn>
                <a:cxn ang="0">
                  <a:pos x="339" y="229"/>
                </a:cxn>
                <a:cxn ang="0">
                  <a:pos x="262" y="246"/>
                </a:cxn>
                <a:cxn ang="0">
                  <a:pos x="179" y="255"/>
                </a:cxn>
                <a:cxn ang="0">
                  <a:pos x="109" y="254"/>
                </a:cxn>
                <a:cxn ang="0">
                  <a:pos x="51" y="244"/>
                </a:cxn>
                <a:cxn ang="0">
                  <a:pos x="19" y="229"/>
                </a:cxn>
                <a:cxn ang="0">
                  <a:pos x="0" y="205"/>
                </a:cxn>
                <a:cxn ang="0">
                  <a:pos x="120" y="187"/>
                </a:cxn>
                <a:cxn ang="0">
                  <a:pos x="309" y="156"/>
                </a:cxn>
                <a:cxn ang="0">
                  <a:pos x="544" y="119"/>
                </a:cxn>
                <a:cxn ang="0">
                  <a:pos x="742" y="71"/>
                </a:cxn>
                <a:cxn ang="0">
                  <a:pos x="926" y="26"/>
                </a:cxn>
                <a:cxn ang="0">
                  <a:pos x="1020" y="9"/>
                </a:cxn>
                <a:cxn ang="0">
                  <a:pos x="1098" y="0"/>
                </a:cxn>
                <a:cxn ang="0">
                  <a:pos x="1165" y="2"/>
                </a:cxn>
                <a:cxn ang="0">
                  <a:pos x="1211" y="7"/>
                </a:cxn>
                <a:cxn ang="0">
                  <a:pos x="1254" y="27"/>
                </a:cxn>
                <a:cxn ang="0">
                  <a:pos x="1288" y="71"/>
                </a:cxn>
                <a:cxn ang="0">
                  <a:pos x="1301" y="117"/>
                </a:cxn>
                <a:cxn ang="0">
                  <a:pos x="1316" y="148"/>
                </a:cxn>
                <a:cxn ang="0">
                  <a:pos x="1344" y="159"/>
                </a:cxn>
                <a:cxn ang="0">
                  <a:pos x="1384" y="156"/>
                </a:cxn>
                <a:cxn ang="0">
                  <a:pos x="1412" y="145"/>
                </a:cxn>
                <a:cxn ang="0">
                  <a:pos x="1412" y="548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96" y="537"/>
                </a:cxn>
                <a:cxn ang="0">
                  <a:pos x="175" y="524"/>
                </a:cxn>
                <a:cxn ang="0">
                  <a:pos x="233" y="511"/>
                </a:cxn>
                <a:cxn ang="0">
                  <a:pos x="294" y="499"/>
                </a:cxn>
                <a:cxn ang="0">
                  <a:pos x="352" y="493"/>
                </a:cxn>
                <a:cxn ang="0">
                  <a:pos x="412" y="495"/>
                </a:cxn>
                <a:cxn ang="0">
                  <a:pos x="473" y="499"/>
                </a:cxn>
                <a:cxn ang="0">
                  <a:pos x="518" y="482"/>
                </a:cxn>
                <a:cxn ang="0">
                  <a:pos x="450" y="440"/>
                </a:cxn>
                <a:cxn ang="0">
                  <a:pos x="407" y="411"/>
                </a:cxn>
                <a:cxn ang="0">
                  <a:pos x="369" y="381"/>
                </a:cxn>
                <a:cxn ang="0">
                  <a:pos x="343" y="348"/>
                </a:cxn>
                <a:cxn ang="0">
                  <a:pos x="450" y="383"/>
                </a:cxn>
                <a:cxn ang="0">
                  <a:pos x="557" y="418"/>
                </a:cxn>
                <a:cxn ang="0">
                  <a:pos x="629" y="436"/>
                </a:cxn>
                <a:cxn ang="0">
                  <a:pos x="742" y="449"/>
                </a:cxn>
                <a:cxn ang="0">
                  <a:pos x="815" y="449"/>
                </a:cxn>
                <a:cxn ang="0">
                  <a:pos x="881" y="444"/>
                </a:cxn>
                <a:cxn ang="0">
                  <a:pos x="926" y="427"/>
                </a:cxn>
                <a:cxn ang="0">
                  <a:pos x="953" y="407"/>
                </a:cxn>
                <a:cxn ang="0">
                  <a:pos x="885" y="389"/>
                </a:cxn>
                <a:cxn ang="0">
                  <a:pos x="840" y="365"/>
                </a:cxn>
                <a:cxn ang="0">
                  <a:pos x="809" y="339"/>
                </a:cxn>
                <a:cxn ang="0">
                  <a:pos x="778" y="308"/>
                </a:cxn>
                <a:cxn ang="0">
                  <a:pos x="868" y="334"/>
                </a:cxn>
                <a:cxn ang="0">
                  <a:pos x="949" y="348"/>
                </a:cxn>
                <a:cxn ang="0">
                  <a:pos x="1034" y="356"/>
                </a:cxn>
                <a:cxn ang="0">
                  <a:pos x="1109" y="352"/>
                </a:cxn>
                <a:cxn ang="0">
                  <a:pos x="1158" y="334"/>
                </a:cxn>
                <a:cxn ang="0">
                  <a:pos x="1179" y="312"/>
                </a:cxn>
                <a:cxn ang="0">
                  <a:pos x="1131" y="291"/>
                </a:cxn>
                <a:cxn ang="0">
                  <a:pos x="1099" y="269"/>
                </a:cxn>
                <a:cxn ang="0">
                  <a:pos x="1071" y="244"/>
                </a:cxn>
                <a:cxn ang="0">
                  <a:pos x="1073" y="229"/>
                </a:cxn>
                <a:cxn ang="0">
                  <a:pos x="1150" y="246"/>
                </a:cxn>
                <a:cxn ang="0">
                  <a:pos x="1233" y="255"/>
                </a:cxn>
                <a:cxn ang="0">
                  <a:pos x="1311" y="253"/>
                </a:cxn>
                <a:cxn ang="0">
                  <a:pos x="1361" y="244"/>
                </a:cxn>
                <a:cxn ang="0">
                  <a:pos x="1393" y="229"/>
                </a:cxn>
                <a:cxn ang="0">
                  <a:pos x="1412" y="205"/>
                </a:cxn>
                <a:cxn ang="0">
                  <a:pos x="1292" y="187"/>
                </a:cxn>
                <a:cxn ang="0">
                  <a:pos x="1087" y="158"/>
                </a:cxn>
                <a:cxn ang="0">
                  <a:pos x="868" y="119"/>
                </a:cxn>
                <a:cxn ang="0">
                  <a:pos x="670" y="71"/>
                </a:cxn>
                <a:cxn ang="0">
                  <a:pos x="486" y="26"/>
                </a:cxn>
                <a:cxn ang="0">
                  <a:pos x="392" y="9"/>
                </a:cxn>
                <a:cxn ang="0">
                  <a:pos x="314" y="0"/>
                </a:cxn>
                <a:cxn ang="0">
                  <a:pos x="247" y="2"/>
                </a:cxn>
                <a:cxn ang="0">
                  <a:pos x="201" y="7"/>
                </a:cxn>
                <a:cxn ang="0">
                  <a:pos x="158" y="27"/>
                </a:cxn>
                <a:cxn ang="0">
                  <a:pos x="124" y="71"/>
                </a:cxn>
                <a:cxn ang="0">
                  <a:pos x="111" y="117"/>
                </a:cxn>
                <a:cxn ang="0">
                  <a:pos x="96" y="148"/>
                </a:cxn>
                <a:cxn ang="0">
                  <a:pos x="68" y="159"/>
                </a:cxn>
                <a:cxn ang="0">
                  <a:pos x="28" y="156"/>
                </a:cxn>
                <a:cxn ang="0">
                  <a:pos x="0" y="145"/>
                </a:cxn>
                <a:cxn ang="0">
                  <a:pos x="0" y="548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</p:grpSp>
      <p:sp>
        <p:nvSpPr>
          <p:cNvPr id="1333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0F9F377-41EA-4B39-8797-68EAE9DC7864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8640A33-4D6D-4A80-84E0-0071A55324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hyperlink" Target="http://hu.wikipedia.org/wiki/K%C3%A9p:DentalSurgicalExtraction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CRITERIA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4478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C:\Users\ganesh\Desktop\ss\download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1" y="4876800"/>
            <a:ext cx="28956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Mainly due to medications</a:t>
            </a:r>
          </a:p>
          <a:p>
            <a:pPr lvl="1"/>
            <a:r>
              <a:rPr lang="en-US" dirty="0" smtClean="0"/>
              <a:t>Dry mouth</a:t>
            </a:r>
          </a:p>
          <a:p>
            <a:pPr lvl="1"/>
            <a:r>
              <a:rPr lang="en-US" dirty="0" err="1" smtClean="0"/>
              <a:t>Lichenoid</a:t>
            </a:r>
            <a:r>
              <a:rPr lang="en-US" dirty="0" smtClean="0"/>
              <a:t> reaction</a:t>
            </a:r>
          </a:p>
          <a:p>
            <a:pPr lvl="1"/>
            <a:r>
              <a:rPr lang="en-US" dirty="0" smtClean="0"/>
              <a:t>Altered taste sensation</a:t>
            </a:r>
          </a:p>
          <a:p>
            <a:r>
              <a:rPr lang="en-US" dirty="0" smtClean="0"/>
              <a:t>Gingival overgrowth – Ca channel blockers</a:t>
            </a:r>
          </a:p>
          <a:p>
            <a:r>
              <a:rPr lang="en-US" dirty="0" smtClean="0"/>
              <a:t>ulcerations</a:t>
            </a:r>
            <a:endParaRPr lang="en-US" dirty="0"/>
          </a:p>
        </p:txBody>
      </p:sp>
      <p:pic>
        <p:nvPicPr>
          <p:cNvPr id="2050" name="Picture 2" descr="C:\Users\ganesh\Desktop\s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8768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US" sz="2400" dirty="0" smtClean="0"/>
              <a:t>Reduce stress &amp; anxiety</a:t>
            </a:r>
          </a:p>
          <a:p>
            <a:r>
              <a:rPr lang="en-US" sz="2400" dirty="0" smtClean="0"/>
              <a:t>Short appointments</a:t>
            </a:r>
          </a:p>
          <a:p>
            <a:r>
              <a:rPr lang="en-US" sz="2400" dirty="0" smtClean="0"/>
              <a:t>Do not use topical </a:t>
            </a:r>
            <a:r>
              <a:rPr lang="en-US" sz="2400" dirty="0" err="1" smtClean="0"/>
              <a:t>vasopressors</a:t>
            </a:r>
            <a:r>
              <a:rPr lang="en-US" sz="2400" dirty="0" smtClean="0"/>
              <a:t> to control bleeding</a:t>
            </a:r>
          </a:p>
          <a:p>
            <a:r>
              <a:rPr lang="en-US" sz="2400" dirty="0" smtClean="0"/>
              <a:t>Orthostatic hypotension</a:t>
            </a:r>
          </a:p>
          <a:p>
            <a:r>
              <a:rPr lang="en-US" sz="2400" dirty="0" smtClean="0"/>
              <a:t>Avoid epinephrine impregnated gingival retraction cord</a:t>
            </a:r>
          </a:p>
          <a:p>
            <a:r>
              <a:rPr lang="en-US" sz="2400" dirty="0" smtClean="0"/>
              <a:t>Use LA with minimal concentration of adrenalin (1: 200000 dilution)</a:t>
            </a:r>
          </a:p>
          <a:p>
            <a:r>
              <a:rPr lang="en-US" sz="2400" dirty="0" smtClean="0"/>
              <a:t>Aspirate &amp; inject slowly</a:t>
            </a:r>
            <a:endParaRPr lang="en-US" sz="2400" dirty="0"/>
          </a:p>
        </p:txBody>
      </p:sp>
      <p:pic>
        <p:nvPicPr>
          <p:cNvPr id="13314" name="Picture 2" descr="C:\Users\ganesh\Desktop\sss\images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5" y="12192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ganesh\Desktop\ss\images (6).jpg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lonna MT" pitchFamily="82" charset="0"/>
              </a:rPr>
              <a:t>BLEEDING DISODERS</a:t>
            </a:r>
            <a:endParaRPr lang="en-US" dirty="0">
              <a:solidFill>
                <a:srgbClr val="FFFF00"/>
              </a:solidFill>
              <a:latin typeface="Colonna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Vascular disorders</a:t>
            </a:r>
          </a:p>
          <a:p>
            <a:r>
              <a:rPr lang="en-US" sz="2800" dirty="0" smtClean="0"/>
              <a:t>Platelet disorders</a:t>
            </a:r>
          </a:p>
          <a:p>
            <a:pPr lvl="1"/>
            <a:r>
              <a:rPr lang="en-US" sz="2400" dirty="0" err="1" smtClean="0"/>
              <a:t>Thrombocytopathic</a:t>
            </a:r>
            <a:r>
              <a:rPr lang="en-US" sz="2400" dirty="0" smtClean="0"/>
              <a:t> </a:t>
            </a:r>
            <a:r>
              <a:rPr lang="en-US" sz="2400" dirty="0" err="1" smtClean="0"/>
              <a:t>disoders</a:t>
            </a:r>
            <a:endParaRPr lang="en-US" sz="2400" dirty="0" smtClean="0"/>
          </a:p>
          <a:p>
            <a:r>
              <a:rPr lang="en-US" sz="2800" dirty="0" smtClean="0"/>
              <a:t>Coagulation disorders:</a:t>
            </a:r>
          </a:p>
          <a:p>
            <a:pPr lvl="1"/>
            <a:r>
              <a:rPr lang="en-US" sz="2400" dirty="0" smtClean="0"/>
              <a:t>Hemophilia A</a:t>
            </a:r>
          </a:p>
          <a:p>
            <a:pPr lvl="1"/>
            <a:r>
              <a:rPr lang="en-US" sz="2400" dirty="0" smtClean="0"/>
              <a:t>Hemophilia B</a:t>
            </a:r>
          </a:p>
          <a:p>
            <a:pPr lvl="1"/>
            <a:r>
              <a:rPr lang="en-US" sz="2400" dirty="0" smtClean="0"/>
              <a:t>Hemophilia C</a:t>
            </a:r>
          </a:p>
          <a:p>
            <a:pPr lvl="1"/>
            <a:r>
              <a:rPr lang="en-US" sz="2400" dirty="0" smtClean="0"/>
              <a:t>Von </a:t>
            </a:r>
            <a:r>
              <a:rPr lang="en-US" sz="2400" dirty="0" err="1" smtClean="0"/>
              <a:t>willebrand’s</a:t>
            </a:r>
            <a:r>
              <a:rPr lang="en-US" sz="2400" dirty="0" smtClean="0"/>
              <a:t> disease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209800"/>
            <a:ext cx="3200400" cy="207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Manifestations</a:t>
            </a:r>
            <a:endParaRPr lang="en-US" dirty="0"/>
          </a:p>
        </p:txBody>
      </p:sp>
      <p:pic>
        <p:nvPicPr>
          <p:cNvPr id="4" name="Picture 2" descr="C:\Users\ganesh\Desktop\ss\images (6).jpg"/>
          <p:cNvPicPr>
            <a:picLocks noChangeAspect="1" noChangeArrowheads="1"/>
          </p:cNvPicPr>
          <p:nvPr/>
        </p:nvPicPr>
        <p:blipFill>
          <a:blip r:embed="rId2">
            <a:lum bright="30000" contrast="-10000"/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Pinpoint hemorrhages – </a:t>
            </a:r>
            <a:r>
              <a:rPr lang="en-US" dirty="0" err="1" smtClean="0"/>
              <a:t>petechiae</a:t>
            </a:r>
            <a:endParaRPr lang="en-US" dirty="0" smtClean="0"/>
          </a:p>
          <a:p>
            <a:r>
              <a:rPr lang="en-US" dirty="0" err="1" smtClean="0"/>
              <a:t>Ecchymosis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Spontaneous gingival bleeding</a:t>
            </a:r>
          </a:p>
          <a:p>
            <a:r>
              <a:rPr lang="en-US" dirty="0" smtClean="0"/>
              <a:t>Oral bleeding due to injuries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6477000" cy="1162050"/>
          </a:xfrm>
        </p:spPr>
        <p:txBody>
          <a:bodyPr/>
          <a:lstStyle/>
          <a:p>
            <a:r>
              <a:rPr lang="en-US" dirty="0" smtClean="0"/>
              <a:t>D</a:t>
            </a:r>
            <a:r>
              <a:rPr smtClean="0"/>
              <a:t>ental considerations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77724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hu-HU" dirty="0" smtClean="0">
                <a:effectLst/>
                <a:latin typeface="Arabic Typesetting" pitchFamily="66" charset="-78"/>
                <a:cs typeface="Arabic Typesetting" pitchFamily="66" charset="-78"/>
              </a:rPr>
              <a:t>Extraction of even a single tooth requires</a:t>
            </a:r>
            <a:r>
              <a:rPr lang="en-US" dirty="0" smtClean="0">
                <a:effectLst/>
                <a:latin typeface="Arabic Typesetting" pitchFamily="66" charset="-78"/>
                <a:cs typeface="Arabic Typesetting" pitchFamily="66" charset="-78"/>
              </a:rPr>
              <a:t> factor</a:t>
            </a:r>
            <a:r>
              <a:rPr lang="hu-HU" dirty="0" smtClean="0">
                <a:effectLst/>
                <a:latin typeface="Arabic Typesetting" pitchFamily="66" charset="-78"/>
                <a:cs typeface="Arabic Typesetting" pitchFamily="66" charset="-78"/>
              </a:rPr>
              <a:t> replacement therapy</a:t>
            </a:r>
          </a:p>
          <a:p>
            <a:pPr>
              <a:spcBef>
                <a:spcPct val="50000"/>
              </a:spcBef>
            </a:pPr>
            <a:r>
              <a:rPr lang="hu-HU" dirty="0" smtClean="0">
                <a:effectLst/>
                <a:latin typeface="Arabic Typesetting" pitchFamily="66" charset="-78"/>
                <a:cs typeface="Arabic Typesetting" pitchFamily="66" charset="-78"/>
              </a:rPr>
              <a:t>Multiple extractions create a major bleeding hazard.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effectLst/>
                <a:latin typeface="Arabic Typesetting" pitchFamily="66" charset="-78"/>
                <a:cs typeface="Arabic Typesetting" pitchFamily="66" charset="-78"/>
              </a:rPr>
              <a:t>Inferior nerve block may cause bleeding in </a:t>
            </a:r>
            <a:r>
              <a:rPr lang="en-US" dirty="0" err="1" smtClean="0">
                <a:effectLst/>
                <a:latin typeface="Arabic Typesetting" pitchFamily="66" charset="-78"/>
                <a:cs typeface="Arabic Typesetting" pitchFamily="66" charset="-78"/>
              </a:rPr>
              <a:t>pterygomandibular</a:t>
            </a:r>
            <a:r>
              <a:rPr lang="en-US" dirty="0" smtClean="0">
                <a:effectLst/>
                <a:latin typeface="Arabic Typesetting" pitchFamily="66" charset="-78"/>
                <a:cs typeface="Arabic Typesetting" pitchFamily="66" charset="-78"/>
              </a:rPr>
              <a:t> &amp; </a:t>
            </a:r>
            <a:r>
              <a:rPr lang="en-US" dirty="0" err="1" smtClean="0">
                <a:effectLst/>
                <a:latin typeface="Arabic Typesetting" pitchFamily="66" charset="-78"/>
                <a:cs typeface="Arabic Typesetting" pitchFamily="66" charset="-78"/>
              </a:rPr>
              <a:t>retrophayngeal</a:t>
            </a:r>
            <a:r>
              <a:rPr lang="en-US" dirty="0" smtClean="0">
                <a:effectLst/>
                <a:latin typeface="Arabic Typesetting" pitchFamily="66" charset="-78"/>
                <a:cs typeface="Arabic Typesetting" pitchFamily="66" charset="-78"/>
              </a:rPr>
              <a:t> area ---- respiratory obstruction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effectLst/>
                <a:latin typeface="Arabic Typesetting" pitchFamily="66" charset="-78"/>
                <a:cs typeface="Arabic Typesetting" pitchFamily="66" charset="-78"/>
              </a:rPr>
              <a:t>Infiltration &amp; </a:t>
            </a:r>
            <a:r>
              <a:rPr lang="en-US" dirty="0" err="1" smtClean="0">
                <a:effectLst/>
                <a:latin typeface="Arabic Typesetting" pitchFamily="66" charset="-78"/>
                <a:cs typeface="Arabic Typesetting" pitchFamily="66" charset="-78"/>
              </a:rPr>
              <a:t>intraligamentary</a:t>
            </a:r>
            <a:r>
              <a:rPr lang="en-US" dirty="0" smtClean="0">
                <a:effectLst/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effectLst/>
                <a:latin typeface="Arabic Typesetting" pitchFamily="66" charset="-78"/>
                <a:cs typeface="Arabic Typesetting" pitchFamily="66" charset="-78"/>
              </a:rPr>
              <a:t>inj</a:t>
            </a:r>
            <a:r>
              <a:rPr lang="en-US" dirty="0" smtClean="0">
                <a:effectLst/>
                <a:latin typeface="Arabic Typesetting" pitchFamily="66" charset="-78"/>
                <a:cs typeface="Arabic Typesetting" pitchFamily="66" charset="-78"/>
              </a:rPr>
              <a:t> …… potential alternative</a:t>
            </a:r>
            <a:endParaRPr lang="en-US" sz="2800" dirty="0" smtClean="0">
              <a:effectLst/>
              <a:latin typeface="Arabic Typesetting" pitchFamily="66" charset="-78"/>
              <a:cs typeface="Arabic Typesetting" pitchFamily="66" charset="-78"/>
            </a:endParaRPr>
          </a:p>
          <a:p>
            <a:pPr>
              <a:spcBef>
                <a:spcPct val="50000"/>
              </a:spcBef>
              <a:buNone/>
            </a:pPr>
            <a:endParaRPr lang="en-US" sz="2000" dirty="0" smtClean="0">
              <a:effectLst/>
            </a:endParaRPr>
          </a:p>
          <a:p>
            <a:pPr>
              <a:spcBef>
                <a:spcPct val="50000"/>
              </a:spcBef>
            </a:pPr>
            <a:endParaRPr lang="hu-HU" sz="2000" dirty="0" smtClean="0">
              <a:effectLst/>
            </a:endParaRPr>
          </a:p>
          <a:p>
            <a:pPr>
              <a:spcBef>
                <a:spcPct val="50000"/>
              </a:spcBef>
            </a:pPr>
            <a:endParaRPr lang="hu-HU" sz="2000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5" descr="familydenta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1022" y="0"/>
            <a:ext cx="2292978" cy="1741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2" descr="Sebészeti fogeltávolítás">
            <a:hlinkClick r:id="rId4" tooltip="Sebészeti fogeltávolítás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105400"/>
            <a:ext cx="2235200" cy="167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36245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hu-HU" sz="3600" dirty="0" smtClean="0">
                <a:effectLst/>
                <a:latin typeface="Arabic Typesetting" pitchFamily="66" charset="-78"/>
                <a:cs typeface="Arabic Typesetting" pitchFamily="66" charset="-78"/>
              </a:rPr>
              <a:t>Bleeding can be controlled locally: with direct pressure and topical antifibrinolytic agents.</a:t>
            </a:r>
          </a:p>
          <a:p>
            <a:pPr>
              <a:spcBef>
                <a:spcPct val="50000"/>
              </a:spcBef>
            </a:pPr>
            <a:r>
              <a:rPr lang="hu-HU" sz="3600" dirty="0" smtClean="0">
                <a:effectLst/>
                <a:latin typeface="Arabic Typesetting" pitchFamily="66" charset="-78"/>
                <a:cs typeface="Arabic Typesetting" pitchFamily="66" charset="-78"/>
              </a:rPr>
              <a:t>Antifibrinolytics (tranexamic acid) may diminish bleeding in patients with coagulation disorders. </a:t>
            </a:r>
            <a:endParaRPr lang="en-US" sz="3600" dirty="0" smtClean="0">
              <a:effectLst/>
              <a:latin typeface="Arabic Typesetting" pitchFamily="66" charset="-78"/>
              <a:cs typeface="Arabic Typesetting" pitchFamily="66" charset="-78"/>
            </a:endParaRPr>
          </a:p>
          <a:p>
            <a:pPr>
              <a:spcBef>
                <a:spcPct val="50000"/>
              </a:spcBef>
            </a:pPr>
            <a:r>
              <a:rPr lang="en-US" sz="3600" dirty="0" smtClean="0">
                <a:effectLst/>
                <a:latin typeface="Arabic Typesetting" pitchFamily="66" charset="-78"/>
                <a:cs typeface="Arabic Typesetting" pitchFamily="66" charset="-78"/>
              </a:rPr>
              <a:t>Acrylic splint  ----maintain clot</a:t>
            </a:r>
            <a:endParaRPr lang="en-US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122" name="Picture 2" descr="C:\Users\ganesh\Desktop\sss\blee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5073" y="3962400"/>
            <a:ext cx="3128927" cy="24193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/>
              <a:t>Pulp therapy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 sz="2400" dirty="0" smtClean="0"/>
              <a:t>    1. Preferable to extraction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 sz="2400" dirty="0" smtClean="0"/>
              <a:t>    2. Avoid </a:t>
            </a:r>
            <a:r>
              <a:rPr lang="en-US" altLang="zh-TW" sz="2400" dirty="0" err="1" smtClean="0"/>
              <a:t>overinstrumentation</a:t>
            </a:r>
            <a:r>
              <a:rPr lang="en-US" altLang="zh-TW" sz="2400" dirty="0" smtClean="0"/>
              <a:t> and overfilling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/>
              <a:t>Periodontal therapy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 sz="2400" dirty="0" smtClean="0"/>
              <a:t>     1. No contraindication of probing and </a:t>
            </a:r>
            <a:r>
              <a:rPr lang="en-US" altLang="zh-TW" sz="2400" dirty="0" err="1" smtClean="0"/>
              <a:t>supragingival</a:t>
            </a:r>
            <a:r>
              <a:rPr lang="en-US" altLang="zh-TW" sz="2400" dirty="0" smtClean="0"/>
              <a:t> 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 sz="2400" dirty="0" smtClean="0"/>
              <a:t>         scaling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 sz="2400" dirty="0" smtClean="0"/>
              <a:t>     2. Deep scaling, curettage, surgery need replacement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 sz="2400" dirty="0" smtClean="0"/>
              <a:t>         therapy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effectLst/>
                <a:latin typeface="Arabic Typesetting" pitchFamily="66" charset="-78"/>
                <a:cs typeface="Arabic Typesetting" pitchFamily="66" charset="-78"/>
              </a:rPr>
              <a:t>Choice of medication:</a:t>
            </a:r>
          </a:p>
          <a:p>
            <a:pPr lvl="1"/>
            <a:r>
              <a:rPr lang="en-US" sz="3200" dirty="0" smtClean="0">
                <a:effectLst/>
                <a:latin typeface="Arabic Typesetting" pitchFamily="66" charset="-78"/>
                <a:cs typeface="Arabic Typesetting" pitchFamily="66" charset="-78"/>
              </a:rPr>
              <a:t>ASA --- interfere with </a:t>
            </a:r>
            <a:r>
              <a:rPr lang="en-US" sz="3200" dirty="0" err="1" smtClean="0">
                <a:effectLst/>
                <a:latin typeface="Arabic Typesetting" pitchFamily="66" charset="-78"/>
                <a:cs typeface="Arabic Typesetting" pitchFamily="66" charset="-78"/>
              </a:rPr>
              <a:t>hemostasis</a:t>
            </a:r>
            <a:endParaRPr lang="en-US" sz="3200" dirty="0" smtClean="0">
              <a:effectLst/>
              <a:latin typeface="Arabic Typesetting" pitchFamily="66" charset="-78"/>
              <a:cs typeface="Arabic Typesetting" pitchFamily="66" charset="-78"/>
            </a:endParaRPr>
          </a:p>
          <a:p>
            <a:pPr lvl="1"/>
            <a:r>
              <a:rPr lang="en-US" sz="3200" dirty="0" smtClean="0">
                <a:effectLst/>
                <a:latin typeface="Arabic Typesetting" pitchFamily="66" charset="-78"/>
                <a:cs typeface="Arabic Typesetting" pitchFamily="66" charset="-78"/>
              </a:rPr>
              <a:t>NSAIDS , </a:t>
            </a:r>
            <a:r>
              <a:rPr lang="en-US" sz="3200" dirty="0" err="1" smtClean="0">
                <a:effectLst/>
                <a:latin typeface="Arabic Typesetting" pitchFamily="66" charset="-78"/>
                <a:cs typeface="Arabic Typesetting" pitchFamily="66" charset="-78"/>
              </a:rPr>
              <a:t>Pencillins</a:t>
            </a:r>
            <a:r>
              <a:rPr lang="en-US" sz="3200" dirty="0" smtClean="0">
                <a:effectLst/>
                <a:latin typeface="Arabic Typesetting" pitchFamily="66" charset="-78"/>
                <a:cs typeface="Arabic Typesetting" pitchFamily="66" charset="-78"/>
              </a:rPr>
              <a:t>, erythromycin, </a:t>
            </a:r>
            <a:r>
              <a:rPr lang="en-US" sz="3200" dirty="0" err="1" smtClean="0">
                <a:effectLst/>
                <a:latin typeface="Arabic Typesetting" pitchFamily="66" charset="-78"/>
                <a:cs typeface="Arabic Typesetting" pitchFamily="66" charset="-78"/>
              </a:rPr>
              <a:t>metronidazole</a:t>
            </a:r>
            <a:r>
              <a:rPr lang="en-US" sz="3200" dirty="0" smtClean="0">
                <a:effectLst/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3200" dirty="0" err="1" smtClean="0">
                <a:effectLst/>
                <a:latin typeface="Arabic Typesetting" pitchFamily="66" charset="-78"/>
                <a:cs typeface="Arabic Typesetting" pitchFamily="66" charset="-78"/>
              </a:rPr>
              <a:t>tetracyclines</a:t>
            </a:r>
            <a:r>
              <a:rPr lang="en-US" sz="3200" dirty="0" smtClean="0">
                <a:effectLst/>
                <a:latin typeface="Arabic Typesetting" pitchFamily="66" charset="-78"/>
                <a:cs typeface="Arabic Typesetting" pitchFamily="66" charset="-78"/>
              </a:rPr>
              <a:t> &amp; </a:t>
            </a:r>
            <a:r>
              <a:rPr lang="en-US" sz="3200" dirty="0" err="1" smtClean="0">
                <a:effectLst/>
                <a:latin typeface="Arabic Typesetting" pitchFamily="66" charset="-78"/>
                <a:cs typeface="Arabic Typesetting" pitchFamily="66" charset="-78"/>
              </a:rPr>
              <a:t>miconazole</a:t>
            </a:r>
            <a:r>
              <a:rPr lang="en-US" sz="3200" dirty="0" smtClean="0">
                <a:effectLst/>
                <a:latin typeface="Arabic Typesetting" pitchFamily="66" charset="-78"/>
                <a:cs typeface="Arabic Typesetting" pitchFamily="66" charset="-78"/>
              </a:rPr>
              <a:t> --- increase the effect of </a:t>
            </a:r>
            <a:r>
              <a:rPr lang="en-US" sz="3200" dirty="0" err="1" smtClean="0">
                <a:effectLst/>
                <a:latin typeface="Arabic Typesetting" pitchFamily="66" charset="-78"/>
                <a:cs typeface="Arabic Typesetting" pitchFamily="66" charset="-78"/>
              </a:rPr>
              <a:t>warfarin</a:t>
            </a:r>
            <a:endParaRPr lang="en-US" sz="3200" dirty="0">
              <a:effectLst/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6386" name="Picture 2" descr="C:\Users\ganesh\Desktop\sss\t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3603" y="4343400"/>
            <a:ext cx="3128897" cy="20764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800" smtClean="0">
                <a:solidFill>
                  <a:srgbClr val="FFFF00"/>
                </a:solidFill>
                <a:latin typeface="Colonna MT" pitchFamily="82" charset="0"/>
              </a:rPr>
              <a:t>ANEMIA</a:t>
            </a:r>
            <a:endParaRPr lang="en-US" sz="4800" dirty="0">
              <a:solidFill>
                <a:srgbClr val="FFFF00"/>
              </a:solidFill>
              <a:latin typeface="Colonna MT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1650"/>
            <a:ext cx="7772400" cy="44767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Reduction in the oxygen carrying capacity of blood</a:t>
            </a:r>
          </a:p>
          <a:p>
            <a:endParaRPr lang="en-US" dirty="0" smtClean="0"/>
          </a:p>
          <a:p>
            <a:r>
              <a:rPr lang="en-US" dirty="0" err="1" smtClean="0"/>
              <a:t>Hb</a:t>
            </a:r>
            <a:r>
              <a:rPr lang="en-US" dirty="0" smtClean="0"/>
              <a:t> level:</a:t>
            </a:r>
          </a:p>
          <a:p>
            <a:pPr lvl="1"/>
            <a:r>
              <a:rPr lang="en-US" dirty="0" smtClean="0"/>
              <a:t>Males --- &lt; 13.5 gm/dl</a:t>
            </a:r>
          </a:p>
          <a:p>
            <a:pPr lvl="1"/>
            <a:r>
              <a:rPr lang="en-US" dirty="0" smtClean="0"/>
              <a:t>Females --- &lt; 11.5 gm/dl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ORAL MANIFESTATIONS:</a:t>
            </a:r>
          </a:p>
          <a:p>
            <a:pPr lvl="1"/>
            <a:r>
              <a:rPr lang="en-US" dirty="0" smtClean="0"/>
              <a:t>Pallor</a:t>
            </a:r>
          </a:p>
          <a:p>
            <a:pPr lvl="1"/>
            <a:r>
              <a:rPr lang="en-US" dirty="0" smtClean="0"/>
              <a:t>Angular </a:t>
            </a:r>
            <a:r>
              <a:rPr lang="en-US" dirty="0" err="1" smtClean="0"/>
              <a:t>cheilitis</a:t>
            </a:r>
            <a:endParaRPr lang="en-US" dirty="0" smtClean="0"/>
          </a:p>
          <a:p>
            <a:pPr lvl="1"/>
            <a:r>
              <a:rPr lang="en-US" dirty="0" smtClean="0"/>
              <a:t>Atrophic </a:t>
            </a:r>
            <a:r>
              <a:rPr lang="en-US" dirty="0" err="1" smtClean="0"/>
              <a:t>glossitis</a:t>
            </a:r>
            <a:r>
              <a:rPr lang="en-US" dirty="0" smtClean="0"/>
              <a:t> &amp; </a:t>
            </a:r>
            <a:r>
              <a:rPr lang="en-US" dirty="0" err="1" smtClean="0"/>
              <a:t>glossodynia</a:t>
            </a:r>
            <a:endParaRPr lang="en-US" dirty="0" smtClean="0"/>
          </a:p>
          <a:p>
            <a:pPr lvl="1"/>
            <a:r>
              <a:rPr lang="en-US" dirty="0" smtClean="0"/>
              <a:t>High prevalence of </a:t>
            </a:r>
            <a:r>
              <a:rPr lang="en-US" dirty="0" err="1" smtClean="0"/>
              <a:t>candidiasis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170" name="Picture 2" descr="C:\Users\ganesh\Desktop\s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667000"/>
            <a:ext cx="264795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en-US" dirty="0" smtClean="0">
                <a:effectLst/>
                <a:latin typeface="Colonna MT" pitchFamily="82" charset="0"/>
                <a:cs typeface="Adobe Arabic" pitchFamily="18" charset="-78"/>
              </a:rPr>
              <a:t>Dental considerations in Medically compromised patients</a:t>
            </a:r>
            <a:endParaRPr lang="en-US" dirty="0">
              <a:effectLst/>
              <a:latin typeface="Colonna MT" pitchFamily="82" charset="0"/>
              <a:cs typeface="Adobe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ganesh\Desktop\sss\Mouth_Body_Connection_Visu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38400"/>
            <a:ext cx="2712212" cy="3838036"/>
          </a:xfrm>
          <a:prstGeom prst="rect">
            <a:avLst/>
          </a:prstGeom>
          <a:noFill/>
        </p:spPr>
      </p:pic>
      <p:pic>
        <p:nvPicPr>
          <p:cNvPr id="17411" name="Picture 3" descr="C:\Users\ganesh\Desktop\sss\348s.jpg"/>
          <p:cNvPicPr>
            <a:picLocks noChangeAspect="1" noChangeArrowheads="1"/>
          </p:cNvPicPr>
          <p:nvPr/>
        </p:nvPicPr>
        <p:blipFill>
          <a:blip r:embed="rId3"/>
          <a:srcRect l="9195"/>
          <a:stretch>
            <a:fillRect/>
          </a:stretch>
        </p:blipFill>
        <p:spPr bwMode="auto">
          <a:xfrm>
            <a:off x="5257800" y="2438400"/>
            <a:ext cx="3238500" cy="356644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 10 gm/ </a:t>
            </a:r>
            <a:r>
              <a:rPr lang="en-US" dirty="0" err="1" smtClean="0"/>
              <a:t>dL</a:t>
            </a:r>
            <a:r>
              <a:rPr lang="en-US" dirty="0" smtClean="0"/>
              <a:t> --- increase bleeding tendency</a:t>
            </a:r>
          </a:p>
          <a:p>
            <a:r>
              <a:rPr lang="en-US" dirty="0" err="1" smtClean="0"/>
              <a:t>Macrolide</a:t>
            </a:r>
            <a:r>
              <a:rPr lang="en-US" dirty="0" smtClean="0"/>
              <a:t> antibiotics &amp; </a:t>
            </a:r>
            <a:r>
              <a:rPr lang="en-US" dirty="0" err="1" smtClean="0"/>
              <a:t>sulpha</a:t>
            </a:r>
            <a:r>
              <a:rPr lang="en-US" dirty="0" smtClean="0"/>
              <a:t> drugs --- interfere with iron absorption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latin typeface="Colonna MT" pitchFamily="82" charset="0"/>
              </a:rPr>
              <a:t>CARDIAC   CONDITIONS</a:t>
            </a:r>
            <a:endParaRPr lang="en-US" sz="4800" dirty="0">
              <a:solidFill>
                <a:srgbClr val="FFFF00"/>
              </a:solidFill>
              <a:latin typeface="Colonna MT" pitchFamily="82" charset="0"/>
            </a:endParaRPr>
          </a:p>
        </p:txBody>
      </p:sp>
      <p:pic>
        <p:nvPicPr>
          <p:cNvPr id="6" name="Picture 2" descr="C:\Users\ganesh\Desktop\sss\cardiac.jpg"/>
          <p:cNvPicPr>
            <a:picLocks noChangeAspect="1" noChangeArrowheads="1"/>
          </p:cNvPicPr>
          <p:nvPr/>
        </p:nvPicPr>
        <p:blipFill>
          <a:blip r:embed="rId2">
            <a:lum bright="-10000" contrast="-68000"/>
          </a:blip>
          <a:srcRect r="16304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ffectLst>
            <a:outerShdw blurRad="825500" dist="50800" dir="5400000" algn="ctr" rotWithShape="0">
              <a:schemeClr val="tx2">
                <a:lumMod val="90000"/>
              </a:scheme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Angina</a:t>
            </a:r>
          </a:p>
          <a:p>
            <a:r>
              <a:rPr lang="en-US" dirty="0" smtClean="0"/>
              <a:t>Myocardial infarction</a:t>
            </a:r>
          </a:p>
          <a:p>
            <a:r>
              <a:rPr lang="en-US" dirty="0" smtClean="0"/>
              <a:t>Infective </a:t>
            </a:r>
            <a:r>
              <a:rPr lang="en-US" dirty="0" err="1" smtClean="0"/>
              <a:t>endocarditis</a:t>
            </a:r>
            <a:endParaRPr lang="en-US" dirty="0" smtClean="0"/>
          </a:p>
          <a:p>
            <a:r>
              <a:rPr lang="en-US" dirty="0" smtClean="0"/>
              <a:t>Heart failure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099" name="Picture 3" descr="C:\Users\ganesh\Desktop\sss\iStock_000003834834Large_cmy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0" y="2743200"/>
            <a:ext cx="35560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considerations</a:t>
            </a:r>
            <a:endParaRPr lang="en-US" dirty="0"/>
          </a:p>
        </p:txBody>
      </p:sp>
      <p:pic>
        <p:nvPicPr>
          <p:cNvPr id="4" name="Picture 2" descr="C:\Users\ganesh\Desktop\sss\cardiac.jpg"/>
          <p:cNvPicPr>
            <a:picLocks noChangeAspect="1" noChangeArrowheads="1"/>
          </p:cNvPicPr>
          <p:nvPr/>
        </p:nvPicPr>
        <p:blipFill>
          <a:blip r:embed="rId2">
            <a:lum bright="-10000" contrast="-68000"/>
          </a:blip>
          <a:srcRect r="16304"/>
          <a:stretch>
            <a:fillRect/>
          </a:stretch>
        </p:blipFill>
        <p:spPr bwMode="auto">
          <a:xfrm>
            <a:off x="228600" y="1371600"/>
            <a:ext cx="8610599" cy="4724400"/>
          </a:xfrm>
          <a:prstGeom prst="rect">
            <a:avLst/>
          </a:prstGeom>
          <a:noFill/>
          <a:effectLst>
            <a:outerShdw blurRad="825500" dist="50800" dir="5400000" algn="ctr" rotWithShape="0">
              <a:schemeClr val="tx2">
                <a:lumMod val="90000"/>
              </a:scheme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Late morning or early afternoon appointments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Preventive approaches – topical rinses &amp; fluorides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Local </a:t>
            </a:r>
            <a:r>
              <a:rPr lang="en-US" dirty="0" err="1" smtClean="0"/>
              <a:t>hemostatic</a:t>
            </a:r>
            <a:r>
              <a:rPr lang="en-US" dirty="0" smtClean="0"/>
              <a:t> agents</a:t>
            </a:r>
            <a:endParaRPr lang="en-US" dirty="0"/>
          </a:p>
        </p:txBody>
      </p:sp>
      <p:pic>
        <p:nvPicPr>
          <p:cNvPr id="14338" name="Picture 2" descr="C:\Users\ganesh\Desktop\sss\images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4196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anesh\Desktop\sss\tab.jpg"/>
          <p:cNvPicPr>
            <a:picLocks noChangeAspect="1" noChangeArrowheads="1"/>
          </p:cNvPicPr>
          <p:nvPr/>
        </p:nvPicPr>
        <p:blipFill>
          <a:blip r:embed="rId2">
            <a:lum bright="33000" contrast="-6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077200" cy="5791200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Antithrombotic drugs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Inhibitor of COX --- synthesis of PGs --- interferes with production of </a:t>
            </a:r>
            <a:r>
              <a:rPr lang="en-US" sz="2400" dirty="0" err="1" smtClean="0">
                <a:solidFill>
                  <a:schemeClr val="bg2"/>
                </a:solidFill>
                <a:effectLst/>
                <a:latin typeface="Comic Sans MS" pitchFamily="66" charset="0"/>
              </a:rPr>
              <a:t>Tx</a:t>
            </a:r>
            <a:r>
              <a:rPr lang="en-US" sz="24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 A2 --- inhibit </a:t>
            </a:r>
            <a:r>
              <a:rPr lang="en-US" sz="2400" dirty="0" err="1" smtClean="0">
                <a:solidFill>
                  <a:schemeClr val="bg2"/>
                </a:solidFill>
                <a:effectLst/>
                <a:latin typeface="Comic Sans MS" pitchFamily="66" charset="0"/>
              </a:rPr>
              <a:t>platetet</a:t>
            </a:r>
            <a:r>
              <a:rPr lang="en-US" sz="24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 aggregation --- prolonged bleeding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For extraction</a:t>
            </a:r>
          </a:p>
          <a:p>
            <a:pPr lvl="1"/>
            <a:r>
              <a:rPr lang="en-US" altLang="zh-TW" sz="24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Stop aspirin for 5 days, substitute alternative drug in consultation with MD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Risk – benefit ratio analyzed</a:t>
            </a:r>
          </a:p>
          <a:p>
            <a:r>
              <a:rPr lang="en-US" sz="2800" dirty="0" err="1" smtClean="0">
                <a:solidFill>
                  <a:schemeClr val="bg2"/>
                </a:solidFill>
                <a:effectLst/>
                <a:latin typeface="Comic Sans MS" pitchFamily="66" charset="0"/>
              </a:rPr>
              <a:t>Warfarin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: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INR is measured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&lt; 3 --- dose need not be altered.</a:t>
            </a:r>
          </a:p>
          <a:p>
            <a:r>
              <a:rPr lang="en-US" sz="28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Heparin: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Discontinued 4hrs before surgical procedures</a:t>
            </a:r>
            <a:endParaRPr lang="en-US" dirty="0" smtClean="0">
              <a:solidFill>
                <a:schemeClr val="bg2"/>
              </a:solidFill>
              <a:effectLst/>
              <a:latin typeface="Comic Sans MS" pitchFamily="66" charset="0"/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latin typeface="Colonna MT" pitchFamily="82" charset="0"/>
              </a:rPr>
              <a:t>MYOCARDIAL INFARCTION </a:t>
            </a:r>
            <a:endParaRPr lang="en-US" sz="4000" dirty="0">
              <a:solidFill>
                <a:srgbClr val="FFFF00"/>
              </a:solidFill>
              <a:latin typeface="Colonna MT" pitchFamily="82" charset="0"/>
            </a:endParaRPr>
          </a:p>
        </p:txBody>
      </p:sp>
      <p:pic>
        <p:nvPicPr>
          <p:cNvPr id="5" name="Picture 2" descr="C:\Users\ganesh\Desktop\sss\cardiac.jpg"/>
          <p:cNvPicPr>
            <a:picLocks noChangeAspect="1" noChangeArrowheads="1"/>
          </p:cNvPicPr>
          <p:nvPr/>
        </p:nvPicPr>
        <p:blipFill>
          <a:blip r:embed="rId2">
            <a:lum bright="-10000" contrast="-68000"/>
          </a:blip>
          <a:srcRect r="16304"/>
          <a:stretch>
            <a:fillRect/>
          </a:stretch>
        </p:blipFill>
        <p:spPr bwMode="auto">
          <a:xfrm>
            <a:off x="0" y="1371600"/>
            <a:ext cx="9085776" cy="5486400"/>
          </a:xfrm>
          <a:prstGeom prst="rect">
            <a:avLst/>
          </a:prstGeom>
          <a:noFill/>
          <a:effectLst>
            <a:outerShdw blurRad="825500" dist="50800" dir="5400000" algn="ctr" rotWithShape="0">
              <a:schemeClr val="tx2">
                <a:lumMod val="90000"/>
              </a:scheme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Dental considerations:</a:t>
            </a:r>
          </a:p>
          <a:p>
            <a:pPr lvl="1"/>
            <a:r>
              <a:rPr lang="en-US" dirty="0" smtClean="0"/>
              <a:t>Physician’s consent</a:t>
            </a:r>
          </a:p>
          <a:p>
            <a:pPr lvl="1"/>
            <a:r>
              <a:rPr lang="en-US" dirty="0" smtClean="0"/>
              <a:t>Within 6 months of an MI – elective dental care deferred</a:t>
            </a:r>
          </a:p>
          <a:p>
            <a:pPr lvl="1"/>
            <a:r>
              <a:rPr lang="en-US" dirty="0" smtClean="0"/>
              <a:t>Anxious patients – given preoperative </a:t>
            </a:r>
            <a:r>
              <a:rPr lang="en-US" dirty="0" err="1" smtClean="0"/>
              <a:t>glyceryl</a:t>
            </a:r>
            <a:r>
              <a:rPr lang="en-US" dirty="0" smtClean="0"/>
              <a:t> nitrate</a:t>
            </a:r>
          </a:p>
          <a:p>
            <a:pPr lvl="1"/>
            <a:r>
              <a:rPr lang="en-US" dirty="0" smtClean="0"/>
              <a:t>Effective LA is important</a:t>
            </a:r>
          </a:p>
          <a:p>
            <a:pPr lvl="1"/>
            <a:r>
              <a:rPr lang="en-US" dirty="0" smtClean="0"/>
              <a:t>Epinephrine impregnated gingival retraction cord avoided.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hu-HU" sz="2400" dirty="0" smtClean="0">
                <a:solidFill>
                  <a:srgbClr val="FFC000"/>
                </a:solidFill>
                <a:effectLst/>
                <a:latin typeface="Times New Roman" pitchFamily="18" charset="0"/>
              </a:rPr>
              <a:t>Minor analgesics:                                                                       </a:t>
            </a:r>
            <a:r>
              <a:rPr lang="hu-HU" sz="2400" dirty="0" smtClean="0">
                <a:effectLst/>
                <a:latin typeface="Times New Roman" pitchFamily="18" charset="0"/>
              </a:rPr>
              <a:t>dental pain can be controlled with a minor analgesic, such as paracetamol. </a:t>
            </a:r>
          </a:p>
          <a:p>
            <a:pPr>
              <a:spcBef>
                <a:spcPct val="50000"/>
              </a:spcBef>
            </a:pPr>
            <a:r>
              <a:rPr lang="hu-HU" sz="2400" dirty="0" smtClean="0">
                <a:solidFill>
                  <a:srgbClr val="FFC000"/>
                </a:solidFill>
                <a:effectLst/>
                <a:latin typeface="Times New Roman" pitchFamily="18" charset="0"/>
              </a:rPr>
              <a:t>- Local anesthesia: </a:t>
            </a:r>
          </a:p>
          <a:p>
            <a:endParaRPr lang="en-US" dirty="0"/>
          </a:p>
        </p:txBody>
      </p:sp>
      <p:graphicFrame>
        <p:nvGraphicFramePr>
          <p:cNvPr id="4" name="Group 75"/>
          <p:cNvGraphicFramePr>
            <a:graphicFrameLocks noGrp="1"/>
          </p:cNvGraphicFramePr>
          <p:nvPr/>
        </p:nvGraphicFramePr>
        <p:xfrm>
          <a:off x="381000" y="3886200"/>
          <a:ext cx="8569325" cy="2376489"/>
        </p:xfrm>
        <a:graphic>
          <a:graphicData uri="http://schemas.openxmlformats.org/drawingml/2006/table">
            <a:tbl>
              <a:tblPr/>
              <a:tblGrid>
                <a:gridCol w="4284662"/>
                <a:gridCol w="4284663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No haemostatic cover: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Haemostatic cover required: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Buccal infiltration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Inferior dental block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Intra-papillary injection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Lingual infiltration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Intraligamentary injections</a:t>
                      </a: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anesh\Desktop\ss\download (1).jpg"/>
          <p:cNvPicPr>
            <a:picLocks noChangeAspect="1" noChangeArrowheads="1"/>
          </p:cNvPicPr>
          <p:nvPr/>
        </p:nvPicPr>
        <p:blipFill>
          <a:blip r:embed="rId3">
            <a:lum bright="20000" contrast="-47000"/>
          </a:blip>
          <a:srcRect l="2314" r="571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FFFF00"/>
                </a:solidFill>
                <a:latin typeface="Colonna MT" pitchFamily="82" charset="0"/>
              </a:rPr>
              <a:t>ASTHMA</a:t>
            </a:r>
            <a:endParaRPr lang="en-US" dirty="0">
              <a:solidFill>
                <a:srgbClr val="FFFF00"/>
              </a:solidFill>
              <a:latin typeface="Colonna MT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  <a:effectLst/>
                <a:latin typeface="Baskerville Old Face" pitchFamily="18" charset="0"/>
              </a:rPr>
              <a:t>Is a chronic inflammatory disorder of the airways and bronchial hyperactivity resulting in paroxysmal wheeze, cough, chest tightness &amp;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Baskerville Old Face" pitchFamily="18" charset="0"/>
              </a:rPr>
              <a:t>dyspnea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Baskerville Old Face" pitchFamily="18" charset="0"/>
              </a:rPr>
              <a:t>.</a:t>
            </a:r>
          </a:p>
          <a:p>
            <a:endParaRPr lang="en-US" sz="280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45" name="Picture 5" descr="C:\Users\ganesh\Desktop\ss\images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4290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ganesh\Desktop\ss\download (1).jpg"/>
          <p:cNvPicPr>
            <a:picLocks noChangeAspect="1" noChangeArrowheads="1"/>
          </p:cNvPicPr>
          <p:nvPr/>
        </p:nvPicPr>
        <p:blipFill>
          <a:blip r:embed="rId2">
            <a:lum bright="20000" contrast="-47000"/>
          </a:blip>
          <a:srcRect l="2314" r="571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459105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/>
                <a:latin typeface="Baskerville Old Face" pitchFamily="18" charset="0"/>
              </a:rPr>
              <a:t>ORAL MANIFESTATIONS: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  <a:effectLst/>
                <a:latin typeface="Baskerville Old Face" pitchFamily="18" charset="0"/>
              </a:rPr>
              <a:t>use of </a:t>
            </a:r>
            <a:r>
              <a:rPr lang="en-US" sz="2400" dirty="0" smtClean="0">
                <a:solidFill>
                  <a:schemeClr val="bg2"/>
                </a:solidFill>
                <a:effectLst/>
                <a:latin typeface="Symbol" pitchFamily="18" charset="2"/>
              </a:rPr>
              <a:t>B</a:t>
            </a:r>
            <a:r>
              <a:rPr lang="en-US" sz="2400" baseline="-25000" dirty="0" smtClean="0">
                <a:solidFill>
                  <a:schemeClr val="bg2"/>
                </a:solidFill>
                <a:effectLst/>
                <a:latin typeface="Symbol" pitchFamily="18" charset="2"/>
              </a:rPr>
              <a:t>2</a:t>
            </a:r>
            <a:r>
              <a:rPr lang="en-US" sz="2400" dirty="0" smtClean="0">
                <a:solidFill>
                  <a:schemeClr val="bg2"/>
                </a:solidFill>
                <a:effectLst/>
                <a:latin typeface="Baskerville Old Face" pitchFamily="18" charset="0"/>
              </a:rPr>
              <a:t> agonist --- Reduced salivary flow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  <a:effectLst/>
                <a:latin typeface="Baskerville Old Face" pitchFamily="18" charset="0"/>
              </a:rPr>
              <a:t>Dental caries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  <a:effectLst/>
                <a:latin typeface="Baskerville Old Face" pitchFamily="18" charset="0"/>
              </a:rPr>
              <a:t>Gingivitis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  <a:effectLst/>
                <a:latin typeface="Baskerville Old Face" pitchFamily="18" charset="0"/>
              </a:rPr>
              <a:t>Use of nebulizers – dryness of mouth, </a:t>
            </a:r>
            <a:r>
              <a:rPr lang="en-US" sz="2400" dirty="0" err="1" smtClean="0">
                <a:solidFill>
                  <a:schemeClr val="bg2"/>
                </a:solidFill>
                <a:effectLst/>
                <a:latin typeface="Baskerville Old Face" pitchFamily="18" charset="0"/>
              </a:rPr>
              <a:t>oropharyngeal</a:t>
            </a:r>
            <a:r>
              <a:rPr lang="en-US" sz="2400" dirty="0" smtClean="0">
                <a:solidFill>
                  <a:schemeClr val="bg2"/>
                </a:solidFill>
                <a:effectLst/>
                <a:latin typeface="Baskerville Old Face" pitchFamily="18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effectLst/>
                <a:latin typeface="Baskerville Old Face" pitchFamily="18" charset="0"/>
              </a:rPr>
              <a:t>candidiasis</a:t>
            </a:r>
            <a:endParaRPr lang="en-US" sz="2400" dirty="0" smtClean="0">
              <a:solidFill>
                <a:schemeClr val="bg2"/>
              </a:solidFill>
              <a:effectLst/>
              <a:latin typeface="Baskerville Old Face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DENTAL CONSIDERATIONS</a:t>
            </a:r>
            <a:endParaRPr lang="en-US" sz="3600" dirty="0"/>
          </a:p>
        </p:txBody>
      </p:sp>
      <p:pic>
        <p:nvPicPr>
          <p:cNvPr id="4" name="Picture 2" descr="C:\Users\ganesh\Desktop\ss\download (1).jpg"/>
          <p:cNvPicPr>
            <a:picLocks noChangeAspect="1" noChangeArrowheads="1"/>
          </p:cNvPicPr>
          <p:nvPr/>
        </p:nvPicPr>
        <p:blipFill>
          <a:blip r:embed="rId2">
            <a:lum bright="20000" contrast="-47000"/>
          </a:blip>
          <a:srcRect l="2314" r="571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>
                <a:solidFill>
                  <a:srgbClr val="000000"/>
                </a:solidFill>
                <a:effectLst/>
              </a:rPr>
              <a:t>Stress reduction</a:t>
            </a:r>
          </a:p>
          <a:p>
            <a:pPr lvl="1"/>
            <a:r>
              <a:rPr lang="en-US" sz="2400" dirty="0" err="1" smtClean="0">
                <a:solidFill>
                  <a:srgbClr val="000000"/>
                </a:solidFill>
                <a:effectLst/>
              </a:rPr>
              <a:t>Premedicate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anxious patient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ffectLst/>
              </a:rPr>
              <a:t>Late morning appointments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ffectLst/>
              </a:rPr>
              <a:t>Dental products – tooth paste, fissure sealants, methyl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methacrylate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---- exacerbation of asthma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effectLst/>
              </a:rPr>
              <a:t>F supplements ….. B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agonist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ffectLst/>
              </a:rPr>
              <a:t>Antifungal medications</a:t>
            </a: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Avoid: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ffectLst/>
              </a:rPr>
              <a:t>NSAID’s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ffectLst/>
              </a:rPr>
              <a:t>Narcotics  &amp; Barbiturates ---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bronchospasm</a:t>
            </a:r>
            <a:endParaRPr lang="en-US" sz="2400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lonna MT" pitchFamily="82" charset="0"/>
              </a:rPr>
              <a:t>TUBERCULOSIS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effectLst/>
              </a:rPr>
              <a:t>Infectious disease caused by Mycobacterium tuberculosis</a:t>
            </a:r>
          </a:p>
          <a:p>
            <a:r>
              <a:rPr lang="en-US" sz="2800" dirty="0" smtClean="0">
                <a:effectLst/>
              </a:rPr>
              <a:t>Air-borne</a:t>
            </a: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  <a:effectLst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  <a:effectLst/>
              </a:rPr>
              <a:t>ORAL MANIFESTATIONS:</a:t>
            </a:r>
          </a:p>
          <a:p>
            <a:r>
              <a:rPr lang="en-US" sz="2800" dirty="0" err="1" smtClean="0">
                <a:effectLst/>
              </a:rPr>
              <a:t>Tuberculous</a:t>
            </a:r>
            <a:r>
              <a:rPr lang="en-US" sz="2800" dirty="0" smtClean="0">
                <a:effectLst/>
              </a:rPr>
              <a:t> ulcer</a:t>
            </a:r>
          </a:p>
          <a:p>
            <a:r>
              <a:rPr lang="en-US" sz="2800" dirty="0" err="1" smtClean="0">
                <a:effectLst/>
              </a:rPr>
              <a:t>Tuberculous</a:t>
            </a:r>
            <a:r>
              <a:rPr lang="en-US" sz="2800" dirty="0" smtClean="0">
                <a:effectLst/>
              </a:rPr>
              <a:t> gingivitis</a:t>
            </a:r>
          </a:p>
          <a:p>
            <a:r>
              <a:rPr lang="en-US" sz="2800" dirty="0" err="1" smtClean="0">
                <a:effectLst/>
              </a:rPr>
              <a:t>Tuberculous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osteomyelitis</a:t>
            </a:r>
            <a:endParaRPr lang="en-US" sz="2800" dirty="0" smtClean="0">
              <a:effectLst/>
            </a:endParaRPr>
          </a:p>
          <a:p>
            <a:endParaRPr lang="en-US" dirty="0"/>
          </a:p>
        </p:txBody>
      </p:sp>
      <p:pic>
        <p:nvPicPr>
          <p:cNvPr id="11266" name="Picture 2" descr="C:\Users\ganesh\Desktop\sss\t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438400"/>
            <a:ext cx="2667000" cy="24114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  <a:latin typeface="Colonna MT" pitchFamily="82" charset="0"/>
              </a:rPr>
              <a:t>INTRODUCTION </a:t>
            </a:r>
            <a:endParaRPr lang="en-US" dirty="0">
              <a:solidFill>
                <a:srgbClr val="FFFF00"/>
              </a:solidFill>
              <a:effectLst/>
              <a:latin typeface="Colonna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effectLst/>
                <a:cs typeface="Adobe Arabic" pitchFamily="18" charset="-78"/>
              </a:rPr>
              <a:t>Medical H/o is important  as it aids the diagnosis of oral manifestations of systemic diseases.</a:t>
            </a:r>
          </a:p>
          <a:p>
            <a:pPr>
              <a:buNone/>
            </a:pPr>
            <a:endParaRPr lang="en-US" sz="2800" dirty="0" smtClean="0">
              <a:effectLst/>
              <a:cs typeface="Adobe Arabic" pitchFamily="18" charset="-78"/>
            </a:endParaRPr>
          </a:p>
          <a:p>
            <a:r>
              <a:rPr lang="en-US" sz="2800" dirty="0" smtClean="0">
                <a:effectLst/>
                <a:cs typeface="Adobe Arabic" pitchFamily="18" charset="-78"/>
              </a:rPr>
              <a:t>Also ensures about the medical condition &amp; medications which affect dental treatment.</a:t>
            </a:r>
            <a:endParaRPr lang="en-US" sz="2800" dirty="0">
              <a:effectLst/>
              <a:cs typeface="Adobe Arabic" pitchFamily="18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is deferred to prevent cross infection</a:t>
            </a:r>
          </a:p>
          <a:p>
            <a:r>
              <a:rPr lang="en-US" dirty="0" smtClean="0"/>
              <a:t>Avoid </a:t>
            </a:r>
            <a:r>
              <a:rPr lang="en-US" dirty="0" err="1" smtClean="0"/>
              <a:t>aerosolization</a:t>
            </a:r>
            <a:r>
              <a:rPr lang="en-US" dirty="0" smtClean="0"/>
              <a:t> &amp; splatter</a:t>
            </a:r>
          </a:p>
          <a:p>
            <a:r>
              <a:rPr lang="en-US" dirty="0" smtClean="0"/>
              <a:t>Minimal use of ultrasonic </a:t>
            </a:r>
            <a:r>
              <a:rPr lang="en-US" dirty="0" err="1" smtClean="0"/>
              <a:t>scalers</a:t>
            </a:r>
            <a:r>
              <a:rPr lang="en-US" dirty="0" smtClean="0"/>
              <a:t> &amp; high speed </a:t>
            </a:r>
            <a:r>
              <a:rPr lang="en-US" dirty="0" err="1" smtClean="0"/>
              <a:t>handpieces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Operating air ---vented outside, not </a:t>
            </a:r>
            <a:r>
              <a:rPr lang="en-US" dirty="0" err="1" smtClean="0"/>
              <a:t>recirculated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1650"/>
            <a:ext cx="73152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  <a:latin typeface="Baskerville Old Face" pitchFamily="18" charset="0"/>
              </a:rPr>
              <a:t>Patients with active TB</a:t>
            </a:r>
          </a:p>
          <a:p>
            <a:pPr lvl="1"/>
            <a:r>
              <a:rPr lang="en-US" dirty="0" smtClean="0">
                <a:effectLst/>
                <a:latin typeface="Baskerville Old Face" pitchFamily="18" charset="0"/>
              </a:rPr>
              <a:t>Dental emergencies only</a:t>
            </a:r>
          </a:p>
          <a:p>
            <a:pPr lvl="1"/>
            <a:r>
              <a:rPr lang="en-US" dirty="0" smtClean="0">
                <a:effectLst/>
                <a:latin typeface="Baskerville Old Face" pitchFamily="18" charset="0"/>
              </a:rPr>
              <a:t>Controlled environment</a:t>
            </a:r>
          </a:p>
          <a:p>
            <a:r>
              <a:rPr lang="en-US" dirty="0" smtClean="0">
                <a:solidFill>
                  <a:srgbClr val="FFFF00"/>
                </a:solidFill>
                <a:effectLst/>
                <a:latin typeface="Baskerville Old Face" pitchFamily="18" charset="0"/>
              </a:rPr>
              <a:t>Pt’s with signs &amp; symptoms suggestive of TB</a:t>
            </a:r>
          </a:p>
          <a:p>
            <a:pPr lvl="1"/>
            <a:r>
              <a:rPr lang="en-US" dirty="0" smtClean="0">
                <a:effectLst/>
                <a:latin typeface="Baskerville Old Face" pitchFamily="18" charset="0"/>
              </a:rPr>
              <a:t>Dental emergencies only</a:t>
            </a:r>
          </a:p>
          <a:p>
            <a:pPr lvl="1"/>
            <a:r>
              <a:rPr lang="en-US" dirty="0" smtClean="0">
                <a:effectLst/>
                <a:latin typeface="Baskerville Old Face" pitchFamily="18" charset="0"/>
              </a:rPr>
              <a:t>Referral</a:t>
            </a:r>
          </a:p>
          <a:p>
            <a:r>
              <a:rPr lang="en-US" dirty="0" smtClean="0">
                <a:solidFill>
                  <a:srgbClr val="FFFF00"/>
                </a:solidFill>
                <a:effectLst/>
                <a:latin typeface="Baskerville Old Face" pitchFamily="18" charset="0"/>
              </a:rPr>
              <a:t>H/o TB</a:t>
            </a:r>
          </a:p>
          <a:p>
            <a:pPr lvl="1"/>
            <a:r>
              <a:rPr lang="en-US" dirty="0" smtClean="0">
                <a:effectLst/>
                <a:latin typeface="Baskerville Old Face" pitchFamily="18" charset="0"/>
              </a:rPr>
              <a:t>Routine dental treatment</a:t>
            </a:r>
            <a:endParaRPr lang="en-US" dirty="0">
              <a:effectLst/>
              <a:latin typeface="Baskerville Old Face" pitchFamily="18" charset="0"/>
            </a:endParaRPr>
          </a:p>
        </p:txBody>
      </p:sp>
      <p:pic>
        <p:nvPicPr>
          <p:cNvPr id="8194" name="Picture 2" descr="C:\Users\ganesh\Desktop\sss\images 4.jpg"/>
          <p:cNvPicPr>
            <a:picLocks noChangeAspect="1" noChangeArrowheads="1"/>
          </p:cNvPicPr>
          <p:nvPr/>
        </p:nvPicPr>
        <p:blipFill>
          <a:blip r:embed="rId3"/>
          <a:srcRect r="52459"/>
          <a:stretch>
            <a:fillRect/>
          </a:stretch>
        </p:blipFill>
        <p:spPr bwMode="auto">
          <a:xfrm>
            <a:off x="6237432" y="533400"/>
            <a:ext cx="2906568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LIVER DISEASES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6096000" cy="4781550"/>
          </a:xfrm>
        </p:spPr>
        <p:txBody>
          <a:bodyPr/>
          <a:lstStyle/>
          <a:p>
            <a:r>
              <a:rPr lang="en-US" sz="2800" dirty="0" smtClean="0">
                <a:effectLst/>
              </a:rPr>
              <a:t>Jaundice – yellowish discoloration of tissue resulting from deposition of </a:t>
            </a:r>
            <a:r>
              <a:rPr lang="en-US" sz="2800" dirty="0" err="1" smtClean="0">
                <a:effectLst/>
              </a:rPr>
              <a:t>bilirubin</a:t>
            </a:r>
            <a:r>
              <a:rPr lang="en-US" sz="2800" dirty="0" smtClean="0">
                <a:effectLst/>
              </a:rPr>
              <a:t>.</a:t>
            </a:r>
          </a:p>
          <a:p>
            <a:r>
              <a:rPr lang="en-US" sz="2800" dirty="0" smtClean="0">
                <a:effectLst/>
              </a:rPr>
              <a:t>It is a sign of liver disease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  <a:effectLst/>
              </a:rPr>
              <a:t>Oral manifestations:</a:t>
            </a:r>
          </a:p>
          <a:p>
            <a:pPr lvl="1"/>
            <a:r>
              <a:rPr lang="en-US" sz="2400" dirty="0" smtClean="0">
                <a:effectLst/>
              </a:rPr>
              <a:t>Hemorrhagic changes, </a:t>
            </a:r>
            <a:r>
              <a:rPr lang="en-US" sz="2400" dirty="0" err="1" smtClean="0">
                <a:effectLst/>
              </a:rPr>
              <a:t>Petechiae</a:t>
            </a:r>
            <a:r>
              <a:rPr lang="en-US" sz="2400" dirty="0" smtClean="0">
                <a:effectLst/>
              </a:rPr>
              <a:t>, hematoma, jaundiced mucosal tissues, gingival bleeding.</a:t>
            </a:r>
          </a:p>
          <a:p>
            <a:pPr lvl="1"/>
            <a:r>
              <a:rPr lang="en-US" sz="2400" dirty="0" err="1" smtClean="0">
                <a:effectLst/>
              </a:rPr>
              <a:t>Glossitis</a:t>
            </a:r>
            <a:r>
              <a:rPr lang="en-US" sz="2400" dirty="0" smtClean="0">
                <a:effectLst/>
              </a:rPr>
              <a:t> – alcoholic hepatitis</a:t>
            </a:r>
            <a:endParaRPr lang="en-US" sz="2400" dirty="0">
              <a:effectLst/>
            </a:endParaRPr>
          </a:p>
        </p:txBody>
      </p:sp>
      <p:pic>
        <p:nvPicPr>
          <p:cNvPr id="6146" name="Picture 2" descr="C:\Users\ganesh\Desktop\sss\images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612" y="76200"/>
            <a:ext cx="2613388" cy="2895600"/>
          </a:xfrm>
          <a:prstGeom prst="rect">
            <a:avLst/>
          </a:prstGeom>
          <a:noFill/>
        </p:spPr>
      </p:pic>
      <p:pic>
        <p:nvPicPr>
          <p:cNvPr id="6147" name="Picture 3" descr="C:\Users\ganesh\Desktop\ss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495800"/>
            <a:ext cx="2971800" cy="20478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considerations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Impaired metabolism of drugs in liver</a:t>
            </a:r>
          </a:p>
          <a:p>
            <a:r>
              <a:rPr lang="en-US" dirty="0" smtClean="0"/>
              <a:t>Impaired </a:t>
            </a:r>
            <a:r>
              <a:rPr lang="en-US" dirty="0" err="1" smtClean="0"/>
              <a:t>hemostasis</a:t>
            </a:r>
            <a:r>
              <a:rPr lang="en-US" dirty="0" smtClean="0"/>
              <a:t> ---serious bleeding problem</a:t>
            </a:r>
          </a:p>
          <a:p>
            <a:r>
              <a:rPr lang="en-US" dirty="0" smtClean="0"/>
              <a:t>Safe drugs: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ganesh\Desktop\ss\dental-patients-with-liver-disease-26-638.jpg"/>
          <p:cNvPicPr>
            <a:picLocks noChangeAspect="1" noChangeArrowheads="1"/>
          </p:cNvPicPr>
          <p:nvPr/>
        </p:nvPicPr>
        <p:blipFill>
          <a:blip r:embed="rId2"/>
          <a:srcRect t="18561" r="39412"/>
          <a:stretch>
            <a:fillRect/>
          </a:stretch>
        </p:blipFill>
        <p:spPr bwMode="auto">
          <a:xfrm>
            <a:off x="0" y="76200"/>
            <a:ext cx="9144000" cy="685799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6019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lonna MT" pitchFamily="82" charset="0"/>
              </a:rPr>
              <a:t>DRUG ALLERGY</a:t>
            </a:r>
            <a:endParaRPr lang="en-US" dirty="0">
              <a:solidFill>
                <a:srgbClr val="FFFF00"/>
              </a:solidFill>
              <a:latin typeface="Colonna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1650"/>
            <a:ext cx="5181600" cy="4857750"/>
          </a:xfrm>
        </p:spPr>
        <p:txBody>
          <a:bodyPr/>
          <a:lstStyle/>
          <a:p>
            <a:r>
              <a:rPr lang="en-US" sz="2800" u="sng" dirty="0" smtClean="0">
                <a:effectLst/>
              </a:rPr>
              <a:t>Allergy</a:t>
            </a:r>
            <a:r>
              <a:rPr lang="en-US" sz="2800" dirty="0" smtClean="0">
                <a:effectLst/>
              </a:rPr>
              <a:t> is defined as a hypersensitive state acquired through exposure to a particular allergen</a:t>
            </a:r>
          </a:p>
          <a:p>
            <a:r>
              <a:rPr lang="en-US" sz="2800" dirty="0" err="1" smtClean="0">
                <a:effectLst/>
              </a:rPr>
              <a:t>Pencillins</a:t>
            </a:r>
            <a:r>
              <a:rPr lang="en-US" sz="2800" dirty="0" smtClean="0">
                <a:effectLst/>
              </a:rPr>
              <a:t>, </a:t>
            </a:r>
            <a:r>
              <a:rPr lang="en-US" sz="2800" dirty="0" err="1" smtClean="0">
                <a:effectLst/>
              </a:rPr>
              <a:t>sulpha</a:t>
            </a:r>
            <a:r>
              <a:rPr lang="en-US" sz="2800" dirty="0" smtClean="0">
                <a:effectLst/>
              </a:rPr>
              <a:t> drugs, barbiturates, NSAIDs – Ibuprofen, ester type of </a:t>
            </a:r>
            <a:r>
              <a:rPr lang="en-US" sz="2800" dirty="0" err="1" smtClean="0">
                <a:effectLst/>
              </a:rPr>
              <a:t>anaesthetics</a:t>
            </a:r>
            <a:endParaRPr lang="en-US" sz="2800" dirty="0" smtClean="0">
              <a:effectLst/>
            </a:endParaRPr>
          </a:p>
          <a:p>
            <a:r>
              <a:rPr lang="en-US" sz="2800" dirty="0" err="1" smtClean="0">
                <a:effectLst/>
              </a:rPr>
              <a:t>stomatitis,angioedema</a:t>
            </a:r>
            <a:r>
              <a:rPr lang="en-US" sz="2800" dirty="0" smtClean="0">
                <a:effectLst/>
              </a:rPr>
              <a:t>, EM</a:t>
            </a:r>
            <a:endParaRPr lang="en-US" sz="2800" dirty="0">
              <a:effectLst/>
            </a:endParaRPr>
          </a:p>
        </p:txBody>
      </p:sp>
      <p:pic>
        <p:nvPicPr>
          <p:cNvPr id="4" name="Picture 2" descr="&#10;slide3.jpg                                                     00008D47students                       B185E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438400"/>
            <a:ext cx="2887579" cy="1854200"/>
          </a:xfrm>
          <a:prstGeom prst="rect">
            <a:avLst/>
          </a:prstGeom>
          <a:noFill/>
        </p:spPr>
      </p:pic>
      <p:pic>
        <p:nvPicPr>
          <p:cNvPr id="5" name="Picture 2" descr="&#10;slide5.jpg                                                     00008D47students                       B185E893: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593421" y="4495800"/>
            <a:ext cx="3322693" cy="2133600"/>
          </a:xfrm>
          <a:prstGeom prst="rect">
            <a:avLst/>
          </a:prstGeom>
          <a:noFill/>
        </p:spPr>
      </p:pic>
      <p:pic>
        <p:nvPicPr>
          <p:cNvPr id="6" name="Picture 2" descr="&#10;slide4.jpg                                                     00008D47students                       B185E893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81000"/>
            <a:ext cx="3285609" cy="21097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FFFF00"/>
                </a:solidFill>
                <a:latin typeface="Colonna MT" pitchFamily="82" charset="0"/>
              </a:rPr>
              <a:t>CONCLUSION</a:t>
            </a:r>
            <a:endParaRPr lang="en-US" dirty="0">
              <a:solidFill>
                <a:srgbClr val="FFFF00"/>
              </a:solidFill>
              <a:latin typeface="Colonna MT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Dentist  should be aware of potential complications while undertaking routine dental care.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Complete medical history is a must so that we can assess the general health of the patient.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4" name="Picture 4" descr="Picture4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56327" name="Picture 7" descr="awave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126413" y="5562600"/>
            <a:ext cx="1017587" cy="1295400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Diabetes mellitus</a:t>
            </a:r>
          </a:p>
          <a:p>
            <a:r>
              <a:rPr lang="en-US" dirty="0" smtClean="0">
                <a:latin typeface="Comic Sans MS" pitchFamily="66" charset="0"/>
              </a:rPr>
              <a:t>Hypertension </a:t>
            </a:r>
          </a:p>
          <a:p>
            <a:r>
              <a:rPr lang="en-US" dirty="0" smtClean="0">
                <a:latin typeface="Comic Sans MS" pitchFamily="66" charset="0"/>
              </a:rPr>
              <a:t>Bleeding disorders</a:t>
            </a:r>
          </a:p>
          <a:p>
            <a:r>
              <a:rPr lang="en-US" dirty="0" smtClean="0">
                <a:latin typeface="Comic Sans MS" pitchFamily="66" charset="0"/>
              </a:rPr>
              <a:t>Cardiac conditions</a:t>
            </a:r>
          </a:p>
          <a:p>
            <a:r>
              <a:rPr lang="en-US" dirty="0" smtClean="0">
                <a:latin typeface="Comic Sans MS" pitchFamily="66" charset="0"/>
              </a:rPr>
              <a:t>Asthma </a:t>
            </a:r>
          </a:p>
          <a:p>
            <a:r>
              <a:rPr lang="en-US" dirty="0" smtClean="0">
                <a:latin typeface="Comic Sans MS" pitchFamily="66" charset="0"/>
              </a:rPr>
              <a:t>Tuberculosis </a:t>
            </a:r>
          </a:p>
          <a:p>
            <a:r>
              <a:rPr lang="en-US" dirty="0" smtClean="0">
                <a:latin typeface="Comic Sans MS" pitchFamily="66" charset="0"/>
              </a:rPr>
              <a:t>Liver diseases</a:t>
            </a:r>
          </a:p>
          <a:p>
            <a:r>
              <a:rPr lang="en-US" dirty="0" smtClean="0">
                <a:latin typeface="Comic Sans MS" pitchFamily="66" charset="0"/>
              </a:rPr>
              <a:t>Drug allergy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FFFF00"/>
                </a:solidFill>
                <a:latin typeface="Colonna MT" pitchFamily="82" charset="0"/>
              </a:rPr>
              <a:t>DIABETES </a:t>
            </a:r>
            <a:r>
              <a:rPr lang="en-US" dirty="0" smtClean="0">
                <a:solidFill>
                  <a:srgbClr val="FFFF00"/>
                </a:solidFill>
                <a:latin typeface="Colonna MT" pitchFamily="82" charset="0"/>
              </a:rPr>
              <a:t>MELLITUS</a:t>
            </a:r>
            <a:endParaRPr lang="en-US" dirty="0">
              <a:solidFill>
                <a:srgbClr val="FFFF00"/>
              </a:solidFill>
              <a:latin typeface="Colonna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Metabolic disease characterized by abnormally elevated blood glucose level</a:t>
            </a:r>
          </a:p>
          <a:p>
            <a:endParaRPr lang="en-US" dirty="0"/>
          </a:p>
        </p:txBody>
      </p:sp>
      <p:pic>
        <p:nvPicPr>
          <p:cNvPr id="1026" name="Picture 2" descr="C:\Users\ganesh\Desktop\SASI\best-diabetic-diet-diet-gestational-yahoo-answers-5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14330"/>
            <a:ext cx="4343400" cy="326269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Fasting</a:t>
            </a:r>
          </a:p>
          <a:p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Post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prandial</a:t>
            </a:r>
            <a:endParaRPr lang="en-US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HbA1c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 descr="C:\Users\ganesh\Desktop\s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057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manifestation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Altered wound healing</a:t>
            </a:r>
          </a:p>
          <a:p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Xerostomia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&amp; bilateral salivary gland enlargement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Mucosal ulceration, burning sensation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Increased incidence of infections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Dental caries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Gingivitis &amp;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Periodontitis</a:t>
            </a:r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Multiple periodontal abscess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876800"/>
            <a:ext cx="305740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ganesh\Desktop\ss\2011-0032_ang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161983"/>
            <a:ext cx="2438400" cy="142881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Consultation with patient’s physician</a:t>
            </a:r>
          </a:p>
          <a:p>
            <a:r>
              <a:rPr lang="en-US" dirty="0" smtClean="0"/>
              <a:t>Determine the type of DM, treatment</a:t>
            </a:r>
          </a:p>
          <a:p>
            <a:r>
              <a:rPr lang="en-US" dirty="0" smtClean="0"/>
              <a:t>Patient should follow the usual drug regimen &amp; diet</a:t>
            </a:r>
          </a:p>
          <a:p>
            <a:r>
              <a:rPr lang="en-US" dirty="0" smtClean="0"/>
              <a:t>Monitoring Glucose level</a:t>
            </a:r>
          </a:p>
          <a:p>
            <a:r>
              <a:rPr lang="en-US" dirty="0" smtClean="0"/>
              <a:t>Short appointments – morning</a:t>
            </a:r>
          </a:p>
          <a:p>
            <a:r>
              <a:rPr lang="en-US" dirty="0" smtClean="0"/>
              <a:t>Adequate pain control &amp; stress reduction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lonna MT" pitchFamily="82" charset="0"/>
              </a:rPr>
              <a:t>HYPERTENSION</a:t>
            </a:r>
            <a:endParaRPr lang="en-US" dirty="0">
              <a:solidFill>
                <a:srgbClr val="FFFF00"/>
              </a:solidFill>
              <a:latin typeface="Colonna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as having systolic Bp &gt;140 mm Hg or diastolic Bp &gt;90 mm Hg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Primary</a:t>
            </a:r>
          </a:p>
          <a:p>
            <a:pPr lvl="1"/>
            <a:r>
              <a:rPr lang="en-US" dirty="0" smtClean="0"/>
              <a:t>secondary</a:t>
            </a:r>
            <a:endParaRPr lang="en-US" dirty="0"/>
          </a:p>
        </p:txBody>
      </p:sp>
      <p:pic>
        <p:nvPicPr>
          <p:cNvPr id="4" name="Picture 3" descr="sphygmamomet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895600"/>
            <a:ext cx="377855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m62-xray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C0C0C0"/>
      </a:accent2>
      <a:accent3>
        <a:srgbClr val="FFFFFF"/>
      </a:accent3>
      <a:accent4>
        <a:srgbClr val="000000"/>
      </a:accent4>
      <a:accent5>
        <a:srgbClr val="FFFFFF"/>
      </a:accent5>
      <a:accent6>
        <a:srgbClr val="AEAEAE"/>
      </a:accent6>
      <a:hlink>
        <a:srgbClr val="777777"/>
      </a:hlink>
      <a:folHlink>
        <a:srgbClr val="292929"/>
      </a:folHlink>
    </a:clrScheme>
    <a:fontScheme name="m62-x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xr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xr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xr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xr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xr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xr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xr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xr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xr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xr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xr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xr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xray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EAEAE"/>
        </a:accent6>
        <a:hlink>
          <a:srgbClr val="777777"/>
        </a:hlink>
        <a:folHlink>
          <a:srgbClr val="2929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31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tech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vtech1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ech1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ech1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ech1 4">
        <a:dk1>
          <a:srgbClr val="000000"/>
        </a:dk1>
        <a:lt1>
          <a:srgbClr val="FFFFFF"/>
        </a:lt1>
        <a:dk2>
          <a:srgbClr val="0000CC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AAAAE2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1515</TotalTime>
  <Words>945</Words>
  <Application>Microsoft Office PowerPoint</Application>
  <PresentationFormat>On-screen Show (4:3)</PresentationFormat>
  <Paragraphs>221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Theme1</vt:lpstr>
      <vt:lpstr>1_It’s not the design of your template</vt:lpstr>
      <vt:lpstr>Theme31</vt:lpstr>
      <vt:lpstr>Slide 1</vt:lpstr>
      <vt:lpstr>Dental considerations in Medically compromised patients</vt:lpstr>
      <vt:lpstr>INTRODUCTION </vt:lpstr>
      <vt:lpstr>Slide 4</vt:lpstr>
      <vt:lpstr>DIABETES MELLITUS</vt:lpstr>
      <vt:lpstr>Diagnostic criteria</vt:lpstr>
      <vt:lpstr>Oral manifestation</vt:lpstr>
      <vt:lpstr>Dental Management</vt:lpstr>
      <vt:lpstr>HYPERTENSION</vt:lpstr>
      <vt:lpstr>DIAGNOSTIC CRITERIA</vt:lpstr>
      <vt:lpstr>Oral changes</vt:lpstr>
      <vt:lpstr>DENTAL MANAGEMENT</vt:lpstr>
      <vt:lpstr>BLEEDING DISODERS</vt:lpstr>
      <vt:lpstr>Oral Manifestations</vt:lpstr>
      <vt:lpstr>Dental considerations</vt:lpstr>
      <vt:lpstr>Slide 16</vt:lpstr>
      <vt:lpstr>Slide 17</vt:lpstr>
      <vt:lpstr>Slide 18</vt:lpstr>
      <vt:lpstr>ANEMIA</vt:lpstr>
      <vt:lpstr>Dental considerations</vt:lpstr>
      <vt:lpstr>CARDIAC   CONDITIONS</vt:lpstr>
      <vt:lpstr>Dental considerations</vt:lpstr>
      <vt:lpstr>Slide 23</vt:lpstr>
      <vt:lpstr>MYOCARDIAL INFARCTION </vt:lpstr>
      <vt:lpstr>Slide 25</vt:lpstr>
      <vt:lpstr>ASTHMA</vt:lpstr>
      <vt:lpstr>Slide 27</vt:lpstr>
      <vt:lpstr>DENTAL CONSIDERATIONS</vt:lpstr>
      <vt:lpstr>TUBERCULOSIS </vt:lpstr>
      <vt:lpstr>Dental considerations</vt:lpstr>
      <vt:lpstr>Slide 31</vt:lpstr>
      <vt:lpstr>LIVER DISEASES</vt:lpstr>
      <vt:lpstr>Dental considerations </vt:lpstr>
      <vt:lpstr>Slide 34</vt:lpstr>
      <vt:lpstr>DRUG ALLERGY</vt:lpstr>
      <vt:lpstr>CONCLUSION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considerations in Medically compromised patients</dc:title>
  <dc:creator>ganesh</dc:creator>
  <cp:lastModifiedBy>sasipoorni@gmail.com</cp:lastModifiedBy>
  <cp:revision>101</cp:revision>
  <dcterms:created xsi:type="dcterms:W3CDTF">2006-08-16T00:00:00Z</dcterms:created>
  <dcterms:modified xsi:type="dcterms:W3CDTF">2019-02-08T02:11:51Z</dcterms:modified>
</cp:coreProperties>
</file>