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81" r:id="rId13"/>
    <p:sldId id="267" r:id="rId14"/>
    <p:sldId id="268" r:id="rId15"/>
    <p:sldId id="270" r:id="rId16"/>
    <p:sldId id="269" r:id="rId17"/>
    <p:sldId id="271" r:id="rId18"/>
    <p:sldId id="279" r:id="rId19"/>
    <p:sldId id="272" r:id="rId20"/>
    <p:sldId id="273" r:id="rId21"/>
    <p:sldId id="274" r:id="rId22"/>
    <p:sldId id="280" r:id="rId23"/>
    <p:sldId id="282" r:id="rId24"/>
    <p:sldId id="277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owLett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2068879" y="2967335"/>
            <a:ext cx="5109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Good Morning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General</a:t>
            </a:r>
          </a:p>
          <a:p>
            <a:r>
              <a:rPr lang="en-IN" dirty="0" smtClean="0"/>
              <a:t>Systemic </a:t>
            </a:r>
          </a:p>
          <a:p>
            <a:r>
              <a:rPr lang="en-IN" dirty="0" smtClean="0"/>
              <a:t>Local </a:t>
            </a:r>
            <a:endParaRPr lang="en-IN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examination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Nourishment, body built</a:t>
            </a:r>
          </a:p>
          <a:p>
            <a:r>
              <a:rPr lang="en-IN" dirty="0" smtClean="0"/>
              <a:t>Height, Weight</a:t>
            </a:r>
          </a:p>
          <a:p>
            <a:r>
              <a:rPr lang="en-IN" dirty="0" smtClean="0"/>
              <a:t>Vital signs</a:t>
            </a:r>
          </a:p>
          <a:p>
            <a:pPr lvl="1"/>
            <a:r>
              <a:rPr lang="en-IN" dirty="0" smtClean="0"/>
              <a:t>Pulse</a:t>
            </a:r>
          </a:p>
          <a:p>
            <a:pPr lvl="1"/>
            <a:r>
              <a:rPr lang="en-IN" dirty="0" smtClean="0"/>
              <a:t>Temperature</a:t>
            </a:r>
          </a:p>
          <a:p>
            <a:pPr lvl="1"/>
            <a:r>
              <a:rPr lang="en-IN" dirty="0" smtClean="0"/>
              <a:t>Blood pressure</a:t>
            </a:r>
          </a:p>
          <a:p>
            <a:pPr lvl="1"/>
            <a:r>
              <a:rPr lang="en-IN" dirty="0" smtClean="0"/>
              <a:t>Respiratory rate</a:t>
            </a:r>
          </a:p>
          <a:p>
            <a:endParaRPr lang="en-IN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i_036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1432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Peripheral signs</a:t>
            </a:r>
          </a:p>
          <a:p>
            <a:pPr lvl="1"/>
            <a:r>
              <a:rPr lang="en-IN" dirty="0" err="1" smtClean="0"/>
              <a:t>Anemia</a:t>
            </a:r>
            <a:r>
              <a:rPr lang="en-IN" dirty="0" smtClean="0"/>
              <a:t> </a:t>
            </a:r>
          </a:p>
          <a:p>
            <a:pPr lvl="1"/>
            <a:r>
              <a:rPr lang="en-IN" dirty="0" smtClean="0"/>
              <a:t>Cyanosis</a:t>
            </a:r>
          </a:p>
          <a:p>
            <a:pPr lvl="1"/>
            <a:r>
              <a:rPr lang="en-IN" dirty="0" smtClean="0"/>
              <a:t>Clubbing</a:t>
            </a:r>
          </a:p>
          <a:p>
            <a:pPr lvl="1"/>
            <a:r>
              <a:rPr lang="en-IN" dirty="0" err="1" smtClean="0"/>
              <a:t>Icterus</a:t>
            </a:r>
            <a:endParaRPr lang="en-IN" dirty="0" smtClean="0"/>
          </a:p>
          <a:p>
            <a:pPr lvl="1"/>
            <a:r>
              <a:rPr lang="en-IN" dirty="0" smtClean="0"/>
              <a:t>lymphadenopathy</a:t>
            </a:r>
            <a:endParaRPr lang="en-IN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Systemic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CNS</a:t>
            </a:r>
          </a:p>
          <a:p>
            <a:r>
              <a:rPr lang="en-IN" dirty="0" smtClean="0"/>
              <a:t>CVS</a:t>
            </a:r>
          </a:p>
          <a:p>
            <a:r>
              <a:rPr lang="en-IN" dirty="0" smtClean="0"/>
              <a:t>RS</a:t>
            </a:r>
          </a:p>
          <a:p>
            <a:r>
              <a:rPr lang="en-IN" dirty="0" smtClean="0"/>
              <a:t>GIT</a:t>
            </a:r>
          </a:p>
          <a:p>
            <a:r>
              <a:rPr lang="en-IN" dirty="0" smtClean="0"/>
              <a:t>GUT</a:t>
            </a:r>
            <a:endParaRPr lang="en-IN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LOCAL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Extraoral</a:t>
            </a:r>
            <a:r>
              <a:rPr lang="en-IN" dirty="0" smtClean="0"/>
              <a:t> </a:t>
            </a:r>
          </a:p>
          <a:p>
            <a:r>
              <a:rPr lang="en-IN" dirty="0" smtClean="0"/>
              <a:t>Intraoral </a:t>
            </a:r>
            <a:endParaRPr lang="en-IN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LYMPH NODE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CERVICAL</a:t>
            </a:r>
          </a:p>
          <a:p>
            <a:r>
              <a:rPr lang="en-IN" dirty="0" smtClean="0"/>
              <a:t>AXILLARY</a:t>
            </a:r>
          </a:p>
          <a:p>
            <a:r>
              <a:rPr lang="en-IN" dirty="0" smtClean="0"/>
              <a:t>INGUINAL</a:t>
            </a:r>
            <a:endParaRPr lang="en-IN" dirty="0"/>
          </a:p>
        </p:txBody>
      </p:sp>
      <p:pic>
        <p:nvPicPr>
          <p:cNvPr id="4" name="Picture 3" descr="C:\pictures\anu\lymph\IMG_0448.JPG"/>
          <p:cNvPicPr>
            <a:picLocks noChangeAspect="1" noChangeArrowheads="1"/>
          </p:cNvPicPr>
          <p:nvPr/>
        </p:nvPicPr>
        <p:blipFill>
          <a:blip r:embed="rId2" cstate="print"/>
          <a:srcRect l="28589" t="5867" b="4924"/>
          <a:stretch>
            <a:fillRect/>
          </a:stretch>
        </p:blipFill>
        <p:spPr bwMode="auto">
          <a:xfrm>
            <a:off x="142844" y="2761330"/>
            <a:ext cx="4143405" cy="38823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Extraoral</a:t>
            </a:r>
            <a:r>
              <a:rPr lang="en-IN" dirty="0" smtClean="0"/>
              <a:t>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Facial asymmetry</a:t>
            </a:r>
          </a:p>
          <a:p>
            <a:r>
              <a:rPr lang="en-IN" dirty="0" smtClean="0"/>
              <a:t>Mouth opening</a:t>
            </a:r>
          </a:p>
          <a:p>
            <a:r>
              <a:rPr lang="en-IN" dirty="0" smtClean="0"/>
              <a:t>TMJ</a:t>
            </a:r>
          </a:p>
          <a:p>
            <a:pPr lvl="1"/>
            <a:r>
              <a:rPr lang="en-IN" dirty="0" smtClean="0"/>
              <a:t>Inspection</a:t>
            </a:r>
          </a:p>
          <a:p>
            <a:pPr lvl="1"/>
            <a:r>
              <a:rPr lang="en-IN" dirty="0" smtClean="0"/>
              <a:t>Palpation</a:t>
            </a:r>
          </a:p>
          <a:p>
            <a:pPr lvl="1"/>
            <a:r>
              <a:rPr lang="en-IN" dirty="0" smtClean="0"/>
              <a:t>Auscultation</a:t>
            </a:r>
          </a:p>
          <a:p>
            <a:r>
              <a:rPr lang="en-IN" dirty="0" smtClean="0"/>
              <a:t>Muscles of mastication</a:t>
            </a:r>
          </a:p>
          <a:p>
            <a:r>
              <a:rPr lang="en-IN" dirty="0" smtClean="0"/>
              <a:t>Lymph node examination</a:t>
            </a:r>
            <a:endParaRPr lang="en-IN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F1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Intraoral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Hard </a:t>
            </a:r>
          </a:p>
          <a:p>
            <a:r>
              <a:rPr lang="en-IN" dirty="0" smtClean="0"/>
              <a:t>Soft tissues</a:t>
            </a:r>
            <a:endParaRPr lang="en-IN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Case History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487362"/>
          </a:xfrm>
        </p:spPr>
        <p:txBody>
          <a:bodyPr/>
          <a:lstStyle/>
          <a:p>
            <a:r>
              <a:rPr lang="en-IN" dirty="0" smtClean="0"/>
              <a:t>Hard tissue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813" y="914400"/>
            <a:ext cx="6326187" cy="4525963"/>
          </a:xfrm>
        </p:spPr>
        <p:txBody>
          <a:bodyPr/>
          <a:lstStyle/>
          <a:p>
            <a:r>
              <a:rPr lang="en-IN" dirty="0" smtClean="0"/>
              <a:t>Teeth </a:t>
            </a:r>
          </a:p>
          <a:p>
            <a:pPr lvl="1"/>
            <a:r>
              <a:rPr lang="en-IN" dirty="0" smtClean="0"/>
              <a:t>Clinically present / missing teeth</a:t>
            </a:r>
          </a:p>
          <a:p>
            <a:pPr lvl="1"/>
            <a:r>
              <a:rPr lang="en-IN" dirty="0" smtClean="0"/>
              <a:t>Dental caries </a:t>
            </a:r>
          </a:p>
          <a:p>
            <a:pPr lvl="2"/>
            <a:r>
              <a:rPr lang="en-IN" dirty="0" smtClean="0"/>
              <a:t>Initial </a:t>
            </a:r>
          </a:p>
          <a:p>
            <a:pPr lvl="2"/>
            <a:r>
              <a:rPr lang="en-IN" dirty="0" smtClean="0"/>
              <a:t>Moderate</a:t>
            </a:r>
          </a:p>
          <a:p>
            <a:pPr lvl="2"/>
            <a:r>
              <a:rPr lang="en-IN" dirty="0" smtClean="0"/>
              <a:t>Deep</a:t>
            </a:r>
          </a:p>
          <a:p>
            <a:pPr lvl="1"/>
            <a:r>
              <a:rPr lang="en-IN" dirty="0" smtClean="0"/>
              <a:t>Root stump, restoration, grossly decayed</a:t>
            </a:r>
          </a:p>
          <a:p>
            <a:pPr lvl="1"/>
            <a:r>
              <a:rPr lang="en-IN" dirty="0" smtClean="0"/>
              <a:t>Molar relation</a:t>
            </a:r>
          </a:p>
          <a:p>
            <a:pPr lvl="1"/>
            <a:r>
              <a:rPr lang="en-IN" dirty="0" smtClean="0"/>
              <a:t>Mobility</a:t>
            </a:r>
          </a:p>
          <a:p>
            <a:pPr lvl="1"/>
            <a:r>
              <a:rPr lang="en-IN" dirty="0" smtClean="0"/>
              <a:t>Attrition, abrasion, erosion</a:t>
            </a:r>
          </a:p>
          <a:p>
            <a:pPr lvl="1"/>
            <a:r>
              <a:rPr lang="en-IN" dirty="0" smtClean="0"/>
              <a:t>Calculus</a:t>
            </a:r>
          </a:p>
          <a:p>
            <a:pPr lvl="1"/>
            <a:r>
              <a:rPr lang="en-IN" dirty="0" smtClean="0"/>
              <a:t>Stains </a:t>
            </a:r>
            <a:endParaRPr lang="en-IN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Soft tissues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Gingiva</a:t>
            </a:r>
            <a:endParaRPr lang="en-IN" dirty="0" smtClean="0"/>
          </a:p>
          <a:p>
            <a:r>
              <a:rPr lang="en-IN" dirty="0" smtClean="0"/>
              <a:t>Alveolar mucosa</a:t>
            </a:r>
          </a:p>
          <a:p>
            <a:r>
              <a:rPr lang="en-IN" dirty="0" smtClean="0"/>
              <a:t>Labial mucosa</a:t>
            </a:r>
          </a:p>
          <a:p>
            <a:r>
              <a:rPr lang="en-IN" dirty="0" err="1" smtClean="0"/>
              <a:t>Buccal</a:t>
            </a:r>
            <a:r>
              <a:rPr lang="en-IN" dirty="0" smtClean="0"/>
              <a:t> mucosa</a:t>
            </a:r>
          </a:p>
          <a:p>
            <a:r>
              <a:rPr lang="en-IN" dirty="0" smtClean="0"/>
              <a:t>Tongue</a:t>
            </a:r>
          </a:p>
          <a:p>
            <a:r>
              <a:rPr lang="en-IN" dirty="0" smtClean="0"/>
              <a:t>Hard and soft palate</a:t>
            </a:r>
          </a:p>
          <a:p>
            <a:r>
              <a:rPr lang="en-IN" dirty="0" smtClean="0"/>
              <a:t>Floor of the mouth</a:t>
            </a:r>
          </a:p>
          <a:p>
            <a:r>
              <a:rPr lang="en-IN" dirty="0" err="1" smtClean="0"/>
              <a:t>Faucial</a:t>
            </a:r>
            <a:r>
              <a:rPr lang="en-IN" dirty="0" smtClean="0"/>
              <a:t> pillars</a:t>
            </a:r>
            <a:endParaRPr lang="en-IN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"/>
          </a:blip>
          <a:srcRect/>
          <a:stretch>
            <a:fillRect/>
          </a:stretch>
        </p:blipFill>
        <p:spPr bwMode="auto">
          <a:xfrm>
            <a:off x="4495800" y="0"/>
            <a:ext cx="31242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3571900" cy="4071966"/>
          </a:xfrm>
          <a:prstGeom prst="rect">
            <a:avLst/>
          </a:prstGeom>
          <a:solidFill>
            <a:srgbClr val="FFC000"/>
          </a:solidFill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876800" y="3645084"/>
            <a:ext cx="3906837" cy="3212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uco35 mucocele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4111625" y="4038600"/>
            <a:ext cx="35845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950829A 門診   20890548 簡文盛 L't BM V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750" y="136525"/>
            <a:ext cx="3427413" cy="3254375"/>
          </a:xfrm>
          <a:prstGeom prst="rect">
            <a:avLst/>
          </a:prstGeom>
        </p:spPr>
      </p:pic>
      <p:pic>
        <p:nvPicPr>
          <p:cNvPr id="4" name="Picture 3" descr="14984864 邱俊雄 920807 torus palatinus 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8600"/>
            <a:ext cx="3805238" cy="3424238"/>
          </a:xfrm>
          <a:prstGeom prst="rect">
            <a:avLst/>
          </a:prstGeom>
          <a:noFill/>
        </p:spPr>
      </p:pic>
      <p:pic>
        <p:nvPicPr>
          <p:cNvPr id="5" name="Picture 2" descr="961220黃秀香11151576megaloblastic anemia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733800"/>
            <a:ext cx="3352800" cy="28289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Provisional diagnosis</a:t>
            </a:r>
          </a:p>
          <a:p>
            <a:r>
              <a:rPr lang="en-IN" dirty="0" smtClean="0"/>
              <a:t>Differential diagnosis</a:t>
            </a:r>
          </a:p>
          <a:p>
            <a:r>
              <a:rPr lang="en-IN" dirty="0" smtClean="0"/>
              <a:t>Investigations</a:t>
            </a:r>
          </a:p>
          <a:p>
            <a:r>
              <a:rPr lang="en-IN" dirty="0" smtClean="0"/>
              <a:t>Final diagnosis</a:t>
            </a:r>
          </a:p>
          <a:p>
            <a:r>
              <a:rPr lang="en-IN" dirty="0" smtClean="0"/>
              <a:t>Treatment plan</a:t>
            </a:r>
            <a:endParaRPr lang="en-IN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History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Demographic data</a:t>
            </a:r>
          </a:p>
          <a:p>
            <a:pPr lvl="1"/>
            <a:r>
              <a:rPr lang="en-IN" dirty="0" smtClean="0"/>
              <a:t>Name</a:t>
            </a:r>
          </a:p>
          <a:p>
            <a:pPr lvl="1"/>
            <a:r>
              <a:rPr lang="en-IN" dirty="0" smtClean="0"/>
              <a:t>Age</a:t>
            </a:r>
          </a:p>
          <a:p>
            <a:pPr lvl="1"/>
            <a:r>
              <a:rPr lang="en-IN" dirty="0" smtClean="0"/>
              <a:t>Sex</a:t>
            </a:r>
          </a:p>
          <a:p>
            <a:pPr lvl="1"/>
            <a:r>
              <a:rPr lang="en-IN" dirty="0" smtClean="0"/>
              <a:t>Address</a:t>
            </a:r>
          </a:p>
          <a:p>
            <a:pPr lvl="1"/>
            <a:r>
              <a:rPr lang="en-IN" dirty="0" err="1" smtClean="0"/>
              <a:t>Ph.no</a:t>
            </a:r>
            <a:endParaRPr lang="en-IN" dirty="0" smtClean="0"/>
          </a:p>
          <a:p>
            <a:pPr lvl="1"/>
            <a:r>
              <a:rPr lang="en-IN" dirty="0" smtClean="0"/>
              <a:t>Occupation</a:t>
            </a:r>
          </a:p>
          <a:p>
            <a:pPr lvl="1"/>
            <a:r>
              <a:rPr lang="en-IN" dirty="0" smtClean="0"/>
              <a:t>Income</a:t>
            </a:r>
          </a:p>
          <a:p>
            <a:pPr lvl="1"/>
            <a:r>
              <a:rPr lang="en-IN" dirty="0" smtClean="0"/>
              <a:t> </a:t>
            </a:r>
            <a:r>
              <a:rPr lang="en-IN" dirty="0" smtClean="0"/>
              <a:t>religion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Cheif</a:t>
            </a:r>
            <a:r>
              <a:rPr lang="en-IN" dirty="0" smtClean="0"/>
              <a:t> complaint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Should in patient’s words</a:t>
            </a:r>
          </a:p>
          <a:p>
            <a:r>
              <a:rPr lang="en-IN" dirty="0" smtClean="0"/>
              <a:t>Duration </a:t>
            </a:r>
          </a:p>
          <a:p>
            <a:pPr lvl="1"/>
            <a:r>
              <a:rPr lang="en-IN" dirty="0" smtClean="0"/>
              <a:t>Acute</a:t>
            </a:r>
          </a:p>
          <a:p>
            <a:pPr lvl="1"/>
            <a:r>
              <a:rPr lang="en-IN" dirty="0" smtClean="0"/>
              <a:t>chronic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History of Presenting illness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Pain</a:t>
            </a:r>
          </a:p>
          <a:p>
            <a:r>
              <a:rPr lang="en-IN" dirty="0" smtClean="0"/>
              <a:t>Swelling 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Past medical history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Diabetes mellitus</a:t>
            </a:r>
          </a:p>
          <a:p>
            <a:r>
              <a:rPr lang="en-IN" dirty="0" smtClean="0"/>
              <a:t>Hypertension</a:t>
            </a:r>
          </a:p>
          <a:p>
            <a:r>
              <a:rPr lang="en-IN" dirty="0" smtClean="0"/>
              <a:t>Asthma</a:t>
            </a:r>
          </a:p>
          <a:p>
            <a:r>
              <a:rPr lang="en-IN" dirty="0" smtClean="0"/>
              <a:t>Gastric ulcer</a:t>
            </a:r>
          </a:p>
          <a:p>
            <a:r>
              <a:rPr lang="en-IN" dirty="0" smtClean="0"/>
              <a:t>Bleeding disorders</a:t>
            </a:r>
          </a:p>
          <a:p>
            <a:r>
              <a:rPr lang="en-IN" dirty="0" smtClean="0"/>
              <a:t>Allergy</a:t>
            </a:r>
          </a:p>
          <a:p>
            <a:r>
              <a:rPr lang="en-IN" dirty="0" smtClean="0"/>
              <a:t>Epilepsy</a:t>
            </a:r>
          </a:p>
          <a:p>
            <a:r>
              <a:rPr lang="en-IN" dirty="0" smtClean="0"/>
              <a:t>Jaundice </a:t>
            </a:r>
          </a:p>
          <a:p>
            <a:r>
              <a:rPr lang="en-IN" dirty="0" smtClean="0"/>
              <a:t>Trauma</a:t>
            </a:r>
          </a:p>
          <a:p>
            <a:r>
              <a:rPr lang="en-IN" dirty="0" smtClean="0"/>
              <a:t>Hospitalization 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Past dental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Diet</a:t>
            </a:r>
          </a:p>
          <a:p>
            <a:r>
              <a:rPr lang="en-IN" dirty="0" smtClean="0"/>
              <a:t>Habits </a:t>
            </a:r>
          </a:p>
          <a:p>
            <a:pPr lvl="1"/>
            <a:r>
              <a:rPr lang="en-IN" dirty="0" smtClean="0"/>
              <a:t>Brushing habits</a:t>
            </a:r>
          </a:p>
          <a:p>
            <a:pPr lvl="1"/>
            <a:r>
              <a:rPr lang="en-IN" dirty="0" smtClean="0"/>
              <a:t>Adverse habits</a:t>
            </a:r>
          </a:p>
          <a:p>
            <a:pPr lvl="2"/>
            <a:r>
              <a:rPr lang="en-IN" dirty="0" smtClean="0"/>
              <a:t>Site, frequency, duration</a:t>
            </a:r>
          </a:p>
          <a:p>
            <a:r>
              <a:rPr lang="en-IN" dirty="0" smtClean="0"/>
              <a:t>Marital status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Family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Parents and siblings</a:t>
            </a:r>
          </a:p>
          <a:p>
            <a:r>
              <a:rPr lang="en-IN" dirty="0" smtClean="0"/>
              <a:t>Any history of disease</a:t>
            </a:r>
            <a:endParaRPr lang="en-IN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Theme1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104e8b_dogerblue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4e8b_dogerblue4 1">
        <a:dk1>
          <a:srgbClr val="000000"/>
        </a:dk1>
        <a:lt1>
          <a:srgbClr val="FFFFFF"/>
        </a:lt1>
        <a:dk2>
          <a:srgbClr val="104E8B"/>
        </a:dk2>
        <a:lt2>
          <a:srgbClr val="FFFFFF"/>
        </a:lt2>
        <a:accent1>
          <a:srgbClr val="1C81E5"/>
        </a:accent1>
        <a:accent2>
          <a:srgbClr val="6699CC"/>
        </a:accent2>
        <a:accent3>
          <a:srgbClr val="AAB2C4"/>
        </a:accent3>
        <a:accent4>
          <a:srgbClr val="DADADA"/>
        </a:accent4>
        <a:accent5>
          <a:srgbClr val="ABC1F0"/>
        </a:accent5>
        <a:accent6>
          <a:srgbClr val="5C8AB9"/>
        </a:accent6>
        <a:hlink>
          <a:srgbClr val="ADDCFF"/>
        </a:hlink>
        <a:folHlink>
          <a:srgbClr val="D1E6F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4e8b_dogerblue4 2">
        <a:dk1>
          <a:srgbClr val="000000"/>
        </a:dk1>
        <a:lt1>
          <a:srgbClr val="FFFFFF"/>
        </a:lt1>
        <a:dk2>
          <a:srgbClr val="104E8B"/>
        </a:dk2>
        <a:lt2>
          <a:srgbClr val="FFFFFF"/>
        </a:lt2>
        <a:accent1>
          <a:srgbClr val="1C22E3"/>
        </a:accent1>
        <a:accent2>
          <a:srgbClr val="1BC6E4"/>
        </a:accent2>
        <a:accent3>
          <a:srgbClr val="AAB2C4"/>
        </a:accent3>
        <a:accent4>
          <a:srgbClr val="DADADA"/>
        </a:accent4>
        <a:accent5>
          <a:srgbClr val="ABABEF"/>
        </a:accent5>
        <a:accent6>
          <a:srgbClr val="17B3CF"/>
        </a:accent6>
        <a:hlink>
          <a:srgbClr val="CCCDFF"/>
        </a:hlink>
        <a:folHlink>
          <a:srgbClr val="C2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4e8b_dogerblue4 3">
        <a:dk1>
          <a:srgbClr val="000000"/>
        </a:dk1>
        <a:lt1>
          <a:srgbClr val="FFFFFF"/>
        </a:lt1>
        <a:dk2>
          <a:srgbClr val="104E8B"/>
        </a:dk2>
        <a:lt2>
          <a:srgbClr val="FFFFFF"/>
        </a:lt2>
        <a:accent1>
          <a:srgbClr val="0B77E4"/>
        </a:accent1>
        <a:accent2>
          <a:srgbClr val="E15009"/>
        </a:accent2>
        <a:accent3>
          <a:srgbClr val="AAB2C4"/>
        </a:accent3>
        <a:accent4>
          <a:srgbClr val="DADADA"/>
        </a:accent4>
        <a:accent5>
          <a:srgbClr val="AABDEF"/>
        </a:accent5>
        <a:accent6>
          <a:srgbClr val="CC4807"/>
        </a:accent6>
        <a:hlink>
          <a:srgbClr val="FBDAB0"/>
        </a:hlink>
        <a:folHlink>
          <a:srgbClr val="FAE19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4e8b_dogerblue4 4">
        <a:dk1>
          <a:srgbClr val="000000"/>
        </a:dk1>
        <a:lt1>
          <a:srgbClr val="FFFFFF"/>
        </a:lt1>
        <a:dk2>
          <a:srgbClr val="104E8B"/>
        </a:dk2>
        <a:lt2>
          <a:srgbClr val="FFFFFF"/>
        </a:lt2>
        <a:accent1>
          <a:srgbClr val="E5850A"/>
        </a:accent1>
        <a:accent2>
          <a:srgbClr val="B9D90D"/>
        </a:accent2>
        <a:accent3>
          <a:srgbClr val="AAB2C4"/>
        </a:accent3>
        <a:accent4>
          <a:srgbClr val="DADADA"/>
        </a:accent4>
        <a:accent5>
          <a:srgbClr val="F0C2AA"/>
        </a:accent5>
        <a:accent6>
          <a:srgbClr val="A7C40B"/>
        </a:accent6>
        <a:hlink>
          <a:srgbClr val="CEE4FA"/>
        </a:hlink>
        <a:folHlink>
          <a:srgbClr val="F8CEF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4e8b_dogerblue4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C81E5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ABC1F0"/>
        </a:accent5>
        <a:accent6>
          <a:srgbClr val="5C8AB9"/>
        </a:accent6>
        <a:hlink>
          <a:srgbClr val="ADDCFF"/>
        </a:hlink>
        <a:folHlink>
          <a:srgbClr val="D1E6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4e8b_dogerblue4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C22E3"/>
        </a:accent1>
        <a:accent2>
          <a:srgbClr val="1BC6E4"/>
        </a:accent2>
        <a:accent3>
          <a:srgbClr val="FFFFFF"/>
        </a:accent3>
        <a:accent4>
          <a:srgbClr val="000000"/>
        </a:accent4>
        <a:accent5>
          <a:srgbClr val="ABABEF"/>
        </a:accent5>
        <a:accent6>
          <a:srgbClr val="17B3CF"/>
        </a:accent6>
        <a:hlink>
          <a:srgbClr val="CCCDFF"/>
        </a:hlink>
        <a:folHlink>
          <a:srgbClr val="C2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4e8b_dogerblue4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B77E4"/>
        </a:accent1>
        <a:accent2>
          <a:srgbClr val="E15009"/>
        </a:accent2>
        <a:accent3>
          <a:srgbClr val="FFFFFF"/>
        </a:accent3>
        <a:accent4>
          <a:srgbClr val="000000"/>
        </a:accent4>
        <a:accent5>
          <a:srgbClr val="AABDEF"/>
        </a:accent5>
        <a:accent6>
          <a:srgbClr val="CC4807"/>
        </a:accent6>
        <a:hlink>
          <a:srgbClr val="FBDAB0"/>
        </a:hlink>
        <a:folHlink>
          <a:srgbClr val="FAE1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4e8b_dogerblue4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5850A"/>
        </a:accent1>
        <a:accent2>
          <a:srgbClr val="B9D90D"/>
        </a:accent2>
        <a:accent3>
          <a:srgbClr val="FFFFFF"/>
        </a:accent3>
        <a:accent4>
          <a:srgbClr val="000000"/>
        </a:accent4>
        <a:accent5>
          <a:srgbClr val="F0C2AA"/>
        </a:accent5>
        <a:accent6>
          <a:srgbClr val="A7C40B"/>
        </a:accent6>
        <a:hlink>
          <a:srgbClr val="CEE4FA"/>
        </a:hlink>
        <a:folHlink>
          <a:srgbClr val="F8CE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150</TotalTime>
  <Words>203</Words>
  <Application>Microsoft Office PowerPoint</Application>
  <PresentationFormat>On-screen Show (4:3)</PresentationFormat>
  <Paragraphs>113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Theme1</vt:lpstr>
      <vt:lpstr>Slide 1</vt:lpstr>
      <vt:lpstr>Case History</vt:lpstr>
      <vt:lpstr>History </vt:lpstr>
      <vt:lpstr>Cheif complaint</vt:lpstr>
      <vt:lpstr>History of Presenting illness</vt:lpstr>
      <vt:lpstr>Past medical history </vt:lpstr>
      <vt:lpstr>Past dental history</vt:lpstr>
      <vt:lpstr>Personal history</vt:lpstr>
      <vt:lpstr>Family history</vt:lpstr>
      <vt:lpstr>Clinical examination</vt:lpstr>
      <vt:lpstr>General examination </vt:lpstr>
      <vt:lpstr>Slide 12</vt:lpstr>
      <vt:lpstr>Slide 13</vt:lpstr>
      <vt:lpstr>Systemic examination</vt:lpstr>
      <vt:lpstr>LOCAL EXAMINATION</vt:lpstr>
      <vt:lpstr>GENERAL LYMPH NODE EXAMINATION</vt:lpstr>
      <vt:lpstr>Extraoral examination</vt:lpstr>
      <vt:lpstr>Slide 18</vt:lpstr>
      <vt:lpstr>Intraoral examination</vt:lpstr>
      <vt:lpstr>Hard tissue examination</vt:lpstr>
      <vt:lpstr>Soft tissues </vt:lpstr>
      <vt:lpstr>Slide 22</vt:lpstr>
      <vt:lpstr>Slide 23</vt:lpstr>
      <vt:lpstr>Diagnosis 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History</dc:title>
  <dc:creator>sasip</dc:creator>
  <cp:lastModifiedBy>sasipoorni@gmail.com</cp:lastModifiedBy>
  <cp:revision>12</cp:revision>
  <dcterms:created xsi:type="dcterms:W3CDTF">2006-08-16T00:00:00Z</dcterms:created>
  <dcterms:modified xsi:type="dcterms:W3CDTF">2020-09-01T07:34:07Z</dcterms:modified>
</cp:coreProperties>
</file>