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309" r:id="rId5"/>
    <p:sldId id="260" r:id="rId6"/>
    <p:sldId id="261" r:id="rId7"/>
    <p:sldId id="262" r:id="rId8"/>
    <p:sldId id="277" r:id="rId9"/>
    <p:sldId id="263" r:id="rId10"/>
    <p:sldId id="274" r:id="rId11"/>
    <p:sldId id="264" r:id="rId12"/>
    <p:sldId id="265" r:id="rId13"/>
    <p:sldId id="275" r:id="rId14"/>
    <p:sldId id="267" r:id="rId15"/>
    <p:sldId id="268" r:id="rId16"/>
    <p:sldId id="270" r:id="rId17"/>
    <p:sldId id="304" r:id="rId18"/>
    <p:sldId id="272" r:id="rId19"/>
    <p:sldId id="279" r:id="rId20"/>
    <p:sldId id="278" r:id="rId21"/>
    <p:sldId id="280" r:id="rId22"/>
    <p:sldId id="281" r:id="rId23"/>
    <p:sldId id="282" r:id="rId24"/>
    <p:sldId id="298" r:id="rId25"/>
    <p:sldId id="300" r:id="rId26"/>
    <p:sldId id="301" r:id="rId27"/>
    <p:sldId id="283" r:id="rId28"/>
    <p:sldId id="299" r:id="rId29"/>
    <p:sldId id="285" r:id="rId30"/>
    <p:sldId id="286" r:id="rId31"/>
    <p:sldId id="287" r:id="rId32"/>
    <p:sldId id="288" r:id="rId33"/>
    <p:sldId id="292" r:id="rId34"/>
    <p:sldId id="295" r:id="rId35"/>
    <p:sldId id="293" r:id="rId36"/>
    <p:sldId id="297" r:id="rId37"/>
    <p:sldId id="294" r:id="rId38"/>
    <p:sldId id="296" r:id="rId39"/>
    <p:sldId id="305" r:id="rId40"/>
    <p:sldId id="306" r:id="rId41"/>
    <p:sldId id="307" r:id="rId42"/>
    <p:sldId id="308" r:id="rId43"/>
    <p:sldId id="28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hika balu" initials="rb" lastIdx="1" clrIdx="0">
    <p:extLst>
      <p:ext uri="{19B8F6BF-5375-455C-9EA6-DF929625EA0E}">
        <p15:presenceInfo xmlns:p15="http://schemas.microsoft.com/office/powerpoint/2012/main" userId="80fd63c5d9c0a6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3CBC3-BD8E-4B82-9537-F2144783C14F}" v="226" dt="2021-05-25T00:50:01.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660"/>
  </p:normalViewPr>
  <p:slideViewPr>
    <p:cSldViewPr snapToGrid="0">
      <p:cViewPr varScale="1">
        <p:scale>
          <a:sx n="70" d="100"/>
          <a:sy n="70"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669450-80A8-45B1-85A6-4268D46E3BA6}" type="doc">
      <dgm:prSet loTypeId="urn:microsoft.com/office/officeart/2005/8/layout/process2" loCatId="process" qsTypeId="urn:microsoft.com/office/officeart/2005/8/quickstyle/simple1" qsCatId="simple" csTypeId="urn:microsoft.com/office/officeart/2005/8/colors/colorful5" csCatId="colorful" phldr="1"/>
      <dgm:spPr/>
    </dgm:pt>
    <dgm:pt modelId="{D8733681-73E7-4449-A91A-760EB2176D23}">
      <dgm:prSet phldrT="[Text]"/>
      <dgm:spPr/>
      <dgm:t>
        <a:bodyPr/>
        <a:lstStyle/>
        <a:p>
          <a:r>
            <a:rPr lang="en-IN" dirty="0"/>
            <a:t>Bacteria</a:t>
          </a:r>
        </a:p>
      </dgm:t>
    </dgm:pt>
    <dgm:pt modelId="{15219692-8748-4900-B423-EBC91A09BC98}" type="parTrans" cxnId="{EEB7355B-255A-4E20-A20C-740BD5B70301}">
      <dgm:prSet/>
      <dgm:spPr/>
      <dgm:t>
        <a:bodyPr/>
        <a:lstStyle/>
        <a:p>
          <a:endParaRPr lang="en-IN"/>
        </a:p>
      </dgm:t>
    </dgm:pt>
    <dgm:pt modelId="{DFADF7FB-02D8-4CE1-9103-C13BB1B9AFDA}" type="sibTrans" cxnId="{EEB7355B-255A-4E20-A20C-740BD5B70301}">
      <dgm:prSet/>
      <dgm:spPr/>
      <dgm:t>
        <a:bodyPr/>
        <a:lstStyle/>
        <a:p>
          <a:endParaRPr lang="en-IN"/>
        </a:p>
      </dgm:t>
    </dgm:pt>
    <dgm:pt modelId="{5A7CDFB6-CCE2-4C08-8D70-B611919295CD}">
      <dgm:prSet phldrT="[Text]"/>
      <dgm:spPr/>
      <dgm:t>
        <a:bodyPr/>
        <a:lstStyle/>
        <a:p>
          <a:r>
            <a:rPr lang="en-IN" dirty="0"/>
            <a:t>Gingivitis</a:t>
          </a:r>
        </a:p>
      </dgm:t>
    </dgm:pt>
    <dgm:pt modelId="{A4736F51-9F05-4633-9EC4-FEB952D8D3D4}" type="parTrans" cxnId="{274E9BD4-9F5A-4A5B-BF17-10371A6F45C4}">
      <dgm:prSet/>
      <dgm:spPr/>
      <dgm:t>
        <a:bodyPr/>
        <a:lstStyle/>
        <a:p>
          <a:endParaRPr lang="en-IN"/>
        </a:p>
      </dgm:t>
    </dgm:pt>
    <dgm:pt modelId="{40A139D3-2EC4-47C0-8FE3-76C81F47E8EA}" type="sibTrans" cxnId="{274E9BD4-9F5A-4A5B-BF17-10371A6F45C4}">
      <dgm:prSet/>
      <dgm:spPr/>
      <dgm:t>
        <a:bodyPr/>
        <a:lstStyle/>
        <a:p>
          <a:endParaRPr lang="en-IN"/>
        </a:p>
      </dgm:t>
    </dgm:pt>
    <dgm:pt modelId="{E919C493-4BFD-4198-936C-16304B900741}">
      <dgm:prSet phldrT="[Text]"/>
      <dgm:spPr/>
      <dgm:t>
        <a:bodyPr/>
        <a:lstStyle/>
        <a:p>
          <a:r>
            <a:rPr lang="en-IN" dirty="0"/>
            <a:t>Permits entry of EBV infected B cells</a:t>
          </a:r>
        </a:p>
      </dgm:t>
    </dgm:pt>
    <dgm:pt modelId="{D672F5B5-0E3C-4554-BAE0-D12D112A1BBE}" type="parTrans" cxnId="{52FE9583-1EDE-4A12-AB5A-C3406729F737}">
      <dgm:prSet/>
      <dgm:spPr/>
      <dgm:t>
        <a:bodyPr/>
        <a:lstStyle/>
        <a:p>
          <a:endParaRPr lang="en-IN"/>
        </a:p>
      </dgm:t>
    </dgm:pt>
    <dgm:pt modelId="{7962E72C-90F4-4D1D-909F-3250F14D0ABE}" type="sibTrans" cxnId="{52FE9583-1EDE-4A12-AB5A-C3406729F737}">
      <dgm:prSet/>
      <dgm:spPr/>
      <dgm:t>
        <a:bodyPr/>
        <a:lstStyle/>
        <a:p>
          <a:endParaRPr lang="en-IN"/>
        </a:p>
      </dgm:t>
    </dgm:pt>
    <dgm:pt modelId="{4CDA7F75-FBFD-4E42-8999-7F14CEB58EBD}">
      <dgm:prSet phldrT="[Text]"/>
      <dgm:spPr/>
      <dgm:t>
        <a:bodyPr/>
        <a:lstStyle/>
        <a:p>
          <a:r>
            <a:rPr lang="en-IN" dirty="0"/>
            <a:t>Progressive periodontal lesions</a:t>
          </a:r>
        </a:p>
      </dgm:t>
    </dgm:pt>
    <dgm:pt modelId="{DDBA0B54-5047-4C77-9444-7A34EF0C249F}" type="parTrans" cxnId="{8B0682C9-49EE-4785-8986-1ABC6AF8129C}">
      <dgm:prSet/>
      <dgm:spPr/>
      <dgm:t>
        <a:bodyPr/>
        <a:lstStyle/>
        <a:p>
          <a:endParaRPr lang="en-IN"/>
        </a:p>
      </dgm:t>
    </dgm:pt>
    <dgm:pt modelId="{75D47611-2F08-4614-83B1-6BEADC795F3B}" type="sibTrans" cxnId="{8B0682C9-49EE-4785-8986-1ABC6AF8129C}">
      <dgm:prSet/>
      <dgm:spPr/>
      <dgm:t>
        <a:bodyPr/>
        <a:lstStyle/>
        <a:p>
          <a:endParaRPr lang="en-IN"/>
        </a:p>
      </dgm:t>
    </dgm:pt>
    <dgm:pt modelId="{7B9543B8-99E8-40F4-AD05-22AD22D21D3D}" type="pres">
      <dgm:prSet presAssocID="{A0669450-80A8-45B1-85A6-4268D46E3BA6}" presName="linearFlow" presStyleCnt="0">
        <dgm:presLayoutVars>
          <dgm:resizeHandles val="exact"/>
        </dgm:presLayoutVars>
      </dgm:prSet>
      <dgm:spPr/>
    </dgm:pt>
    <dgm:pt modelId="{02455675-67EB-4461-8B3C-7C3D1445B43B}" type="pres">
      <dgm:prSet presAssocID="{D8733681-73E7-4449-A91A-760EB2176D23}" presName="node" presStyleLbl="node1" presStyleIdx="0" presStyleCnt="4">
        <dgm:presLayoutVars>
          <dgm:bulletEnabled val="1"/>
        </dgm:presLayoutVars>
      </dgm:prSet>
      <dgm:spPr/>
    </dgm:pt>
    <dgm:pt modelId="{8A018A6D-934E-4087-BB13-87CA263C9BE1}" type="pres">
      <dgm:prSet presAssocID="{DFADF7FB-02D8-4CE1-9103-C13BB1B9AFDA}" presName="sibTrans" presStyleLbl="sibTrans2D1" presStyleIdx="0" presStyleCnt="3"/>
      <dgm:spPr/>
    </dgm:pt>
    <dgm:pt modelId="{907987C3-B868-43AF-8150-B02790B430A6}" type="pres">
      <dgm:prSet presAssocID="{DFADF7FB-02D8-4CE1-9103-C13BB1B9AFDA}" presName="connectorText" presStyleLbl="sibTrans2D1" presStyleIdx="0" presStyleCnt="3"/>
      <dgm:spPr/>
    </dgm:pt>
    <dgm:pt modelId="{5F08C9FE-27E7-4D88-9EA1-5F53ABC9936E}" type="pres">
      <dgm:prSet presAssocID="{5A7CDFB6-CCE2-4C08-8D70-B611919295CD}" presName="node" presStyleLbl="node1" presStyleIdx="1" presStyleCnt="4">
        <dgm:presLayoutVars>
          <dgm:bulletEnabled val="1"/>
        </dgm:presLayoutVars>
      </dgm:prSet>
      <dgm:spPr/>
    </dgm:pt>
    <dgm:pt modelId="{65C2DADA-7C2C-4E8F-AD5D-EAE400D039E5}" type="pres">
      <dgm:prSet presAssocID="{40A139D3-2EC4-47C0-8FE3-76C81F47E8EA}" presName="sibTrans" presStyleLbl="sibTrans2D1" presStyleIdx="1" presStyleCnt="3"/>
      <dgm:spPr/>
    </dgm:pt>
    <dgm:pt modelId="{0238EA9C-9849-4CB3-A818-F36FF099A700}" type="pres">
      <dgm:prSet presAssocID="{40A139D3-2EC4-47C0-8FE3-76C81F47E8EA}" presName="connectorText" presStyleLbl="sibTrans2D1" presStyleIdx="1" presStyleCnt="3"/>
      <dgm:spPr/>
    </dgm:pt>
    <dgm:pt modelId="{B7AAB759-97BC-4224-B931-E76F3AE92263}" type="pres">
      <dgm:prSet presAssocID="{E919C493-4BFD-4198-936C-16304B900741}" presName="node" presStyleLbl="node1" presStyleIdx="2" presStyleCnt="4">
        <dgm:presLayoutVars>
          <dgm:bulletEnabled val="1"/>
        </dgm:presLayoutVars>
      </dgm:prSet>
      <dgm:spPr/>
    </dgm:pt>
    <dgm:pt modelId="{EDF2A697-7AF9-45BD-A4AA-75583003A3EC}" type="pres">
      <dgm:prSet presAssocID="{7962E72C-90F4-4D1D-909F-3250F14D0ABE}" presName="sibTrans" presStyleLbl="sibTrans2D1" presStyleIdx="2" presStyleCnt="3"/>
      <dgm:spPr/>
    </dgm:pt>
    <dgm:pt modelId="{7018FD47-B34E-4044-AF28-7D3111F68D52}" type="pres">
      <dgm:prSet presAssocID="{7962E72C-90F4-4D1D-909F-3250F14D0ABE}" presName="connectorText" presStyleLbl="sibTrans2D1" presStyleIdx="2" presStyleCnt="3"/>
      <dgm:spPr/>
    </dgm:pt>
    <dgm:pt modelId="{CF5933F5-F577-4763-9772-9996B72C4C55}" type="pres">
      <dgm:prSet presAssocID="{4CDA7F75-FBFD-4E42-8999-7F14CEB58EBD}" presName="node" presStyleLbl="node1" presStyleIdx="3" presStyleCnt="4">
        <dgm:presLayoutVars>
          <dgm:bulletEnabled val="1"/>
        </dgm:presLayoutVars>
      </dgm:prSet>
      <dgm:spPr/>
    </dgm:pt>
  </dgm:ptLst>
  <dgm:cxnLst>
    <dgm:cxn modelId="{525D6D1D-AA95-4301-A923-8CE38126449C}" type="presOf" srcId="{7962E72C-90F4-4D1D-909F-3250F14D0ABE}" destId="{7018FD47-B34E-4044-AF28-7D3111F68D52}" srcOrd="1" destOrd="0" presId="urn:microsoft.com/office/officeart/2005/8/layout/process2"/>
    <dgm:cxn modelId="{95922738-1A5E-48E2-A285-F7EAD5C9BA5B}" type="presOf" srcId="{DFADF7FB-02D8-4CE1-9103-C13BB1B9AFDA}" destId="{907987C3-B868-43AF-8150-B02790B430A6}" srcOrd="1" destOrd="0" presId="urn:microsoft.com/office/officeart/2005/8/layout/process2"/>
    <dgm:cxn modelId="{EEB7355B-255A-4E20-A20C-740BD5B70301}" srcId="{A0669450-80A8-45B1-85A6-4268D46E3BA6}" destId="{D8733681-73E7-4449-A91A-760EB2176D23}" srcOrd="0" destOrd="0" parTransId="{15219692-8748-4900-B423-EBC91A09BC98}" sibTransId="{DFADF7FB-02D8-4CE1-9103-C13BB1B9AFDA}"/>
    <dgm:cxn modelId="{87FE6C62-4484-4D58-8189-CC858142B0B4}" type="presOf" srcId="{5A7CDFB6-CCE2-4C08-8D70-B611919295CD}" destId="{5F08C9FE-27E7-4D88-9EA1-5F53ABC9936E}" srcOrd="0" destOrd="0" presId="urn:microsoft.com/office/officeart/2005/8/layout/process2"/>
    <dgm:cxn modelId="{4377EB46-8417-4482-9EC5-AB2A8CBB7606}" type="presOf" srcId="{40A139D3-2EC4-47C0-8FE3-76C81F47E8EA}" destId="{65C2DADA-7C2C-4E8F-AD5D-EAE400D039E5}" srcOrd="0" destOrd="0" presId="urn:microsoft.com/office/officeart/2005/8/layout/process2"/>
    <dgm:cxn modelId="{6ECD1E56-4EAF-459D-839A-C00E7AB80E9D}" type="presOf" srcId="{D8733681-73E7-4449-A91A-760EB2176D23}" destId="{02455675-67EB-4461-8B3C-7C3D1445B43B}" srcOrd="0" destOrd="0" presId="urn:microsoft.com/office/officeart/2005/8/layout/process2"/>
    <dgm:cxn modelId="{52FE9583-1EDE-4A12-AB5A-C3406729F737}" srcId="{A0669450-80A8-45B1-85A6-4268D46E3BA6}" destId="{E919C493-4BFD-4198-936C-16304B900741}" srcOrd="2" destOrd="0" parTransId="{D672F5B5-0E3C-4554-BAE0-D12D112A1BBE}" sibTransId="{7962E72C-90F4-4D1D-909F-3250F14D0ABE}"/>
    <dgm:cxn modelId="{04AF3187-EA75-4DB8-A9BF-7A45A2CAB0BC}" type="presOf" srcId="{40A139D3-2EC4-47C0-8FE3-76C81F47E8EA}" destId="{0238EA9C-9849-4CB3-A818-F36FF099A700}" srcOrd="1" destOrd="0" presId="urn:microsoft.com/office/officeart/2005/8/layout/process2"/>
    <dgm:cxn modelId="{5B42E697-B146-4E85-861E-27364B8F3963}" type="presOf" srcId="{7962E72C-90F4-4D1D-909F-3250F14D0ABE}" destId="{EDF2A697-7AF9-45BD-A4AA-75583003A3EC}" srcOrd="0" destOrd="0" presId="urn:microsoft.com/office/officeart/2005/8/layout/process2"/>
    <dgm:cxn modelId="{ED3F3EC4-0907-459E-8BE1-C8228023965B}" type="presOf" srcId="{E919C493-4BFD-4198-936C-16304B900741}" destId="{B7AAB759-97BC-4224-B931-E76F3AE92263}" srcOrd="0" destOrd="0" presId="urn:microsoft.com/office/officeart/2005/8/layout/process2"/>
    <dgm:cxn modelId="{8B0682C9-49EE-4785-8986-1ABC6AF8129C}" srcId="{A0669450-80A8-45B1-85A6-4268D46E3BA6}" destId="{4CDA7F75-FBFD-4E42-8999-7F14CEB58EBD}" srcOrd="3" destOrd="0" parTransId="{DDBA0B54-5047-4C77-9444-7A34EF0C249F}" sibTransId="{75D47611-2F08-4614-83B1-6BEADC795F3B}"/>
    <dgm:cxn modelId="{274E9BD4-9F5A-4A5B-BF17-10371A6F45C4}" srcId="{A0669450-80A8-45B1-85A6-4268D46E3BA6}" destId="{5A7CDFB6-CCE2-4C08-8D70-B611919295CD}" srcOrd="1" destOrd="0" parTransId="{A4736F51-9F05-4633-9EC4-FEB952D8D3D4}" sibTransId="{40A139D3-2EC4-47C0-8FE3-76C81F47E8EA}"/>
    <dgm:cxn modelId="{69F3E0F0-AF85-4F28-9062-DE0A3BC03C09}" type="presOf" srcId="{DFADF7FB-02D8-4CE1-9103-C13BB1B9AFDA}" destId="{8A018A6D-934E-4087-BB13-87CA263C9BE1}" srcOrd="0" destOrd="0" presId="urn:microsoft.com/office/officeart/2005/8/layout/process2"/>
    <dgm:cxn modelId="{F4928FF2-5826-4E17-A9A5-4CBF27325AB9}" type="presOf" srcId="{A0669450-80A8-45B1-85A6-4268D46E3BA6}" destId="{7B9543B8-99E8-40F4-AD05-22AD22D21D3D}" srcOrd="0" destOrd="0" presId="urn:microsoft.com/office/officeart/2005/8/layout/process2"/>
    <dgm:cxn modelId="{C80BF3FD-6C2A-4832-BCF7-1390BF81DC84}" type="presOf" srcId="{4CDA7F75-FBFD-4E42-8999-7F14CEB58EBD}" destId="{CF5933F5-F577-4763-9772-9996B72C4C55}" srcOrd="0" destOrd="0" presId="urn:microsoft.com/office/officeart/2005/8/layout/process2"/>
    <dgm:cxn modelId="{CBD3B6E8-0A7E-4B9D-8D5D-7A5573A0F4E5}" type="presParOf" srcId="{7B9543B8-99E8-40F4-AD05-22AD22D21D3D}" destId="{02455675-67EB-4461-8B3C-7C3D1445B43B}" srcOrd="0" destOrd="0" presId="urn:microsoft.com/office/officeart/2005/8/layout/process2"/>
    <dgm:cxn modelId="{84187EC6-DDAC-4ED3-822C-C9A43BEC5628}" type="presParOf" srcId="{7B9543B8-99E8-40F4-AD05-22AD22D21D3D}" destId="{8A018A6D-934E-4087-BB13-87CA263C9BE1}" srcOrd="1" destOrd="0" presId="urn:microsoft.com/office/officeart/2005/8/layout/process2"/>
    <dgm:cxn modelId="{29867C1A-5690-4AAD-8B7D-CB7409551FD9}" type="presParOf" srcId="{8A018A6D-934E-4087-BB13-87CA263C9BE1}" destId="{907987C3-B868-43AF-8150-B02790B430A6}" srcOrd="0" destOrd="0" presId="urn:microsoft.com/office/officeart/2005/8/layout/process2"/>
    <dgm:cxn modelId="{A8D2700B-D924-48EE-AAFA-2648E6403B1C}" type="presParOf" srcId="{7B9543B8-99E8-40F4-AD05-22AD22D21D3D}" destId="{5F08C9FE-27E7-4D88-9EA1-5F53ABC9936E}" srcOrd="2" destOrd="0" presId="urn:microsoft.com/office/officeart/2005/8/layout/process2"/>
    <dgm:cxn modelId="{4A980149-6353-497D-BF4D-2FBEC07F6FAA}" type="presParOf" srcId="{7B9543B8-99E8-40F4-AD05-22AD22D21D3D}" destId="{65C2DADA-7C2C-4E8F-AD5D-EAE400D039E5}" srcOrd="3" destOrd="0" presId="urn:microsoft.com/office/officeart/2005/8/layout/process2"/>
    <dgm:cxn modelId="{C3FD8FFC-1503-4280-9A8D-94A4F04D1CA7}" type="presParOf" srcId="{65C2DADA-7C2C-4E8F-AD5D-EAE400D039E5}" destId="{0238EA9C-9849-4CB3-A818-F36FF099A700}" srcOrd="0" destOrd="0" presId="urn:microsoft.com/office/officeart/2005/8/layout/process2"/>
    <dgm:cxn modelId="{5B8E115D-44C3-48AC-A337-0E1E343BA7FB}" type="presParOf" srcId="{7B9543B8-99E8-40F4-AD05-22AD22D21D3D}" destId="{B7AAB759-97BC-4224-B931-E76F3AE92263}" srcOrd="4" destOrd="0" presId="urn:microsoft.com/office/officeart/2005/8/layout/process2"/>
    <dgm:cxn modelId="{1A5EB544-CE00-43E0-8A38-4DFAAF3ACB06}" type="presParOf" srcId="{7B9543B8-99E8-40F4-AD05-22AD22D21D3D}" destId="{EDF2A697-7AF9-45BD-A4AA-75583003A3EC}" srcOrd="5" destOrd="0" presId="urn:microsoft.com/office/officeart/2005/8/layout/process2"/>
    <dgm:cxn modelId="{BEFC7A1E-6C89-4532-BCC0-7602E389BB2A}" type="presParOf" srcId="{EDF2A697-7AF9-45BD-A4AA-75583003A3EC}" destId="{7018FD47-B34E-4044-AF28-7D3111F68D52}" srcOrd="0" destOrd="0" presId="urn:microsoft.com/office/officeart/2005/8/layout/process2"/>
    <dgm:cxn modelId="{E6DCD64A-12D6-4A92-A296-80888B2BD9C4}" type="presParOf" srcId="{7B9543B8-99E8-40F4-AD05-22AD22D21D3D}" destId="{CF5933F5-F577-4763-9772-9996B72C4C55}"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6F5E3-E41E-4672-9928-391CEFC89DF8}"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IN"/>
        </a:p>
      </dgm:t>
    </dgm:pt>
    <dgm:pt modelId="{FA37FF89-0647-454F-95EE-F7DD2A8CF010}">
      <dgm:prSet phldrT="[Text]"/>
      <dgm:spPr/>
      <dgm:t>
        <a:bodyPr/>
        <a:lstStyle/>
        <a:p>
          <a:r>
            <a:rPr lang="en-IN" dirty="0"/>
            <a:t>HIV</a:t>
          </a:r>
        </a:p>
      </dgm:t>
    </dgm:pt>
    <dgm:pt modelId="{0DA67C72-124D-4F16-8F40-ABACC8DDBDCA}" type="parTrans" cxnId="{B58C89B3-B679-4779-89E2-B005C3999217}">
      <dgm:prSet/>
      <dgm:spPr/>
      <dgm:t>
        <a:bodyPr/>
        <a:lstStyle/>
        <a:p>
          <a:endParaRPr lang="en-IN"/>
        </a:p>
      </dgm:t>
    </dgm:pt>
    <dgm:pt modelId="{FFD42B38-AC86-4198-B4B4-6E44BAE430B2}" type="sibTrans" cxnId="{B58C89B3-B679-4779-89E2-B005C3999217}">
      <dgm:prSet/>
      <dgm:spPr/>
      <dgm:t>
        <a:bodyPr/>
        <a:lstStyle/>
        <a:p>
          <a:endParaRPr lang="en-IN"/>
        </a:p>
      </dgm:t>
    </dgm:pt>
    <dgm:pt modelId="{A25BDCBE-C132-4380-ADFD-EA5D5E668BCF}">
      <dgm:prSet phldrT="[Text]" custT="1"/>
      <dgm:spPr/>
      <dgm:t>
        <a:bodyPr/>
        <a:lstStyle/>
        <a:p>
          <a:r>
            <a:rPr lang="en-IN" sz="2400" dirty="0">
              <a:latin typeface="Times New Roman" panose="02020603050405020304" pitchFamily="18" charset="0"/>
              <a:cs typeface="Times New Roman" panose="02020603050405020304" pitchFamily="18" charset="0"/>
            </a:rPr>
            <a:t>NUP</a:t>
          </a:r>
        </a:p>
      </dgm:t>
    </dgm:pt>
    <dgm:pt modelId="{B1E273E6-4B57-48CC-AEEE-945FBD7451FD}" type="parTrans" cxnId="{288477A1-476C-4B33-A797-0E0D33D9DA72}">
      <dgm:prSet/>
      <dgm:spPr/>
      <dgm:t>
        <a:bodyPr/>
        <a:lstStyle/>
        <a:p>
          <a:endParaRPr lang="en-IN"/>
        </a:p>
      </dgm:t>
    </dgm:pt>
    <dgm:pt modelId="{7ACAB2C4-24C4-40AF-8C82-857B691CB888}" type="sibTrans" cxnId="{288477A1-476C-4B33-A797-0E0D33D9DA72}">
      <dgm:prSet/>
      <dgm:spPr/>
      <dgm:t>
        <a:bodyPr/>
        <a:lstStyle/>
        <a:p>
          <a:endParaRPr lang="en-IN"/>
        </a:p>
      </dgm:t>
    </dgm:pt>
    <dgm:pt modelId="{1EAB0F79-E92C-4A98-B5F6-B6E8A2873F86}">
      <dgm:prSet phldrT="[Text]" custT="1"/>
      <dgm:spPr/>
      <dgm:t>
        <a:bodyPr/>
        <a:lstStyle/>
        <a:p>
          <a:r>
            <a:rPr lang="en-IN" sz="2400" dirty="0">
              <a:latin typeface="Times New Roman" panose="02020603050405020304" pitchFamily="18" charset="0"/>
              <a:cs typeface="Times New Roman" panose="02020603050405020304" pitchFamily="18" charset="0"/>
            </a:rPr>
            <a:t>NUS</a:t>
          </a:r>
        </a:p>
      </dgm:t>
    </dgm:pt>
    <dgm:pt modelId="{38C10401-B9DE-40C4-9729-68F3C31AC74A}" type="parTrans" cxnId="{235FAB68-50CC-4979-98A6-7DBB331FFF42}">
      <dgm:prSet/>
      <dgm:spPr/>
      <dgm:t>
        <a:bodyPr/>
        <a:lstStyle/>
        <a:p>
          <a:endParaRPr lang="en-IN"/>
        </a:p>
      </dgm:t>
    </dgm:pt>
    <dgm:pt modelId="{8FAA896A-B343-48A5-9F25-4EFD61B7419D}" type="sibTrans" cxnId="{235FAB68-50CC-4979-98A6-7DBB331FFF42}">
      <dgm:prSet/>
      <dgm:spPr/>
      <dgm:t>
        <a:bodyPr/>
        <a:lstStyle/>
        <a:p>
          <a:endParaRPr lang="en-IN"/>
        </a:p>
      </dgm:t>
    </dgm:pt>
    <dgm:pt modelId="{45807ABD-4E3A-4F7D-A8E1-E5AB4315A492}">
      <dgm:prSet phldrT="[Text]" custT="1"/>
      <dgm:spPr/>
      <dgm:t>
        <a:bodyPr/>
        <a:lstStyle/>
        <a:p>
          <a:r>
            <a:rPr lang="en-IN" sz="2400" dirty="0">
              <a:latin typeface="Times New Roman" panose="02020603050405020304" pitchFamily="18" charset="0"/>
              <a:cs typeface="Times New Roman" panose="02020603050405020304" pitchFamily="18" charset="0"/>
            </a:rPr>
            <a:t>NUG</a:t>
          </a:r>
        </a:p>
      </dgm:t>
    </dgm:pt>
    <dgm:pt modelId="{BE02AA28-3B1A-4DAB-B1A9-600286521A0F}" type="parTrans" cxnId="{2F9D3E1A-0D5A-4695-9F00-8853AD235A69}">
      <dgm:prSet/>
      <dgm:spPr/>
      <dgm:t>
        <a:bodyPr/>
        <a:lstStyle/>
        <a:p>
          <a:endParaRPr lang="en-IN"/>
        </a:p>
      </dgm:t>
    </dgm:pt>
    <dgm:pt modelId="{421E6911-F2E3-4B57-ACB2-5F5FD3D4B758}" type="sibTrans" cxnId="{2F9D3E1A-0D5A-4695-9F00-8853AD235A69}">
      <dgm:prSet/>
      <dgm:spPr/>
      <dgm:t>
        <a:bodyPr/>
        <a:lstStyle/>
        <a:p>
          <a:endParaRPr lang="en-IN"/>
        </a:p>
      </dgm:t>
    </dgm:pt>
    <dgm:pt modelId="{ABFCEE48-57AE-4906-BE53-99E17B7B965F}">
      <dgm:prSet phldrT="[Text]"/>
      <dgm:spPr/>
      <dgm:t>
        <a:bodyPr/>
        <a:lstStyle/>
        <a:p>
          <a:r>
            <a:rPr lang="en-IN" dirty="0">
              <a:latin typeface="Times New Roman" panose="02020603050405020304" pitchFamily="18" charset="0"/>
              <a:cs typeface="Times New Roman" panose="02020603050405020304" pitchFamily="18" charset="0"/>
            </a:rPr>
            <a:t>LINEAR GINGIVAL ERYTHEMA</a:t>
          </a:r>
        </a:p>
      </dgm:t>
    </dgm:pt>
    <dgm:pt modelId="{89F52C6A-2115-4146-B995-2388844ABB23}" type="sibTrans" cxnId="{17CE996B-8799-4195-9829-FD9C603FF266}">
      <dgm:prSet/>
      <dgm:spPr/>
      <dgm:t>
        <a:bodyPr/>
        <a:lstStyle/>
        <a:p>
          <a:endParaRPr lang="en-IN"/>
        </a:p>
      </dgm:t>
    </dgm:pt>
    <dgm:pt modelId="{EC35F84A-015A-4EAE-83EA-5E7C8178A4CC}" type="parTrans" cxnId="{17CE996B-8799-4195-9829-FD9C603FF266}">
      <dgm:prSet/>
      <dgm:spPr/>
      <dgm:t>
        <a:bodyPr/>
        <a:lstStyle/>
        <a:p>
          <a:endParaRPr lang="en-IN"/>
        </a:p>
      </dgm:t>
    </dgm:pt>
    <dgm:pt modelId="{56724520-AA85-4398-B6A7-2D160ED39788}" type="pres">
      <dgm:prSet presAssocID="{79D6F5E3-E41E-4672-9928-391CEFC89DF8}" presName="cycle" presStyleCnt="0">
        <dgm:presLayoutVars>
          <dgm:chMax val="1"/>
          <dgm:dir/>
          <dgm:animLvl val="ctr"/>
          <dgm:resizeHandles val="exact"/>
        </dgm:presLayoutVars>
      </dgm:prSet>
      <dgm:spPr/>
    </dgm:pt>
    <dgm:pt modelId="{9BC0576D-734B-4E1C-AB9A-36F72DFB5B10}" type="pres">
      <dgm:prSet presAssocID="{FA37FF89-0647-454F-95EE-F7DD2A8CF010}" presName="centerShape" presStyleLbl="node0" presStyleIdx="0" presStyleCnt="1"/>
      <dgm:spPr/>
    </dgm:pt>
    <dgm:pt modelId="{80DACD20-7F5B-4A34-8F95-D59586EAE4E9}" type="pres">
      <dgm:prSet presAssocID="{EC35F84A-015A-4EAE-83EA-5E7C8178A4CC}" presName="Name9" presStyleLbl="parChTrans1D2" presStyleIdx="0" presStyleCnt="4"/>
      <dgm:spPr/>
    </dgm:pt>
    <dgm:pt modelId="{E1DBA01C-A0A8-4D17-A056-4BDFF5F409C3}" type="pres">
      <dgm:prSet presAssocID="{EC35F84A-015A-4EAE-83EA-5E7C8178A4CC}" presName="connTx" presStyleLbl="parChTrans1D2" presStyleIdx="0" presStyleCnt="4"/>
      <dgm:spPr/>
    </dgm:pt>
    <dgm:pt modelId="{8EF3764C-52BA-4670-9559-71B15BAD3A83}" type="pres">
      <dgm:prSet presAssocID="{ABFCEE48-57AE-4906-BE53-99E17B7B965F}" presName="node" presStyleLbl="node1" presStyleIdx="0" presStyleCnt="4">
        <dgm:presLayoutVars>
          <dgm:bulletEnabled val="1"/>
        </dgm:presLayoutVars>
      </dgm:prSet>
      <dgm:spPr/>
    </dgm:pt>
    <dgm:pt modelId="{120EE161-D5F7-448B-A4EB-03DA5CBC5B07}" type="pres">
      <dgm:prSet presAssocID="{B1E273E6-4B57-48CC-AEEE-945FBD7451FD}" presName="Name9" presStyleLbl="parChTrans1D2" presStyleIdx="1" presStyleCnt="4"/>
      <dgm:spPr/>
    </dgm:pt>
    <dgm:pt modelId="{6473D6D8-FDFC-4591-8EE8-E86661DF67D7}" type="pres">
      <dgm:prSet presAssocID="{B1E273E6-4B57-48CC-AEEE-945FBD7451FD}" presName="connTx" presStyleLbl="parChTrans1D2" presStyleIdx="1" presStyleCnt="4"/>
      <dgm:spPr/>
    </dgm:pt>
    <dgm:pt modelId="{102D0DD9-6F31-4666-AD12-7B01938D6D9F}" type="pres">
      <dgm:prSet presAssocID="{A25BDCBE-C132-4380-ADFD-EA5D5E668BCF}" presName="node" presStyleLbl="node1" presStyleIdx="1" presStyleCnt="4" custRadScaleRad="103306" custRadScaleInc="-4534">
        <dgm:presLayoutVars>
          <dgm:bulletEnabled val="1"/>
        </dgm:presLayoutVars>
      </dgm:prSet>
      <dgm:spPr/>
    </dgm:pt>
    <dgm:pt modelId="{93D8DF96-081F-4AA5-A7D4-C7B00828D314}" type="pres">
      <dgm:prSet presAssocID="{38C10401-B9DE-40C4-9729-68F3C31AC74A}" presName="Name9" presStyleLbl="parChTrans1D2" presStyleIdx="2" presStyleCnt="4"/>
      <dgm:spPr/>
    </dgm:pt>
    <dgm:pt modelId="{FFBC9C27-B031-41CD-9351-978BD402ECFC}" type="pres">
      <dgm:prSet presAssocID="{38C10401-B9DE-40C4-9729-68F3C31AC74A}" presName="connTx" presStyleLbl="parChTrans1D2" presStyleIdx="2" presStyleCnt="4"/>
      <dgm:spPr/>
    </dgm:pt>
    <dgm:pt modelId="{CFBB197B-A848-4485-85C6-6D9D29166574}" type="pres">
      <dgm:prSet presAssocID="{1EAB0F79-E92C-4A98-B5F6-B6E8A2873F86}" presName="node" presStyleLbl="node1" presStyleIdx="2" presStyleCnt="4">
        <dgm:presLayoutVars>
          <dgm:bulletEnabled val="1"/>
        </dgm:presLayoutVars>
      </dgm:prSet>
      <dgm:spPr/>
    </dgm:pt>
    <dgm:pt modelId="{A2576E6C-61B5-459D-B451-42E11B5278A1}" type="pres">
      <dgm:prSet presAssocID="{BE02AA28-3B1A-4DAB-B1A9-600286521A0F}" presName="Name9" presStyleLbl="parChTrans1D2" presStyleIdx="3" presStyleCnt="4"/>
      <dgm:spPr/>
    </dgm:pt>
    <dgm:pt modelId="{6C3CFD31-4F29-456E-8261-053EDF24F7CE}" type="pres">
      <dgm:prSet presAssocID="{BE02AA28-3B1A-4DAB-B1A9-600286521A0F}" presName="connTx" presStyleLbl="parChTrans1D2" presStyleIdx="3" presStyleCnt="4"/>
      <dgm:spPr/>
    </dgm:pt>
    <dgm:pt modelId="{AAEBD8F3-020E-4611-9E30-58A8EC9B1246}" type="pres">
      <dgm:prSet presAssocID="{45807ABD-4E3A-4F7D-A8E1-E5AB4315A492}" presName="node" presStyleLbl="node1" presStyleIdx="3" presStyleCnt="4">
        <dgm:presLayoutVars>
          <dgm:bulletEnabled val="1"/>
        </dgm:presLayoutVars>
      </dgm:prSet>
      <dgm:spPr/>
    </dgm:pt>
  </dgm:ptLst>
  <dgm:cxnLst>
    <dgm:cxn modelId="{62155F0F-FDD9-4B36-82B9-58E796B39E3F}" type="presOf" srcId="{79D6F5E3-E41E-4672-9928-391CEFC89DF8}" destId="{56724520-AA85-4398-B6A7-2D160ED39788}" srcOrd="0" destOrd="0" presId="urn:microsoft.com/office/officeart/2005/8/layout/radial1"/>
    <dgm:cxn modelId="{2F9D3E1A-0D5A-4695-9F00-8853AD235A69}" srcId="{FA37FF89-0647-454F-95EE-F7DD2A8CF010}" destId="{45807ABD-4E3A-4F7D-A8E1-E5AB4315A492}" srcOrd="3" destOrd="0" parTransId="{BE02AA28-3B1A-4DAB-B1A9-600286521A0F}" sibTransId="{421E6911-F2E3-4B57-ACB2-5F5FD3D4B758}"/>
    <dgm:cxn modelId="{B5689331-29A1-437C-B366-D69DFD20AA6C}" type="presOf" srcId="{38C10401-B9DE-40C4-9729-68F3C31AC74A}" destId="{93D8DF96-081F-4AA5-A7D4-C7B00828D314}" srcOrd="0" destOrd="0" presId="urn:microsoft.com/office/officeart/2005/8/layout/radial1"/>
    <dgm:cxn modelId="{2568BA3E-3B0B-41C6-8041-65D029A500E0}" type="presOf" srcId="{EC35F84A-015A-4EAE-83EA-5E7C8178A4CC}" destId="{E1DBA01C-A0A8-4D17-A056-4BDFF5F409C3}" srcOrd="1" destOrd="0" presId="urn:microsoft.com/office/officeart/2005/8/layout/radial1"/>
    <dgm:cxn modelId="{9CB0433F-5EAC-4A41-8657-9BFCED4D40F1}" type="presOf" srcId="{B1E273E6-4B57-48CC-AEEE-945FBD7451FD}" destId="{6473D6D8-FDFC-4591-8EE8-E86661DF67D7}" srcOrd="1" destOrd="0" presId="urn:microsoft.com/office/officeart/2005/8/layout/radial1"/>
    <dgm:cxn modelId="{235FAB68-50CC-4979-98A6-7DBB331FFF42}" srcId="{FA37FF89-0647-454F-95EE-F7DD2A8CF010}" destId="{1EAB0F79-E92C-4A98-B5F6-B6E8A2873F86}" srcOrd="2" destOrd="0" parTransId="{38C10401-B9DE-40C4-9729-68F3C31AC74A}" sibTransId="{8FAA896A-B343-48A5-9F25-4EFD61B7419D}"/>
    <dgm:cxn modelId="{17CE996B-8799-4195-9829-FD9C603FF266}" srcId="{FA37FF89-0647-454F-95EE-F7DD2A8CF010}" destId="{ABFCEE48-57AE-4906-BE53-99E17B7B965F}" srcOrd="0" destOrd="0" parTransId="{EC35F84A-015A-4EAE-83EA-5E7C8178A4CC}" sibTransId="{89F52C6A-2115-4146-B995-2388844ABB23}"/>
    <dgm:cxn modelId="{52F85A72-94FA-4B6D-B85D-CAE06E06369E}" type="presOf" srcId="{1EAB0F79-E92C-4A98-B5F6-B6E8A2873F86}" destId="{CFBB197B-A848-4485-85C6-6D9D29166574}" srcOrd="0" destOrd="0" presId="urn:microsoft.com/office/officeart/2005/8/layout/radial1"/>
    <dgm:cxn modelId="{18CDB391-B047-4B86-B20A-DAD33ADC38EE}" type="presOf" srcId="{38C10401-B9DE-40C4-9729-68F3C31AC74A}" destId="{FFBC9C27-B031-41CD-9351-978BD402ECFC}" srcOrd="1" destOrd="0" presId="urn:microsoft.com/office/officeart/2005/8/layout/radial1"/>
    <dgm:cxn modelId="{288477A1-476C-4B33-A797-0E0D33D9DA72}" srcId="{FA37FF89-0647-454F-95EE-F7DD2A8CF010}" destId="{A25BDCBE-C132-4380-ADFD-EA5D5E668BCF}" srcOrd="1" destOrd="0" parTransId="{B1E273E6-4B57-48CC-AEEE-945FBD7451FD}" sibTransId="{7ACAB2C4-24C4-40AF-8C82-857B691CB888}"/>
    <dgm:cxn modelId="{F9109AAA-6A71-4C3A-9B81-6D7950BEA8F8}" type="presOf" srcId="{A25BDCBE-C132-4380-ADFD-EA5D5E668BCF}" destId="{102D0DD9-6F31-4666-AD12-7B01938D6D9F}" srcOrd="0" destOrd="0" presId="urn:microsoft.com/office/officeart/2005/8/layout/radial1"/>
    <dgm:cxn modelId="{1DFAAEB0-3057-48FE-BE4F-2BF87A177E87}" type="presOf" srcId="{BE02AA28-3B1A-4DAB-B1A9-600286521A0F}" destId="{6C3CFD31-4F29-456E-8261-053EDF24F7CE}" srcOrd="1" destOrd="0" presId="urn:microsoft.com/office/officeart/2005/8/layout/radial1"/>
    <dgm:cxn modelId="{B58C89B3-B679-4779-89E2-B005C3999217}" srcId="{79D6F5E3-E41E-4672-9928-391CEFC89DF8}" destId="{FA37FF89-0647-454F-95EE-F7DD2A8CF010}" srcOrd="0" destOrd="0" parTransId="{0DA67C72-124D-4F16-8F40-ABACC8DDBDCA}" sibTransId="{FFD42B38-AC86-4198-B4B4-6E44BAE430B2}"/>
    <dgm:cxn modelId="{3FE769C3-BB1D-477B-83C6-201A8D4BE28D}" type="presOf" srcId="{EC35F84A-015A-4EAE-83EA-5E7C8178A4CC}" destId="{80DACD20-7F5B-4A34-8F95-D59586EAE4E9}" srcOrd="0" destOrd="0" presId="urn:microsoft.com/office/officeart/2005/8/layout/radial1"/>
    <dgm:cxn modelId="{D8783BCB-A530-4153-897D-723EB9582656}" type="presOf" srcId="{ABFCEE48-57AE-4906-BE53-99E17B7B965F}" destId="{8EF3764C-52BA-4670-9559-71B15BAD3A83}" srcOrd="0" destOrd="0" presId="urn:microsoft.com/office/officeart/2005/8/layout/radial1"/>
    <dgm:cxn modelId="{2D1D29D0-0932-478D-99C8-72C7D922E0D6}" type="presOf" srcId="{BE02AA28-3B1A-4DAB-B1A9-600286521A0F}" destId="{A2576E6C-61B5-459D-B451-42E11B5278A1}" srcOrd="0" destOrd="0" presId="urn:microsoft.com/office/officeart/2005/8/layout/radial1"/>
    <dgm:cxn modelId="{20C81FD8-D035-43EB-88CB-6BDB022DF7CE}" type="presOf" srcId="{B1E273E6-4B57-48CC-AEEE-945FBD7451FD}" destId="{120EE161-D5F7-448B-A4EB-03DA5CBC5B07}" srcOrd="0" destOrd="0" presId="urn:microsoft.com/office/officeart/2005/8/layout/radial1"/>
    <dgm:cxn modelId="{136363E4-A051-4DF1-B00B-C6468256E8B5}" type="presOf" srcId="{45807ABD-4E3A-4F7D-A8E1-E5AB4315A492}" destId="{AAEBD8F3-020E-4611-9E30-58A8EC9B1246}" srcOrd="0" destOrd="0" presId="urn:microsoft.com/office/officeart/2005/8/layout/radial1"/>
    <dgm:cxn modelId="{5B80D7EA-973C-4970-830E-33A61454B609}" type="presOf" srcId="{FA37FF89-0647-454F-95EE-F7DD2A8CF010}" destId="{9BC0576D-734B-4E1C-AB9A-36F72DFB5B10}" srcOrd="0" destOrd="0" presId="urn:microsoft.com/office/officeart/2005/8/layout/radial1"/>
    <dgm:cxn modelId="{9A8339F1-8051-4C20-9847-9DE42DE6C488}" type="presParOf" srcId="{56724520-AA85-4398-B6A7-2D160ED39788}" destId="{9BC0576D-734B-4E1C-AB9A-36F72DFB5B10}" srcOrd="0" destOrd="0" presId="urn:microsoft.com/office/officeart/2005/8/layout/radial1"/>
    <dgm:cxn modelId="{E460B09D-79B9-4187-B7FC-4B7B16168D8C}" type="presParOf" srcId="{56724520-AA85-4398-B6A7-2D160ED39788}" destId="{80DACD20-7F5B-4A34-8F95-D59586EAE4E9}" srcOrd="1" destOrd="0" presId="urn:microsoft.com/office/officeart/2005/8/layout/radial1"/>
    <dgm:cxn modelId="{DF4E6E57-FDF2-4388-AD6E-866AAF8355B9}" type="presParOf" srcId="{80DACD20-7F5B-4A34-8F95-D59586EAE4E9}" destId="{E1DBA01C-A0A8-4D17-A056-4BDFF5F409C3}" srcOrd="0" destOrd="0" presId="urn:microsoft.com/office/officeart/2005/8/layout/radial1"/>
    <dgm:cxn modelId="{A073EBFC-E76E-483E-8646-9D6512D720AB}" type="presParOf" srcId="{56724520-AA85-4398-B6A7-2D160ED39788}" destId="{8EF3764C-52BA-4670-9559-71B15BAD3A83}" srcOrd="2" destOrd="0" presId="urn:microsoft.com/office/officeart/2005/8/layout/radial1"/>
    <dgm:cxn modelId="{C7A9EC36-6B7F-416A-8CAE-4F70FD25FA43}" type="presParOf" srcId="{56724520-AA85-4398-B6A7-2D160ED39788}" destId="{120EE161-D5F7-448B-A4EB-03DA5CBC5B07}" srcOrd="3" destOrd="0" presId="urn:microsoft.com/office/officeart/2005/8/layout/radial1"/>
    <dgm:cxn modelId="{6CAD537A-CC6C-4688-90CB-DC86CE8861D8}" type="presParOf" srcId="{120EE161-D5F7-448B-A4EB-03DA5CBC5B07}" destId="{6473D6D8-FDFC-4591-8EE8-E86661DF67D7}" srcOrd="0" destOrd="0" presId="urn:microsoft.com/office/officeart/2005/8/layout/radial1"/>
    <dgm:cxn modelId="{5844003C-9C09-4B17-A735-17B6B604E460}" type="presParOf" srcId="{56724520-AA85-4398-B6A7-2D160ED39788}" destId="{102D0DD9-6F31-4666-AD12-7B01938D6D9F}" srcOrd="4" destOrd="0" presId="urn:microsoft.com/office/officeart/2005/8/layout/radial1"/>
    <dgm:cxn modelId="{D2D163ED-347F-4FB3-B672-322B3FC4B25A}" type="presParOf" srcId="{56724520-AA85-4398-B6A7-2D160ED39788}" destId="{93D8DF96-081F-4AA5-A7D4-C7B00828D314}" srcOrd="5" destOrd="0" presId="urn:microsoft.com/office/officeart/2005/8/layout/radial1"/>
    <dgm:cxn modelId="{8040BDB0-FCBE-4FAD-88B4-45D2F74B0C4C}" type="presParOf" srcId="{93D8DF96-081F-4AA5-A7D4-C7B00828D314}" destId="{FFBC9C27-B031-41CD-9351-978BD402ECFC}" srcOrd="0" destOrd="0" presId="urn:microsoft.com/office/officeart/2005/8/layout/radial1"/>
    <dgm:cxn modelId="{ED051BDB-FC53-45A3-9700-C77D8EA4E7B3}" type="presParOf" srcId="{56724520-AA85-4398-B6A7-2D160ED39788}" destId="{CFBB197B-A848-4485-85C6-6D9D29166574}" srcOrd="6" destOrd="0" presId="urn:microsoft.com/office/officeart/2005/8/layout/radial1"/>
    <dgm:cxn modelId="{208E9BAA-3F95-4953-8AB1-C5560AEE9A28}" type="presParOf" srcId="{56724520-AA85-4398-B6A7-2D160ED39788}" destId="{A2576E6C-61B5-459D-B451-42E11B5278A1}" srcOrd="7" destOrd="0" presId="urn:microsoft.com/office/officeart/2005/8/layout/radial1"/>
    <dgm:cxn modelId="{04244081-191F-4136-8FC0-C845043ABA58}" type="presParOf" srcId="{A2576E6C-61B5-459D-B451-42E11B5278A1}" destId="{6C3CFD31-4F29-456E-8261-053EDF24F7CE}" srcOrd="0" destOrd="0" presId="urn:microsoft.com/office/officeart/2005/8/layout/radial1"/>
    <dgm:cxn modelId="{FC6938D9-19AC-4535-B801-9D6FE2DA51FF}" type="presParOf" srcId="{56724520-AA85-4398-B6A7-2D160ED39788}" destId="{AAEBD8F3-020E-4611-9E30-58A8EC9B124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55675-67EB-4461-8B3C-7C3D1445B43B}">
      <dsp:nvSpPr>
        <dsp:cNvPr id="0" name=""/>
        <dsp:cNvSpPr/>
      </dsp:nvSpPr>
      <dsp:spPr>
        <a:xfrm>
          <a:off x="2796089" y="1956"/>
          <a:ext cx="2010151" cy="7276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Bacteria</a:t>
          </a:r>
        </a:p>
      </dsp:txBody>
      <dsp:txXfrm>
        <a:off x="2817401" y="23268"/>
        <a:ext cx="1967527" cy="685032"/>
      </dsp:txXfrm>
    </dsp:sp>
    <dsp:sp modelId="{8A018A6D-934E-4087-BB13-87CA263C9BE1}">
      <dsp:nvSpPr>
        <dsp:cNvPr id="0" name=""/>
        <dsp:cNvSpPr/>
      </dsp:nvSpPr>
      <dsp:spPr>
        <a:xfrm rot="5400000">
          <a:off x="3664729" y="747804"/>
          <a:ext cx="272871" cy="3274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p>
      </dsp:txBody>
      <dsp:txXfrm rot="-5400000">
        <a:off x="3702932" y="775091"/>
        <a:ext cx="196467" cy="191010"/>
      </dsp:txXfrm>
    </dsp:sp>
    <dsp:sp modelId="{5F08C9FE-27E7-4D88-9EA1-5F53ABC9936E}">
      <dsp:nvSpPr>
        <dsp:cNvPr id="0" name=""/>
        <dsp:cNvSpPr/>
      </dsp:nvSpPr>
      <dsp:spPr>
        <a:xfrm>
          <a:off x="2796089" y="1093440"/>
          <a:ext cx="2010151" cy="727656"/>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Gingivitis</a:t>
          </a:r>
        </a:p>
      </dsp:txBody>
      <dsp:txXfrm>
        <a:off x="2817401" y="1114752"/>
        <a:ext cx="1967527" cy="685032"/>
      </dsp:txXfrm>
    </dsp:sp>
    <dsp:sp modelId="{65C2DADA-7C2C-4E8F-AD5D-EAE400D039E5}">
      <dsp:nvSpPr>
        <dsp:cNvPr id="0" name=""/>
        <dsp:cNvSpPr/>
      </dsp:nvSpPr>
      <dsp:spPr>
        <a:xfrm rot="5400000">
          <a:off x="3664729" y="1839288"/>
          <a:ext cx="272871" cy="327445"/>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p>
      </dsp:txBody>
      <dsp:txXfrm rot="-5400000">
        <a:off x="3702932" y="1866575"/>
        <a:ext cx="196467" cy="191010"/>
      </dsp:txXfrm>
    </dsp:sp>
    <dsp:sp modelId="{B7AAB759-97BC-4224-B931-E76F3AE92263}">
      <dsp:nvSpPr>
        <dsp:cNvPr id="0" name=""/>
        <dsp:cNvSpPr/>
      </dsp:nvSpPr>
      <dsp:spPr>
        <a:xfrm>
          <a:off x="2796089" y="2184925"/>
          <a:ext cx="2010151" cy="727656"/>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Permits entry of EBV infected B cells</a:t>
          </a:r>
        </a:p>
      </dsp:txBody>
      <dsp:txXfrm>
        <a:off x="2817401" y="2206237"/>
        <a:ext cx="1967527" cy="685032"/>
      </dsp:txXfrm>
    </dsp:sp>
    <dsp:sp modelId="{EDF2A697-7AF9-45BD-A4AA-75583003A3EC}">
      <dsp:nvSpPr>
        <dsp:cNvPr id="0" name=""/>
        <dsp:cNvSpPr/>
      </dsp:nvSpPr>
      <dsp:spPr>
        <a:xfrm rot="5400000">
          <a:off x="3664729" y="2930773"/>
          <a:ext cx="272871" cy="327445"/>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p>
      </dsp:txBody>
      <dsp:txXfrm rot="-5400000">
        <a:off x="3702932" y="2958060"/>
        <a:ext cx="196467" cy="191010"/>
      </dsp:txXfrm>
    </dsp:sp>
    <dsp:sp modelId="{CF5933F5-F577-4763-9772-9996B72C4C55}">
      <dsp:nvSpPr>
        <dsp:cNvPr id="0" name=""/>
        <dsp:cNvSpPr/>
      </dsp:nvSpPr>
      <dsp:spPr>
        <a:xfrm>
          <a:off x="2796089" y="3276410"/>
          <a:ext cx="2010151" cy="72765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Progressive periodontal lesions</a:t>
          </a:r>
        </a:p>
      </dsp:txBody>
      <dsp:txXfrm>
        <a:off x="2817401" y="3297722"/>
        <a:ext cx="1967527" cy="685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0576D-734B-4E1C-AB9A-36F72DFB5B10}">
      <dsp:nvSpPr>
        <dsp:cNvPr id="0" name=""/>
        <dsp:cNvSpPr/>
      </dsp:nvSpPr>
      <dsp:spPr>
        <a:xfrm>
          <a:off x="2032378" y="1549905"/>
          <a:ext cx="1178686" cy="11786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IN" sz="4200" kern="1200" dirty="0"/>
            <a:t>HIV</a:t>
          </a:r>
        </a:p>
      </dsp:txBody>
      <dsp:txXfrm>
        <a:off x="2204993" y="1722520"/>
        <a:ext cx="833456" cy="833456"/>
      </dsp:txXfrm>
    </dsp:sp>
    <dsp:sp modelId="{80DACD20-7F5B-4A34-8F95-D59586EAE4E9}">
      <dsp:nvSpPr>
        <dsp:cNvPr id="0" name=""/>
        <dsp:cNvSpPr/>
      </dsp:nvSpPr>
      <dsp:spPr>
        <a:xfrm rot="16200000">
          <a:off x="2443890" y="1351843"/>
          <a:ext cx="355661" cy="40462"/>
        </a:xfrm>
        <a:custGeom>
          <a:avLst/>
          <a:gdLst/>
          <a:ahLst/>
          <a:cxnLst/>
          <a:rect l="0" t="0" r="0" b="0"/>
          <a:pathLst>
            <a:path>
              <a:moveTo>
                <a:pt x="0" y="20231"/>
              </a:moveTo>
              <a:lnTo>
                <a:pt x="355661" y="2023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612829" y="1363182"/>
        <a:ext cx="17783" cy="17783"/>
      </dsp:txXfrm>
    </dsp:sp>
    <dsp:sp modelId="{8EF3764C-52BA-4670-9559-71B15BAD3A83}">
      <dsp:nvSpPr>
        <dsp:cNvPr id="0" name=""/>
        <dsp:cNvSpPr/>
      </dsp:nvSpPr>
      <dsp:spPr>
        <a:xfrm>
          <a:off x="2032378" y="15557"/>
          <a:ext cx="1178686" cy="11786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imes New Roman" panose="02020603050405020304" pitchFamily="18" charset="0"/>
              <a:cs typeface="Times New Roman" panose="02020603050405020304" pitchFamily="18" charset="0"/>
            </a:rPr>
            <a:t>LINEAR GINGIVAL ERYTHEMA</a:t>
          </a:r>
        </a:p>
      </dsp:txBody>
      <dsp:txXfrm>
        <a:off x="2204993" y="188172"/>
        <a:ext cx="833456" cy="833456"/>
      </dsp:txXfrm>
    </dsp:sp>
    <dsp:sp modelId="{120EE161-D5F7-448B-A4EB-03DA5CBC5B07}">
      <dsp:nvSpPr>
        <dsp:cNvPr id="0" name=""/>
        <dsp:cNvSpPr/>
      </dsp:nvSpPr>
      <dsp:spPr>
        <a:xfrm rot="21477582">
          <a:off x="3210562" y="2090800"/>
          <a:ext cx="406387" cy="40462"/>
        </a:xfrm>
        <a:custGeom>
          <a:avLst/>
          <a:gdLst/>
          <a:ahLst/>
          <a:cxnLst/>
          <a:rect l="0" t="0" r="0" b="0"/>
          <a:pathLst>
            <a:path>
              <a:moveTo>
                <a:pt x="0" y="20231"/>
              </a:moveTo>
              <a:lnTo>
                <a:pt x="406387" y="2023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403596" y="2100872"/>
        <a:ext cx="20319" cy="20319"/>
      </dsp:txXfrm>
    </dsp:sp>
    <dsp:sp modelId="{102D0DD9-6F31-4666-AD12-7B01938D6D9F}">
      <dsp:nvSpPr>
        <dsp:cNvPr id="0" name=""/>
        <dsp:cNvSpPr/>
      </dsp:nvSpPr>
      <dsp:spPr>
        <a:xfrm>
          <a:off x="3616447" y="1493472"/>
          <a:ext cx="1178686" cy="117868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NUP</a:t>
          </a:r>
        </a:p>
      </dsp:txBody>
      <dsp:txXfrm>
        <a:off x="3789062" y="1666087"/>
        <a:ext cx="833456" cy="833456"/>
      </dsp:txXfrm>
    </dsp:sp>
    <dsp:sp modelId="{93D8DF96-081F-4AA5-A7D4-C7B00828D314}">
      <dsp:nvSpPr>
        <dsp:cNvPr id="0" name=""/>
        <dsp:cNvSpPr/>
      </dsp:nvSpPr>
      <dsp:spPr>
        <a:xfrm rot="5400000">
          <a:off x="2443890" y="2886191"/>
          <a:ext cx="355661" cy="40462"/>
        </a:xfrm>
        <a:custGeom>
          <a:avLst/>
          <a:gdLst/>
          <a:ahLst/>
          <a:cxnLst/>
          <a:rect l="0" t="0" r="0" b="0"/>
          <a:pathLst>
            <a:path>
              <a:moveTo>
                <a:pt x="0" y="20231"/>
              </a:moveTo>
              <a:lnTo>
                <a:pt x="355661" y="2023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612829" y="2897531"/>
        <a:ext cx="17783" cy="17783"/>
      </dsp:txXfrm>
    </dsp:sp>
    <dsp:sp modelId="{CFBB197B-A848-4485-85C6-6D9D29166574}">
      <dsp:nvSpPr>
        <dsp:cNvPr id="0" name=""/>
        <dsp:cNvSpPr/>
      </dsp:nvSpPr>
      <dsp:spPr>
        <a:xfrm>
          <a:off x="2032378" y="3084253"/>
          <a:ext cx="1178686" cy="117868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NUS</a:t>
          </a:r>
        </a:p>
      </dsp:txBody>
      <dsp:txXfrm>
        <a:off x="2204993" y="3256868"/>
        <a:ext cx="833456" cy="833456"/>
      </dsp:txXfrm>
    </dsp:sp>
    <dsp:sp modelId="{A2576E6C-61B5-459D-B451-42E11B5278A1}">
      <dsp:nvSpPr>
        <dsp:cNvPr id="0" name=""/>
        <dsp:cNvSpPr/>
      </dsp:nvSpPr>
      <dsp:spPr>
        <a:xfrm rot="10800000">
          <a:off x="1676716" y="2119017"/>
          <a:ext cx="355661" cy="40462"/>
        </a:xfrm>
        <a:custGeom>
          <a:avLst/>
          <a:gdLst/>
          <a:ahLst/>
          <a:cxnLst/>
          <a:rect l="0" t="0" r="0" b="0"/>
          <a:pathLst>
            <a:path>
              <a:moveTo>
                <a:pt x="0" y="20231"/>
              </a:moveTo>
              <a:lnTo>
                <a:pt x="355661" y="2023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1845655" y="2130356"/>
        <a:ext cx="17783" cy="17783"/>
      </dsp:txXfrm>
    </dsp:sp>
    <dsp:sp modelId="{AAEBD8F3-020E-4611-9E30-58A8EC9B1246}">
      <dsp:nvSpPr>
        <dsp:cNvPr id="0" name=""/>
        <dsp:cNvSpPr/>
      </dsp:nvSpPr>
      <dsp:spPr>
        <a:xfrm>
          <a:off x="498030" y="1549905"/>
          <a:ext cx="1178686" cy="117868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NUG</a:t>
          </a:r>
        </a:p>
      </dsp:txBody>
      <dsp:txXfrm>
        <a:off x="670645" y="1722520"/>
        <a:ext cx="833456" cy="8334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3T14:13:20.9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1C9BC9-DA88-4CE7-A909-C5DEE752EFA2}" type="datetimeFigureOut">
              <a:rPr lang="en-IN" smtClean="0"/>
              <a:t>20-03-2024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4B5C1-FF4F-422C-9376-86347D5AAF5D}" type="slidenum">
              <a:rPr lang="en-IN" smtClean="0"/>
              <a:t>‹#›</a:t>
            </a:fld>
            <a:endParaRPr lang="en-IN"/>
          </a:p>
        </p:txBody>
      </p:sp>
    </p:spTree>
    <p:extLst>
      <p:ext uri="{BB962C8B-B14F-4D97-AF65-F5344CB8AC3E}">
        <p14:creationId xmlns:p14="http://schemas.microsoft.com/office/powerpoint/2010/main" val="259330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C9BC9-DA88-4CE7-A909-C5DEE752EFA2}" type="datetimeFigureOut">
              <a:rPr lang="en-IN" smtClean="0"/>
              <a:t>20-03-2024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4B5C1-FF4F-422C-9376-86347D5AAF5D}" type="slidenum">
              <a:rPr lang="en-IN" smtClean="0"/>
              <a:t>‹#›</a:t>
            </a:fld>
            <a:endParaRPr lang="en-IN"/>
          </a:p>
        </p:txBody>
      </p:sp>
    </p:spTree>
    <p:extLst>
      <p:ext uri="{BB962C8B-B14F-4D97-AF65-F5344CB8AC3E}">
        <p14:creationId xmlns:p14="http://schemas.microsoft.com/office/powerpoint/2010/main" val="352701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C9BC9-DA88-4CE7-A909-C5DEE752EFA2}" type="datetimeFigureOut">
              <a:rPr lang="en-IN" smtClean="0"/>
              <a:t>20-03-2024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4B5C1-FF4F-422C-9376-86347D5AAF5D}" type="slidenum">
              <a:rPr lang="en-IN" smtClean="0"/>
              <a:t>‹#›</a:t>
            </a:fld>
            <a:endParaRPr lang="en-IN"/>
          </a:p>
        </p:txBody>
      </p:sp>
    </p:spTree>
    <p:extLst>
      <p:ext uri="{BB962C8B-B14F-4D97-AF65-F5344CB8AC3E}">
        <p14:creationId xmlns:p14="http://schemas.microsoft.com/office/powerpoint/2010/main" val="38914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C9BC9-DA88-4CE7-A909-C5DEE752EFA2}" type="datetimeFigureOut">
              <a:rPr lang="en-IN" smtClean="0"/>
              <a:t>20-03-2024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4B5C1-FF4F-422C-9376-86347D5AAF5D}" type="slidenum">
              <a:rPr lang="en-IN" smtClean="0"/>
              <a:t>‹#›</a:t>
            </a:fld>
            <a:endParaRPr lang="en-IN"/>
          </a:p>
        </p:txBody>
      </p:sp>
    </p:spTree>
    <p:extLst>
      <p:ext uri="{BB962C8B-B14F-4D97-AF65-F5344CB8AC3E}">
        <p14:creationId xmlns:p14="http://schemas.microsoft.com/office/powerpoint/2010/main" val="187070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C9BC9-DA88-4CE7-A909-C5DEE752EFA2}" type="datetimeFigureOut">
              <a:rPr lang="en-IN" smtClean="0"/>
              <a:t>20-03-2024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4B5C1-FF4F-422C-9376-86347D5AAF5D}" type="slidenum">
              <a:rPr lang="en-IN" smtClean="0"/>
              <a:t>‹#›</a:t>
            </a:fld>
            <a:endParaRPr lang="en-IN"/>
          </a:p>
        </p:txBody>
      </p:sp>
    </p:spTree>
    <p:extLst>
      <p:ext uri="{BB962C8B-B14F-4D97-AF65-F5344CB8AC3E}">
        <p14:creationId xmlns:p14="http://schemas.microsoft.com/office/powerpoint/2010/main" val="350510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1C9BC9-DA88-4CE7-A909-C5DEE752EFA2}" type="datetimeFigureOut">
              <a:rPr lang="en-IN" smtClean="0"/>
              <a:t>20-03-2024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C34B5C1-FF4F-422C-9376-86347D5AAF5D}" type="slidenum">
              <a:rPr lang="en-IN" smtClean="0"/>
              <a:t>‹#›</a:t>
            </a:fld>
            <a:endParaRPr lang="en-IN"/>
          </a:p>
        </p:txBody>
      </p:sp>
    </p:spTree>
    <p:extLst>
      <p:ext uri="{BB962C8B-B14F-4D97-AF65-F5344CB8AC3E}">
        <p14:creationId xmlns:p14="http://schemas.microsoft.com/office/powerpoint/2010/main" val="313412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1C9BC9-DA88-4CE7-A909-C5DEE752EFA2}" type="datetimeFigureOut">
              <a:rPr lang="en-IN" smtClean="0"/>
              <a:t>20-03-2024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C34B5C1-FF4F-422C-9376-86347D5AAF5D}" type="slidenum">
              <a:rPr lang="en-IN" smtClean="0"/>
              <a:t>‹#›</a:t>
            </a:fld>
            <a:endParaRPr lang="en-IN"/>
          </a:p>
        </p:txBody>
      </p:sp>
    </p:spTree>
    <p:extLst>
      <p:ext uri="{BB962C8B-B14F-4D97-AF65-F5344CB8AC3E}">
        <p14:creationId xmlns:p14="http://schemas.microsoft.com/office/powerpoint/2010/main" val="361550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1C9BC9-DA88-4CE7-A909-C5DEE752EFA2}" type="datetimeFigureOut">
              <a:rPr lang="en-IN" smtClean="0"/>
              <a:t>20-03-2024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C34B5C1-FF4F-422C-9376-86347D5AAF5D}" type="slidenum">
              <a:rPr lang="en-IN" smtClean="0"/>
              <a:t>‹#›</a:t>
            </a:fld>
            <a:endParaRPr lang="en-IN"/>
          </a:p>
        </p:txBody>
      </p:sp>
    </p:spTree>
    <p:extLst>
      <p:ext uri="{BB962C8B-B14F-4D97-AF65-F5344CB8AC3E}">
        <p14:creationId xmlns:p14="http://schemas.microsoft.com/office/powerpoint/2010/main" val="380380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C9BC9-DA88-4CE7-A909-C5DEE752EFA2}" type="datetimeFigureOut">
              <a:rPr lang="en-IN" smtClean="0"/>
              <a:t>20-03-2024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C34B5C1-FF4F-422C-9376-86347D5AAF5D}" type="slidenum">
              <a:rPr lang="en-IN" smtClean="0"/>
              <a:t>‹#›</a:t>
            </a:fld>
            <a:endParaRPr lang="en-IN"/>
          </a:p>
        </p:txBody>
      </p:sp>
    </p:spTree>
    <p:extLst>
      <p:ext uri="{BB962C8B-B14F-4D97-AF65-F5344CB8AC3E}">
        <p14:creationId xmlns:p14="http://schemas.microsoft.com/office/powerpoint/2010/main" val="398839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1C9BC9-DA88-4CE7-A909-C5DEE752EFA2}" type="datetimeFigureOut">
              <a:rPr lang="en-IN" smtClean="0"/>
              <a:t>20-03-2024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C34B5C1-FF4F-422C-9376-86347D5AAF5D}" type="slidenum">
              <a:rPr lang="en-IN" smtClean="0"/>
              <a:t>‹#›</a:t>
            </a:fld>
            <a:endParaRPr lang="en-IN"/>
          </a:p>
        </p:txBody>
      </p:sp>
    </p:spTree>
    <p:extLst>
      <p:ext uri="{BB962C8B-B14F-4D97-AF65-F5344CB8AC3E}">
        <p14:creationId xmlns:p14="http://schemas.microsoft.com/office/powerpoint/2010/main" val="42773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1C9BC9-DA88-4CE7-A909-C5DEE752EFA2}" type="datetimeFigureOut">
              <a:rPr lang="en-IN" smtClean="0"/>
              <a:t>20-03-2024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C34B5C1-FF4F-422C-9376-86347D5AAF5D}" type="slidenum">
              <a:rPr lang="en-IN" smtClean="0"/>
              <a:t>‹#›</a:t>
            </a:fld>
            <a:endParaRPr lang="en-IN"/>
          </a:p>
        </p:txBody>
      </p:sp>
    </p:spTree>
    <p:extLst>
      <p:ext uri="{BB962C8B-B14F-4D97-AF65-F5344CB8AC3E}">
        <p14:creationId xmlns:p14="http://schemas.microsoft.com/office/powerpoint/2010/main" val="334174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C9BC9-DA88-4CE7-A909-C5DEE752EFA2}" type="datetimeFigureOut">
              <a:rPr lang="en-IN" smtClean="0"/>
              <a:t>20-03-2024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4B5C1-FF4F-422C-9376-86347D5AAF5D}" type="slidenum">
              <a:rPr lang="en-IN" smtClean="0"/>
              <a:t>‹#›</a:t>
            </a:fld>
            <a:endParaRPr lang="en-IN"/>
          </a:p>
        </p:txBody>
      </p:sp>
    </p:spTree>
    <p:extLst>
      <p:ext uri="{BB962C8B-B14F-4D97-AF65-F5344CB8AC3E}">
        <p14:creationId xmlns:p14="http://schemas.microsoft.com/office/powerpoint/2010/main" val="1283352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tmj.eg.net/searchresult.asp?search=&amp;author=Deepa+Dhruvakumar&amp;journal=Y&amp;but_search=Search&amp;entries=10&amp;pg=1&amp;s=0" TargetMode="External"/><Relationship Id="rId2" Type="http://schemas.openxmlformats.org/officeDocument/2006/relationships/hyperlink" Target="https://www.tmj.eg.net/searchresult.asp?search=&amp;author=Chandni+Gupta&amp;journal=Y&amp;but_search=Search&amp;entries=10&amp;pg=1&amp;s=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93D06B7-C6E5-4FCE-BBFB-E6C73D705154}"/>
              </a:ext>
            </a:extLst>
          </p:cNvPr>
          <p:cNvSpPr>
            <a:spLocks noGrp="1"/>
          </p:cNvSpPr>
          <p:nvPr>
            <p:ph type="ctrTitle"/>
          </p:nvPr>
        </p:nvSpPr>
        <p:spPr>
          <a:xfrm>
            <a:off x="1314824" y="735106"/>
            <a:ext cx="10053763" cy="2928470"/>
          </a:xfrm>
        </p:spPr>
        <p:txBody>
          <a:bodyPr anchor="b">
            <a:normAutofit/>
          </a:bodyPr>
          <a:lstStyle/>
          <a:p>
            <a:r>
              <a:rPr lang="en-US" sz="4800" dirty="0">
                <a:solidFill>
                  <a:srgbClr val="FFFFFF"/>
                </a:solidFill>
                <a:latin typeface="Times New Roman" panose="02020603050405020304" pitchFamily="18" charset="0"/>
                <a:cs typeface="Times New Roman" panose="02020603050405020304" pitchFamily="18" charset="0"/>
              </a:rPr>
              <a:t>ROLE OF VIRUS IN PERIODONTIUM</a:t>
            </a:r>
            <a:endParaRPr lang="en-IN" sz="4800" dirty="0">
              <a:solidFill>
                <a:srgbClr val="FFFFF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820CBDC-6232-4F7F-A2DB-15B555408FCC}"/>
              </a:ext>
            </a:extLst>
          </p:cNvPr>
          <p:cNvSpPr>
            <a:spLocks noGrp="1"/>
          </p:cNvSpPr>
          <p:nvPr>
            <p:ph type="subTitle" idx="1"/>
          </p:nvPr>
        </p:nvSpPr>
        <p:spPr>
          <a:xfrm>
            <a:off x="1350682" y="4870824"/>
            <a:ext cx="10005951" cy="1458258"/>
          </a:xfrm>
        </p:spPr>
        <p:txBody>
          <a:bodyPr anchor="ctr">
            <a:normAutofit/>
          </a:bodyPr>
          <a:lstStyle/>
          <a:p>
            <a:pPr algn="r"/>
            <a:r>
              <a:rPr lang="en-US" sz="1700" dirty="0">
                <a:latin typeface="Times New Roman" panose="02020603050405020304" pitchFamily="18" charset="0"/>
                <a:cs typeface="Times New Roman" panose="02020603050405020304" pitchFamily="18" charset="0"/>
              </a:rPr>
              <a:t>BY </a:t>
            </a:r>
          </a:p>
          <a:p>
            <a:pPr algn="r"/>
            <a:r>
              <a:rPr lang="en-US" sz="1700" dirty="0">
                <a:latin typeface="Times New Roman" panose="02020603050405020304" pitchFamily="18" charset="0"/>
                <a:cs typeface="Times New Roman" panose="02020603050405020304" pitchFamily="18" charset="0"/>
              </a:rPr>
              <a:t>DR.RADHIKA.M</a:t>
            </a:r>
          </a:p>
          <a:p>
            <a:pPr algn="r"/>
            <a:r>
              <a:rPr lang="en-US" sz="1700">
                <a:latin typeface="Times New Roman" panose="02020603050405020304" pitchFamily="18" charset="0"/>
                <a:cs typeface="Times New Roman" panose="02020603050405020304" pitchFamily="18" charset="0"/>
              </a:rPr>
              <a:t>DEPARTMENT </a:t>
            </a:r>
            <a:r>
              <a:rPr lang="en-US" sz="1700" dirty="0">
                <a:latin typeface="Times New Roman" panose="02020603050405020304" pitchFamily="18" charset="0"/>
                <a:cs typeface="Times New Roman" panose="02020603050405020304" pitchFamily="18" charset="0"/>
              </a:rPr>
              <a:t>OF PERIODONTOLOGY</a:t>
            </a:r>
            <a:endParaRPr lang="en-IN"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04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D68F-8CF4-41D5-B0A9-D98DD700064F}"/>
              </a:ext>
            </a:extLst>
          </p:cNvPr>
          <p:cNvSpPr>
            <a:spLocks noGrp="1"/>
          </p:cNvSpPr>
          <p:nvPr>
            <p:ph type="title"/>
          </p:nvPr>
        </p:nvSpPr>
        <p:spPr/>
        <p:txBody>
          <a:bodyPr/>
          <a:lstStyle/>
          <a:p>
            <a:endParaRPr lang="en-IN" dirty="0"/>
          </a:p>
        </p:txBody>
      </p:sp>
      <p:pic>
        <p:nvPicPr>
          <p:cNvPr id="4" name="Content Placeholder 3">
            <a:extLst>
              <a:ext uri="{FF2B5EF4-FFF2-40B4-BE49-F238E27FC236}">
                <a16:creationId xmlns:a16="http://schemas.microsoft.com/office/drawing/2014/main" id="{4B8548B2-AD59-4972-B534-B93574C91E3A}"/>
              </a:ext>
            </a:extLst>
          </p:cNvPr>
          <p:cNvPicPr>
            <a:picLocks noGrp="1" noChangeAspect="1"/>
          </p:cNvPicPr>
          <p:nvPr>
            <p:ph idx="1"/>
          </p:nvPr>
        </p:nvPicPr>
        <p:blipFill>
          <a:blip r:embed="rId2"/>
          <a:stretch>
            <a:fillRect/>
          </a:stretch>
        </p:blipFill>
        <p:spPr>
          <a:xfrm>
            <a:off x="1083212" y="2826702"/>
            <a:ext cx="4459458" cy="3405285"/>
          </a:xfrm>
          <a:prstGeom prst="rect">
            <a:avLst/>
          </a:prstGeom>
        </p:spPr>
      </p:pic>
      <p:pic>
        <p:nvPicPr>
          <p:cNvPr id="6" name="Picture 5">
            <a:extLst>
              <a:ext uri="{FF2B5EF4-FFF2-40B4-BE49-F238E27FC236}">
                <a16:creationId xmlns:a16="http://schemas.microsoft.com/office/drawing/2014/main" id="{64A92CCF-DC39-40A6-9ECD-28C48124C0AE}"/>
              </a:ext>
            </a:extLst>
          </p:cNvPr>
          <p:cNvPicPr>
            <a:picLocks noChangeAspect="1"/>
          </p:cNvPicPr>
          <p:nvPr/>
        </p:nvPicPr>
        <p:blipFill>
          <a:blip r:embed="rId3"/>
          <a:stretch>
            <a:fillRect/>
          </a:stretch>
        </p:blipFill>
        <p:spPr>
          <a:xfrm>
            <a:off x="6513342" y="2826702"/>
            <a:ext cx="4459458" cy="3222406"/>
          </a:xfrm>
          <a:prstGeom prst="rect">
            <a:avLst/>
          </a:prstGeom>
        </p:spPr>
      </p:pic>
      <p:sp>
        <p:nvSpPr>
          <p:cNvPr id="3" name="Rectangle 2">
            <a:extLst>
              <a:ext uri="{FF2B5EF4-FFF2-40B4-BE49-F238E27FC236}">
                <a16:creationId xmlns:a16="http://schemas.microsoft.com/office/drawing/2014/main" id="{20907F3E-FD2B-4ABA-A9B7-F54FA4D3CFBE}"/>
              </a:ext>
            </a:extLst>
          </p:cNvPr>
          <p:cNvSpPr/>
          <p:nvPr/>
        </p:nvSpPr>
        <p:spPr>
          <a:xfrm>
            <a:off x="1288722" y="1738829"/>
            <a:ext cx="4253948" cy="8878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Times New Roman" panose="02020603050405020304" pitchFamily="18" charset="0"/>
                <a:cs typeface="Times New Roman" panose="02020603050405020304" pitchFamily="18" charset="0"/>
              </a:rPr>
              <a:t>HERPES LABIALIS</a:t>
            </a:r>
          </a:p>
        </p:txBody>
      </p:sp>
      <p:sp>
        <p:nvSpPr>
          <p:cNvPr id="5" name="Rectangle 4">
            <a:extLst>
              <a:ext uri="{FF2B5EF4-FFF2-40B4-BE49-F238E27FC236}">
                <a16:creationId xmlns:a16="http://schemas.microsoft.com/office/drawing/2014/main" id="{C1C42A98-45D9-4CD3-82A2-FE1C8405A70C}"/>
              </a:ext>
            </a:extLst>
          </p:cNvPr>
          <p:cNvSpPr/>
          <p:nvPr/>
        </p:nvSpPr>
        <p:spPr>
          <a:xfrm>
            <a:off x="6513342" y="1627222"/>
            <a:ext cx="4459458" cy="999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HERPETIC WHITLOW</a:t>
            </a:r>
            <a:endParaRPr lang="en-IN" dirty="0">
              <a:ln w="0">
                <a:solidFill>
                  <a:schemeClr val="bg1"/>
                </a:solidFill>
              </a:ln>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64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06C-65C9-4FD0-89ED-5002BE0B6BA2}"/>
              </a:ext>
            </a:extLst>
          </p:cNvPr>
          <p:cNvSpPr>
            <a:spLocks noGrp="1"/>
          </p:cNvSpPr>
          <p:nvPr>
            <p:ph type="title"/>
          </p:nvPr>
        </p:nvSpPr>
        <p:spPr>
          <a:xfrm>
            <a:off x="1136397" y="502020"/>
            <a:ext cx="5323715" cy="1041967"/>
          </a:xfrm>
        </p:spPr>
        <p:txBody>
          <a:bodyPr anchor="b">
            <a:normAutofit/>
          </a:bodyPr>
          <a:lstStyle/>
          <a:p>
            <a:r>
              <a:rPr lang="en-IN" sz="4000" dirty="0">
                <a:latin typeface="Times New Roman" panose="02020603050405020304" pitchFamily="18" charset="0"/>
                <a:cs typeface="Times New Roman" panose="02020603050405020304" pitchFamily="18" charset="0"/>
              </a:rPr>
              <a:t>VARICELLA</a:t>
            </a:r>
          </a:p>
        </p:txBody>
      </p:sp>
      <p:sp>
        <p:nvSpPr>
          <p:cNvPr id="3" name="Content Placeholder 2">
            <a:extLst>
              <a:ext uri="{FF2B5EF4-FFF2-40B4-BE49-F238E27FC236}">
                <a16:creationId xmlns:a16="http://schemas.microsoft.com/office/drawing/2014/main" id="{132CC3FA-F7EC-4C0E-B9CE-48FE12EDEC1E}"/>
              </a:ext>
            </a:extLst>
          </p:cNvPr>
          <p:cNvSpPr>
            <a:spLocks noGrp="1"/>
          </p:cNvSpPr>
          <p:nvPr>
            <p:ph idx="1"/>
          </p:nvPr>
        </p:nvSpPr>
        <p:spPr>
          <a:xfrm>
            <a:off x="1144923" y="2405894"/>
            <a:ext cx="5315189" cy="3535083"/>
          </a:xfrm>
        </p:spPr>
        <p:txBody>
          <a:bodyPr anchor="t">
            <a:normAutofit/>
          </a:bodyPr>
          <a:lstStyle/>
          <a:p>
            <a:r>
              <a:rPr lang="en-US" sz="2000" dirty="0">
                <a:latin typeface="Times New Roman" panose="02020603050405020304" pitchFamily="18" charset="0"/>
                <a:cs typeface="Times New Roman" panose="02020603050405020304" pitchFamily="18" charset="0"/>
              </a:rPr>
              <a:t>The VZV is a highly contagious member of the herpes virus family, owing to similarities in its DNA core.</a:t>
            </a:r>
          </a:p>
          <a:p>
            <a:r>
              <a:rPr lang="en-US" sz="2000" dirty="0">
                <a:latin typeface="Times New Roman" panose="02020603050405020304" pitchFamily="18" charset="0"/>
                <a:cs typeface="Times New Roman" panose="02020603050405020304" pitchFamily="18" charset="0"/>
              </a:rPr>
              <a:t> In children(6-11 years) is more commonly known as chickenpox, it can reactivate in adults as shingles</a:t>
            </a:r>
          </a:p>
          <a:p>
            <a:r>
              <a:rPr lang="en-US" sz="2000" dirty="0">
                <a:latin typeface="Times New Roman" panose="02020603050405020304" pitchFamily="18" charset="0"/>
                <a:cs typeface="Times New Roman" panose="02020603050405020304" pitchFamily="18" charset="0"/>
              </a:rPr>
              <a:t>Spreading in droplet form, it proliferates in macrophages, leading to viremia that overwhelms the body’s defenses.</a:t>
            </a:r>
          </a:p>
          <a:p>
            <a:r>
              <a:rPr lang="en-US" sz="2000" dirty="0">
                <a:latin typeface="Times New Roman" panose="02020603050405020304" pitchFamily="18" charset="0"/>
                <a:cs typeface="Times New Roman" panose="02020603050405020304" pitchFamily="18" charset="0"/>
              </a:rPr>
              <a:t>Skin lesions are preceded typically by oral lesions, which tend to be painless</a:t>
            </a:r>
          </a:p>
          <a:p>
            <a:pPr marL="0" indent="0">
              <a:buNone/>
            </a:pPr>
            <a:endParaRPr lang="en-IN" sz="1900" dirty="0"/>
          </a:p>
        </p:txBody>
      </p:sp>
      <p:pic>
        <p:nvPicPr>
          <p:cNvPr id="4" name="Picture 3">
            <a:extLst>
              <a:ext uri="{FF2B5EF4-FFF2-40B4-BE49-F238E27FC236}">
                <a16:creationId xmlns:a16="http://schemas.microsoft.com/office/drawing/2014/main" id="{1E0FA008-0255-4F49-AE2E-72137474070A}"/>
              </a:ext>
            </a:extLst>
          </p:cNvPr>
          <p:cNvPicPr>
            <a:picLocks noChangeAspect="1"/>
          </p:cNvPicPr>
          <p:nvPr/>
        </p:nvPicPr>
        <p:blipFill>
          <a:blip r:embed="rId2"/>
          <a:stretch>
            <a:fillRect/>
          </a:stretch>
        </p:blipFill>
        <p:spPr>
          <a:xfrm>
            <a:off x="7075967" y="1235331"/>
            <a:ext cx="4170530" cy="4419231"/>
          </a:xfrm>
          <a:prstGeom prst="rect">
            <a:avLst/>
          </a:prstGeom>
        </p:spPr>
      </p:pic>
    </p:spTree>
    <p:extLst>
      <p:ext uri="{BB962C8B-B14F-4D97-AF65-F5344CB8AC3E}">
        <p14:creationId xmlns:p14="http://schemas.microsoft.com/office/powerpoint/2010/main" val="2974448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5193-7703-4592-8177-9758DEDB4A73}"/>
              </a:ext>
            </a:extLst>
          </p:cNvPr>
          <p:cNvSpPr>
            <a:spLocks noGrp="1"/>
          </p:cNvSpPr>
          <p:nvPr>
            <p:ph type="title"/>
          </p:nvPr>
        </p:nvSpPr>
        <p:spPr>
          <a:xfrm>
            <a:off x="772285" y="-558154"/>
            <a:ext cx="5323715" cy="1642970"/>
          </a:xfrm>
        </p:spPr>
        <p:txBody>
          <a:bodyPr anchor="b">
            <a:normAutofit/>
          </a:bodyPr>
          <a:lstStyle/>
          <a:p>
            <a:r>
              <a:rPr lang="en-US" sz="4000" dirty="0">
                <a:latin typeface="Times New Roman" panose="02020603050405020304" pitchFamily="18" charset="0"/>
                <a:cs typeface="Times New Roman" panose="02020603050405020304" pitchFamily="18" charset="0"/>
              </a:rPr>
              <a:t>HERPES ZOSTER</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AB3D167-AE59-4CAD-AC33-63EDDAAE7DF5}"/>
              </a:ext>
            </a:extLst>
          </p:cNvPr>
          <p:cNvSpPr>
            <a:spLocks noGrp="1"/>
          </p:cNvSpPr>
          <p:nvPr>
            <p:ph idx="1"/>
          </p:nvPr>
        </p:nvSpPr>
        <p:spPr>
          <a:xfrm>
            <a:off x="1144923" y="2186610"/>
            <a:ext cx="5315189" cy="3754368"/>
          </a:xfrm>
        </p:spPr>
        <p:txBody>
          <a:bodyPr anchor="t">
            <a:normAutofit/>
          </a:bodyPr>
          <a:lstStyle/>
          <a:p>
            <a:r>
              <a:rPr lang="en-US" sz="2000" dirty="0">
                <a:latin typeface="Times New Roman" panose="02020603050405020304" pitchFamily="18" charset="0"/>
                <a:cs typeface="Times New Roman" panose="02020603050405020304" pitchFamily="18" charset="0"/>
              </a:rPr>
              <a:t>Latent VZV is reactivated after many immunosuppressive states like human immunodeficiency virus (HIV) infection, radiation, or state of malignancy.</a:t>
            </a:r>
          </a:p>
          <a:p>
            <a:r>
              <a:rPr lang="en-US" sz="2000" dirty="0">
                <a:latin typeface="Times New Roman" panose="02020603050405020304" pitchFamily="18" charset="0"/>
                <a:cs typeface="Times New Roman" panose="02020603050405020304" pitchFamily="18" charset="0"/>
              </a:rPr>
              <a:t>Typically, it affects the sensory nerves of the trunk, head, and neck, resulting in symptoms of pain or paresthesia in those dermatomes</a:t>
            </a:r>
          </a:p>
          <a:p>
            <a:pPr marL="0" indent="0">
              <a:buNone/>
            </a:pPr>
            <a:endParaRPr lang="en-IN" sz="2000" dirty="0"/>
          </a:p>
        </p:txBody>
      </p:sp>
      <p:pic>
        <p:nvPicPr>
          <p:cNvPr id="5" name="Picture 4">
            <a:extLst>
              <a:ext uri="{FF2B5EF4-FFF2-40B4-BE49-F238E27FC236}">
                <a16:creationId xmlns:a16="http://schemas.microsoft.com/office/drawing/2014/main" id="{5718C191-D63F-44FA-90F3-46AD2C3697C5}"/>
              </a:ext>
            </a:extLst>
          </p:cNvPr>
          <p:cNvPicPr>
            <a:picLocks noChangeAspect="1"/>
          </p:cNvPicPr>
          <p:nvPr/>
        </p:nvPicPr>
        <p:blipFill>
          <a:blip r:embed="rId2"/>
          <a:stretch>
            <a:fillRect/>
          </a:stretch>
        </p:blipFill>
        <p:spPr>
          <a:xfrm>
            <a:off x="7380167" y="909081"/>
            <a:ext cx="3562130" cy="5071731"/>
          </a:xfrm>
          <a:prstGeom prst="rect">
            <a:avLst/>
          </a:prstGeom>
        </p:spPr>
      </p:pic>
    </p:spTree>
    <p:extLst>
      <p:ext uri="{BB962C8B-B14F-4D97-AF65-F5344CB8AC3E}">
        <p14:creationId xmlns:p14="http://schemas.microsoft.com/office/powerpoint/2010/main" val="227521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4C74-B58C-4E5A-BD6E-1260AED45E0D}"/>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EPSTEIN BARR VIRUS</a:t>
            </a:r>
          </a:p>
        </p:txBody>
      </p:sp>
      <p:sp>
        <p:nvSpPr>
          <p:cNvPr id="3" name="Content Placeholder 2">
            <a:extLst>
              <a:ext uri="{FF2B5EF4-FFF2-40B4-BE49-F238E27FC236}">
                <a16:creationId xmlns:a16="http://schemas.microsoft.com/office/drawing/2014/main" id="{B3357E0B-D9E3-4CB5-A3F4-CD017A163D6F}"/>
              </a:ext>
            </a:extLst>
          </p:cNvPr>
          <p:cNvSpPr>
            <a:spLocks noGrp="1"/>
          </p:cNvSpPr>
          <p:nvPr>
            <p:ph idx="1"/>
          </p:nvPr>
        </p:nvSpPr>
        <p:spPr>
          <a:xfrm>
            <a:off x="788659" y="1825625"/>
            <a:ext cx="10515600" cy="4351338"/>
          </a:xfrm>
        </p:spPr>
        <p:txBody>
          <a:bodyPr/>
          <a:lstStyle/>
          <a:p>
            <a:pPr marL="0" indent="0">
              <a:buNone/>
            </a:pPr>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763C9E3-9641-4E2F-A655-27D3E21AFE9D}"/>
              </a:ext>
            </a:extLst>
          </p:cNvPr>
          <p:cNvPicPr>
            <a:picLocks noChangeAspect="1"/>
          </p:cNvPicPr>
          <p:nvPr/>
        </p:nvPicPr>
        <p:blipFill>
          <a:blip r:embed="rId2"/>
          <a:stretch>
            <a:fillRect/>
          </a:stretch>
        </p:blipFill>
        <p:spPr>
          <a:xfrm>
            <a:off x="1083211" y="2715065"/>
            <a:ext cx="4403188" cy="3461898"/>
          </a:xfrm>
          <a:prstGeom prst="rect">
            <a:avLst/>
          </a:prstGeom>
        </p:spPr>
      </p:pic>
      <p:pic>
        <p:nvPicPr>
          <p:cNvPr id="5" name="Picture 4">
            <a:extLst>
              <a:ext uri="{FF2B5EF4-FFF2-40B4-BE49-F238E27FC236}">
                <a16:creationId xmlns:a16="http://schemas.microsoft.com/office/drawing/2014/main" id="{0AA44915-0BFE-41B7-8F81-BD794633721E}"/>
              </a:ext>
            </a:extLst>
          </p:cNvPr>
          <p:cNvPicPr>
            <a:picLocks noChangeAspect="1"/>
          </p:cNvPicPr>
          <p:nvPr/>
        </p:nvPicPr>
        <p:blipFill>
          <a:blip r:embed="rId3"/>
          <a:stretch>
            <a:fillRect/>
          </a:stretch>
        </p:blipFill>
        <p:spPr>
          <a:xfrm>
            <a:off x="6705602" y="2602523"/>
            <a:ext cx="5111260" cy="3871325"/>
          </a:xfrm>
          <a:prstGeom prst="rect">
            <a:avLst/>
          </a:prstGeom>
        </p:spPr>
      </p:pic>
      <p:sp>
        <p:nvSpPr>
          <p:cNvPr id="6" name="Rectangle 5">
            <a:extLst>
              <a:ext uri="{FF2B5EF4-FFF2-40B4-BE49-F238E27FC236}">
                <a16:creationId xmlns:a16="http://schemas.microsoft.com/office/drawing/2014/main" id="{5FEB7E5E-E3C5-4AF7-9303-93C2B2F523F3}"/>
              </a:ext>
            </a:extLst>
          </p:cNvPr>
          <p:cNvSpPr/>
          <p:nvPr/>
        </p:nvSpPr>
        <p:spPr>
          <a:xfrm>
            <a:off x="7089913" y="1528740"/>
            <a:ext cx="4263887" cy="843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ORAL HAIRY LEUKOPLAKIA</a:t>
            </a:r>
            <a:endParaRPr lang="en-IN" sz="28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D69E237-4E09-4EE0-AFE4-586357EF0834}"/>
              </a:ext>
            </a:extLst>
          </p:cNvPr>
          <p:cNvSpPr/>
          <p:nvPr/>
        </p:nvSpPr>
        <p:spPr>
          <a:xfrm>
            <a:off x="1083212" y="1690688"/>
            <a:ext cx="4403188" cy="91183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INFECTIOUS MONONUCLEOSIS</a:t>
            </a:r>
          </a:p>
        </p:txBody>
      </p:sp>
    </p:spTree>
    <p:extLst>
      <p:ext uri="{BB962C8B-B14F-4D97-AF65-F5344CB8AC3E}">
        <p14:creationId xmlns:p14="http://schemas.microsoft.com/office/powerpoint/2010/main" val="104941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F13C-BE92-4527-9756-9D843BD4873D}"/>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CYTOMEGALOVIRUS</a:t>
            </a:r>
          </a:p>
        </p:txBody>
      </p:sp>
      <p:sp>
        <p:nvSpPr>
          <p:cNvPr id="3" name="Content Placeholder 2">
            <a:extLst>
              <a:ext uri="{FF2B5EF4-FFF2-40B4-BE49-F238E27FC236}">
                <a16:creationId xmlns:a16="http://schemas.microsoft.com/office/drawing/2014/main" id="{A119BC67-98BD-4979-A5F0-BDF4FA53F8A1}"/>
              </a:ext>
            </a:extLst>
          </p:cNvPr>
          <p:cNvSpPr>
            <a:spLocks noGrp="1"/>
          </p:cNvSpPr>
          <p:nvPr>
            <p:ph idx="1"/>
          </p:nvPr>
        </p:nvSpPr>
        <p:spPr/>
        <p:txBody>
          <a:bodyPr/>
          <a:lstStyle/>
          <a:p>
            <a:r>
              <a:rPr lang="en-IN" dirty="0"/>
              <a:t> </a:t>
            </a:r>
            <a:r>
              <a:rPr lang="en-IN" dirty="0">
                <a:latin typeface="Times New Roman" panose="02020603050405020304" pitchFamily="18" charset="0"/>
                <a:cs typeface="Times New Roman" panose="02020603050405020304" pitchFamily="18" charset="0"/>
              </a:rPr>
              <a:t>Neonatal CMV infections can produce</a:t>
            </a:r>
          </a:p>
          <a:p>
            <a:r>
              <a:rPr lang="en-IN" dirty="0">
                <a:latin typeface="Times New Roman" panose="02020603050405020304" pitchFamily="18" charset="0"/>
                <a:cs typeface="Times New Roman" panose="02020603050405020304" pitchFamily="18" charset="0"/>
              </a:rPr>
              <a:t>Dental disorders </a:t>
            </a:r>
          </a:p>
          <a:p>
            <a:pPr marL="0" indent="0">
              <a:buNone/>
            </a:pPr>
            <a:r>
              <a:rPr lang="en-IN" dirty="0">
                <a:latin typeface="Times New Roman" panose="02020603050405020304" pitchFamily="18" charset="0"/>
                <a:cs typeface="Times New Roman" panose="02020603050405020304" pitchFamily="18" charset="0"/>
              </a:rPr>
              <a:t>              enamel hypoplasia,</a:t>
            </a:r>
          </a:p>
          <a:p>
            <a:pPr marL="0" indent="0">
              <a:buNone/>
            </a:pPr>
            <a:r>
              <a:rPr lang="en-IN" dirty="0">
                <a:latin typeface="Times New Roman" panose="02020603050405020304" pitchFamily="18" charset="0"/>
                <a:cs typeface="Times New Roman" panose="02020603050405020304" pitchFamily="18" charset="0"/>
              </a:rPr>
              <a:t>              enamel </a:t>
            </a:r>
            <a:r>
              <a:rPr lang="en-IN" dirty="0" err="1">
                <a:latin typeface="Times New Roman" panose="02020603050405020304" pitchFamily="18" charset="0"/>
                <a:cs typeface="Times New Roman" panose="02020603050405020304" pitchFamily="18" charset="0"/>
              </a:rPr>
              <a:t>hypomaturation</a:t>
            </a:r>
            <a:r>
              <a:rPr lang="en-IN" dirty="0">
                <a:latin typeface="Times New Roman" panose="02020603050405020304" pitchFamily="18" charset="0"/>
                <a:cs typeface="Times New Roman" panose="02020603050405020304" pitchFamily="18" charset="0"/>
              </a:rPr>
              <a:t>,</a:t>
            </a:r>
          </a:p>
          <a:p>
            <a:pPr marL="0" indent="0">
              <a:buNone/>
            </a:pPr>
            <a:r>
              <a:rPr lang="en-IN" dirty="0">
                <a:latin typeface="Times New Roman" panose="02020603050405020304" pitchFamily="18" charset="0"/>
                <a:cs typeface="Times New Roman" panose="02020603050405020304" pitchFamily="18" charset="0"/>
              </a:rPr>
              <a:t>              attrition, </a:t>
            </a:r>
          </a:p>
          <a:p>
            <a:pPr marL="0" indent="0">
              <a:buNone/>
            </a:pPr>
            <a:r>
              <a:rPr lang="en-IN" dirty="0">
                <a:latin typeface="Times New Roman" panose="02020603050405020304" pitchFamily="18" charset="0"/>
                <a:cs typeface="Times New Roman" panose="02020603050405020304" pitchFamily="18" charset="0"/>
              </a:rPr>
              <a:t>              discoloration of dentin.</a:t>
            </a:r>
          </a:p>
        </p:txBody>
      </p:sp>
    </p:spTree>
    <p:extLst>
      <p:ext uri="{BB962C8B-B14F-4D97-AF65-F5344CB8AC3E}">
        <p14:creationId xmlns:p14="http://schemas.microsoft.com/office/powerpoint/2010/main" val="352632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475E33-5878-45C6-BC49-36B1ED6E5CA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latin typeface="Times New Roman" panose="02020603050405020304" pitchFamily="18" charset="0"/>
                <a:cs typeface="Times New Roman" panose="02020603050405020304" pitchFamily="18" charset="0"/>
              </a:rPr>
              <a:t>KAPOSIS SARCOMA</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CCBBECD-8F66-4DCF-A2F4-302F035954D0}"/>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200" dirty="0"/>
              <a:t>Angio proliferative disorder</a:t>
            </a:r>
          </a:p>
          <a:p>
            <a:pPr indent="-228600">
              <a:buFont typeface="Arial" panose="020B0604020202020204" pitchFamily="34" charset="0"/>
              <a:buChar char="•"/>
            </a:pPr>
            <a:endParaRPr lang="en-US" sz="2200" dirty="0"/>
          </a:p>
        </p:txBody>
      </p:sp>
      <p:pic>
        <p:nvPicPr>
          <p:cNvPr id="4" name="Content Placeholder 3">
            <a:extLst>
              <a:ext uri="{FF2B5EF4-FFF2-40B4-BE49-F238E27FC236}">
                <a16:creationId xmlns:a16="http://schemas.microsoft.com/office/drawing/2014/main" id="{4C2D07EA-F0A3-429B-BAA2-E81F44D7BF42}"/>
              </a:ext>
            </a:extLst>
          </p:cNvPr>
          <p:cNvPicPr>
            <a:picLocks noGrp="1" noChangeAspect="1"/>
          </p:cNvPicPr>
          <p:nvPr>
            <p:ph type="pic" idx="1"/>
          </p:nvPr>
        </p:nvPicPr>
        <p:blipFill rotWithShape="1">
          <a:blip r:embed="rId2"/>
          <a:srcRect r="2" b="354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4062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27FD-4ECF-43C3-A4E9-139A0108D1FE}"/>
              </a:ext>
            </a:extLst>
          </p:cNvPr>
          <p:cNvSpPr>
            <a:spLocks noGrp="1"/>
          </p:cNvSpPr>
          <p:nvPr>
            <p:ph type="title"/>
          </p:nvPr>
        </p:nvSpPr>
        <p:spPr>
          <a:xfrm>
            <a:off x="122583" y="340139"/>
            <a:ext cx="10515600" cy="1264892"/>
          </a:xfrm>
        </p:spPr>
        <p:txBody>
          <a:bodyPr>
            <a:normAutofit/>
          </a:bodyPr>
          <a:lstStyle/>
          <a:p>
            <a:pPr algn="ctr"/>
            <a:r>
              <a:rPr lang="en-IN" dirty="0">
                <a:latin typeface="Times New Roman" panose="02020603050405020304" pitchFamily="18" charset="0"/>
                <a:cs typeface="Times New Roman" panose="02020603050405020304" pitchFamily="18" charset="0"/>
              </a:rPr>
              <a:t>PERIODONTAL DISEASES</a:t>
            </a:r>
          </a:p>
        </p:txBody>
      </p:sp>
      <p:sp>
        <p:nvSpPr>
          <p:cNvPr id="3" name="Content Placeholder 2">
            <a:extLst>
              <a:ext uri="{FF2B5EF4-FFF2-40B4-BE49-F238E27FC236}">
                <a16:creationId xmlns:a16="http://schemas.microsoft.com/office/drawing/2014/main" id="{26F6D197-941C-49AF-A33C-A03C4C4A62F2}"/>
              </a:ext>
            </a:extLst>
          </p:cNvPr>
          <p:cNvSpPr>
            <a:spLocks noGrp="1"/>
          </p:cNvSpPr>
          <p:nvPr>
            <p:ph idx="1"/>
          </p:nvPr>
        </p:nvSpPr>
        <p:spPr>
          <a:xfrm>
            <a:off x="679174" y="1534077"/>
            <a:ext cx="10515600" cy="4351338"/>
          </a:xfrm>
        </p:spPr>
        <p:txBody>
          <a:bodyPr>
            <a:normAutofit/>
          </a:bodyPr>
          <a:lstStyle/>
          <a:p>
            <a:pPr marL="0" indent="0">
              <a:buNone/>
            </a:pPr>
            <a:r>
              <a:rPr lang="en-IN" sz="2800" dirty="0">
                <a:latin typeface="Times New Roman" panose="02020603050405020304" pitchFamily="18" charset="0"/>
                <a:cs typeface="Times New Roman" panose="02020603050405020304" pitchFamily="18" charset="0"/>
              </a:rPr>
              <a:t>ETIOPATHOGENESIS</a:t>
            </a:r>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Human virus plays a fundamental role in the pathogenesis of periodontal disease.</a:t>
            </a:r>
          </a:p>
          <a:p>
            <a:r>
              <a:rPr lang="en-US" sz="2400" dirty="0">
                <a:latin typeface="Times New Roman" panose="02020603050405020304" pitchFamily="18" charset="0"/>
                <a:cs typeface="Times New Roman" panose="02020603050405020304" pitchFamily="18" charset="0"/>
              </a:rPr>
              <a:t>Viral infection impairs periodontal defense, thereby permitting subgingival overgrowth of periodontopathic bacteria.</a:t>
            </a:r>
          </a:p>
          <a:p>
            <a:pPr marL="0" indent="0">
              <a:buNone/>
            </a:pPr>
            <a:r>
              <a:rPr lang="en-US" sz="2400" b="1" i="1" dirty="0">
                <a:solidFill>
                  <a:srgbClr val="0070C0"/>
                </a:solidFill>
                <a:latin typeface="Times New Roman" panose="02020603050405020304" pitchFamily="18" charset="0"/>
                <a:cs typeface="Times New Roman" panose="02020603050405020304" pitchFamily="18" charset="0"/>
              </a:rPr>
              <a:t>                                                                    Parra B, Slots J -1996</a:t>
            </a:r>
          </a:p>
          <a:p>
            <a:pPr marL="0" indent="0">
              <a:buNone/>
            </a:pPr>
            <a:r>
              <a:rPr lang="en-US" sz="2400" b="1" i="1" dirty="0">
                <a:latin typeface="Times New Roman" panose="02020603050405020304" pitchFamily="18" charset="0"/>
                <a:cs typeface="Times New Roman" panose="02020603050405020304" pitchFamily="18" charset="0"/>
              </a:rPr>
              <a:t> </a:t>
            </a:r>
          </a:p>
          <a:p>
            <a:pPr marL="0" indent="0">
              <a:buNone/>
            </a:pPr>
            <a:r>
              <a:rPr lang="en-US" b="1" i="1" dirty="0"/>
              <a:t>           </a:t>
            </a:r>
          </a:p>
          <a:p>
            <a:pPr marL="0" indent="0">
              <a:buNone/>
            </a:pPr>
            <a:endParaRPr lang="en-IN" dirty="0"/>
          </a:p>
          <a:p>
            <a:endParaRPr lang="en-IN" dirty="0"/>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CE04348F-A5D9-4464-BECD-C551F4826FED}"/>
                  </a:ext>
                </a:extLst>
              </p14:cNvPr>
              <p14:cNvContentPartPr/>
              <p14:nvPr/>
            </p14:nvContentPartPr>
            <p14:xfrm>
              <a:off x="-649857" y="3935186"/>
              <a:ext cx="360" cy="360"/>
            </p14:xfrm>
          </p:contentPart>
        </mc:Choice>
        <mc:Fallback xmlns="">
          <p:pic>
            <p:nvPicPr>
              <p:cNvPr id="10" name="Ink 9">
                <a:extLst>
                  <a:ext uri="{FF2B5EF4-FFF2-40B4-BE49-F238E27FC236}">
                    <a16:creationId xmlns:a16="http://schemas.microsoft.com/office/drawing/2014/main" id="{CE04348F-A5D9-4464-BECD-C551F4826FED}"/>
                  </a:ext>
                </a:extLst>
              </p:cNvPr>
              <p:cNvPicPr/>
              <p:nvPr/>
            </p:nvPicPr>
            <p:blipFill>
              <a:blip r:embed="rId3"/>
              <a:stretch>
                <a:fillRect/>
              </a:stretch>
            </p:blipFill>
            <p:spPr>
              <a:xfrm>
                <a:off x="-703497" y="3827546"/>
                <a:ext cx="108000" cy="216000"/>
              </a:xfrm>
              <a:prstGeom prst="rect">
                <a:avLst/>
              </a:prstGeom>
            </p:spPr>
          </p:pic>
        </mc:Fallback>
      </mc:AlternateContent>
      <p:sp>
        <p:nvSpPr>
          <p:cNvPr id="4" name="Rectangle 3">
            <a:extLst>
              <a:ext uri="{FF2B5EF4-FFF2-40B4-BE49-F238E27FC236}">
                <a16:creationId xmlns:a16="http://schemas.microsoft.com/office/drawing/2014/main" id="{AF8CF48C-8541-4E1D-9A54-31C38E4C39DF}"/>
              </a:ext>
            </a:extLst>
          </p:cNvPr>
          <p:cNvSpPr/>
          <p:nvPr/>
        </p:nvSpPr>
        <p:spPr>
          <a:xfrm>
            <a:off x="755374" y="3829878"/>
            <a:ext cx="9978887" cy="13701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400" dirty="0">
                <a:latin typeface="Times New Roman" panose="02020603050405020304" pitchFamily="18" charset="0"/>
                <a:cs typeface="Times New Roman" panose="02020603050405020304" pitchFamily="18" charset="0"/>
              </a:rPr>
              <a:t>Higher prevalence of </a:t>
            </a:r>
            <a:r>
              <a:rPr lang="en-IN" sz="2400" i="1" dirty="0">
                <a:latin typeface="Times New Roman" panose="02020603050405020304" pitchFamily="18" charset="0"/>
                <a:cs typeface="Times New Roman" panose="02020603050405020304" pitchFamily="18" charset="0"/>
              </a:rPr>
              <a:t>HCMV </a:t>
            </a:r>
            <a:r>
              <a:rPr lang="en-IN" sz="2400" dirty="0">
                <a:latin typeface="Times New Roman" panose="02020603050405020304" pitchFamily="18" charset="0"/>
                <a:cs typeface="Times New Roman" panose="02020603050405020304" pitchFamily="18" charset="0"/>
              </a:rPr>
              <a:t>and </a:t>
            </a:r>
            <a:r>
              <a:rPr lang="en-IN" sz="2400" i="1" dirty="0">
                <a:latin typeface="Times New Roman" panose="02020603050405020304" pitchFamily="18" charset="0"/>
                <a:cs typeface="Times New Roman" panose="02020603050405020304" pitchFamily="18" charset="0"/>
              </a:rPr>
              <a:t>EBV</a:t>
            </a:r>
            <a:r>
              <a:rPr lang="en-IN" sz="2400" dirty="0">
                <a:latin typeface="Times New Roman" panose="02020603050405020304" pitchFamily="18" charset="0"/>
                <a:cs typeface="Times New Roman" panose="02020603050405020304" pitchFamily="18" charset="0"/>
              </a:rPr>
              <a:t> in subgingival specimens from adult </a:t>
            </a:r>
            <a:r>
              <a:rPr lang="en-IN" sz="2400" dirty="0">
                <a:solidFill>
                  <a:srgbClr val="FF0000"/>
                </a:solidFill>
                <a:latin typeface="Times New Roman" panose="02020603050405020304" pitchFamily="18" charset="0"/>
                <a:cs typeface="Times New Roman" panose="02020603050405020304" pitchFamily="18" charset="0"/>
              </a:rPr>
              <a:t>periodontitis patients </a:t>
            </a:r>
            <a:r>
              <a:rPr lang="en-IN" sz="2400" dirty="0">
                <a:latin typeface="Times New Roman" panose="02020603050405020304" pitchFamily="18" charset="0"/>
                <a:cs typeface="Times New Roman" panose="02020603050405020304" pitchFamily="18" charset="0"/>
              </a:rPr>
              <a:t>as compared to periodontally healthy or gingivitis patients </a:t>
            </a:r>
            <a:r>
              <a:rPr lang="en-IN" dirty="0"/>
              <a:t>.</a:t>
            </a:r>
          </a:p>
        </p:txBody>
      </p:sp>
    </p:spTree>
    <p:extLst>
      <p:ext uri="{BB962C8B-B14F-4D97-AF65-F5344CB8AC3E}">
        <p14:creationId xmlns:p14="http://schemas.microsoft.com/office/powerpoint/2010/main" val="359385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6C09AA-B1FC-4035-80C2-BB5089E271B8}"/>
              </a:ext>
            </a:extLst>
          </p:cNvPr>
          <p:cNvSpPr>
            <a:spLocks noGrp="1"/>
          </p:cNvSpPr>
          <p:nvPr>
            <p:ph type="title"/>
          </p:nvPr>
        </p:nvSpPr>
        <p:spPr>
          <a:xfrm>
            <a:off x="966952" y="1204108"/>
            <a:ext cx="2669406" cy="1781175"/>
          </a:xfrm>
        </p:spPr>
        <p:txBody>
          <a:bodyPr>
            <a:normAutofit/>
          </a:bodyPr>
          <a:lstStyle/>
          <a:p>
            <a:r>
              <a:rPr lang="en-US" sz="3200" b="1" kern="1200" dirty="0">
                <a:solidFill>
                  <a:srgbClr val="FFFFFF"/>
                </a:solidFill>
                <a:latin typeface="Times New Roman" panose="02020603050405020304" pitchFamily="18" charset="0"/>
                <a:cs typeface="Times New Roman" panose="02020603050405020304" pitchFamily="18" charset="0"/>
              </a:rPr>
              <a:t>Viral infection steps:</a:t>
            </a:r>
            <a:endParaRPr lang="en-IN" sz="3200"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EC6037-74FD-4BF9-B2CC-82BD0F811D51}"/>
              </a:ext>
            </a:extLst>
          </p:cNvPr>
          <p:cNvSpPr>
            <a:spLocks noGrp="1"/>
          </p:cNvSpPr>
          <p:nvPr>
            <p:ph idx="1"/>
          </p:nvPr>
        </p:nvSpPr>
        <p:spPr>
          <a:xfrm>
            <a:off x="966951" y="3355130"/>
            <a:ext cx="2669407" cy="2427333"/>
          </a:xfrm>
        </p:spPr>
        <p:txBody>
          <a:bodyPr>
            <a:normAutofit/>
          </a:bodyPr>
          <a:lstStyle/>
          <a:p>
            <a:pPr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a:t>
            </a:r>
            <a:r>
              <a:rPr lang="en-US" sz="1600" i="0" dirty="0">
                <a:effectLst/>
                <a:latin typeface="Times New Roman" panose="02020603050405020304" pitchFamily="18" charset="0"/>
                <a:cs typeface="Times New Roman" panose="02020603050405020304" pitchFamily="18" charset="0"/>
              </a:rPr>
              <a:t>ntry</a:t>
            </a:r>
          </a:p>
          <a:p>
            <a:pPr indent="-228600">
              <a:buFont typeface="Arial" panose="020B0604020202020204" pitchFamily="34" charset="0"/>
              <a:buChar char="•"/>
            </a:pPr>
            <a:r>
              <a:rPr lang="en-US" sz="1600" i="0" dirty="0">
                <a:effectLst/>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a:t>
            </a:r>
            <a:r>
              <a:rPr lang="en-US" sz="1600" i="0" dirty="0">
                <a:effectLst/>
                <a:latin typeface="Times New Roman" panose="02020603050405020304" pitchFamily="18" charset="0"/>
                <a:cs typeface="Times New Roman" panose="02020603050405020304" pitchFamily="18" charset="0"/>
              </a:rPr>
              <a:t>eplication, </a:t>
            </a:r>
          </a:p>
          <a:p>
            <a:pPr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a:t>
            </a:r>
            <a:r>
              <a:rPr lang="en-US" sz="1600" i="0" dirty="0">
                <a:effectLst/>
                <a:latin typeface="Times New Roman" panose="02020603050405020304" pitchFamily="18" charset="0"/>
                <a:cs typeface="Times New Roman" panose="02020603050405020304" pitchFamily="18" charset="0"/>
              </a:rPr>
              <a:t>issemination, </a:t>
            </a:r>
            <a:endParaRPr lang="en-US" sz="1600" dirty="0">
              <a:latin typeface="Times New Roman" panose="02020603050405020304" pitchFamily="18" charset="0"/>
              <a:cs typeface="Times New Roman" panose="02020603050405020304" pitchFamily="18" charset="0"/>
            </a:endParaRPr>
          </a:p>
          <a:p>
            <a:pPr indent="-2286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a:t>
            </a:r>
            <a:r>
              <a:rPr lang="en-US" sz="1600" i="0" dirty="0">
                <a:effectLst/>
                <a:latin typeface="Times New Roman" panose="02020603050405020304" pitchFamily="18" charset="0"/>
                <a:cs typeface="Times New Roman" panose="02020603050405020304" pitchFamily="18" charset="0"/>
              </a:rPr>
              <a:t>nfection of target cells/organs.</a:t>
            </a:r>
            <a:endParaRPr lang="en-US" sz="1600" dirty="0">
              <a:latin typeface="Times New Roman" panose="02020603050405020304" pitchFamily="18" charset="0"/>
              <a:cs typeface="Times New Roman" panose="02020603050405020304" pitchFamily="18" charset="0"/>
            </a:endParaRPr>
          </a:p>
          <a:p>
            <a:pPr marL="0" indent="0">
              <a:buNone/>
            </a:pPr>
            <a:endParaRPr lang="en-IN" sz="1600" dirty="0"/>
          </a:p>
        </p:txBody>
      </p:sp>
      <p:pic>
        <p:nvPicPr>
          <p:cNvPr id="1026" name="Picture 2" descr="Figure 1: Viral infection steps: entry, replication, dissemination, and infection of target cells/organs.">
            <a:extLst>
              <a:ext uri="{FF2B5EF4-FFF2-40B4-BE49-F238E27FC236}">
                <a16:creationId xmlns:a16="http://schemas.microsoft.com/office/drawing/2014/main" id="{3FB52492-6A23-42A8-B481-C35CE3F769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63990" y="952500"/>
            <a:ext cx="6899947" cy="482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63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4637-1005-4CD9-978F-2BE46B0CF94C}"/>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HERPES VIRUS AND PERIODONTITIS</a:t>
            </a:r>
          </a:p>
        </p:txBody>
      </p:sp>
      <p:sp>
        <p:nvSpPr>
          <p:cNvPr id="3" name="Content Placeholder 2">
            <a:extLst>
              <a:ext uri="{FF2B5EF4-FFF2-40B4-BE49-F238E27FC236}">
                <a16:creationId xmlns:a16="http://schemas.microsoft.com/office/drawing/2014/main" id="{89AA20B8-12E1-4F64-9DA2-0940108452BE}"/>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Herpesviruses came into the sight of periodontists as putative pathogens of periodontal disease in the </a:t>
            </a:r>
            <a:r>
              <a:rPr lang="en-US" sz="2400" i="1" dirty="0">
                <a:solidFill>
                  <a:schemeClr val="accent2"/>
                </a:solidFill>
                <a:latin typeface="Times New Roman" panose="02020603050405020304" pitchFamily="18" charset="0"/>
                <a:cs typeface="Times New Roman" panose="02020603050405020304" pitchFamily="18" charset="0"/>
              </a:rPr>
              <a:t>mid-1990s.</a:t>
            </a:r>
          </a:p>
          <a:p>
            <a:r>
              <a:rPr lang="en-US" sz="2400" dirty="0">
                <a:latin typeface="Times New Roman" panose="02020603050405020304" pitchFamily="18" charset="0"/>
                <a:cs typeface="Times New Roman" panose="02020603050405020304" pitchFamily="18" charset="0"/>
              </a:rPr>
              <a:t>Periodontal tissue breakdown occurs more frequently and progresses more rapidly in herpesvirus-infected than in herpesvirus-free periodontal sites</a:t>
            </a:r>
            <a:r>
              <a:rPr lang="en-US" sz="2400" dirty="0">
                <a:solidFill>
                  <a:schemeClr val="accent1"/>
                </a:solidFill>
                <a:latin typeface="Times New Roman" panose="02020603050405020304" pitchFamily="18" charset="0"/>
                <a:cs typeface="Times New Roman" panose="02020603050405020304" pitchFamily="18" charset="0"/>
              </a:rPr>
              <a:t>.(</a:t>
            </a:r>
            <a:r>
              <a:rPr lang="en-IN" sz="2400" b="1" i="1" dirty="0">
                <a:solidFill>
                  <a:schemeClr val="accent1"/>
                </a:solidFill>
                <a:latin typeface="Times New Roman" panose="02020603050405020304" pitchFamily="18" charset="0"/>
                <a:cs typeface="Times New Roman" panose="02020603050405020304" pitchFamily="18" charset="0"/>
              </a:rPr>
              <a:t>J ØRGEN SLOTS )</a:t>
            </a:r>
          </a:p>
          <a:p>
            <a:r>
              <a:rPr lang="en-IN" sz="2400" b="0" i="0" dirty="0">
                <a:solidFill>
                  <a:srgbClr val="000000"/>
                </a:solidFill>
                <a:effectLst/>
                <a:latin typeface="Times New Roman" panose="02020603050405020304" pitchFamily="18" charset="0"/>
                <a:cs typeface="Times New Roman" panose="02020603050405020304" pitchFamily="18" charset="0"/>
              </a:rPr>
              <a:t>Herpesvirus-associated periodontal sites also tend to </a:t>
            </a:r>
            <a:r>
              <a:rPr lang="en-IN" sz="2400" b="0" i="0" dirty="0" err="1">
                <a:solidFill>
                  <a:srgbClr val="000000"/>
                </a:solidFill>
                <a:effectLst/>
                <a:latin typeface="Times New Roman" panose="02020603050405020304" pitchFamily="18" charset="0"/>
                <a:cs typeface="Times New Roman" panose="02020603050405020304" pitchFamily="18" charset="0"/>
              </a:rPr>
              <a:t>harbor</a:t>
            </a:r>
            <a:r>
              <a:rPr lang="en-IN" sz="2400" b="0" i="0" dirty="0">
                <a:solidFill>
                  <a:srgbClr val="000000"/>
                </a:solidFill>
                <a:effectLst/>
                <a:latin typeface="Times New Roman" panose="02020603050405020304" pitchFamily="18" charset="0"/>
                <a:cs typeface="Times New Roman" panose="02020603050405020304" pitchFamily="18" charset="0"/>
              </a:rPr>
              <a:t> elevated levels of periodontopathic bacteria</a:t>
            </a:r>
            <a:r>
              <a:rPr lang="en-IN" b="0" i="0" dirty="0">
                <a:solidFill>
                  <a:srgbClr val="000000"/>
                </a:solidFill>
                <a:effectLst/>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616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FFAD5-012D-4E6B-93EB-8F8E438CEC57}"/>
              </a:ext>
            </a:extLst>
          </p:cNvPr>
          <p:cNvSpPr>
            <a:spLocks noGrp="1"/>
          </p:cNvSpPr>
          <p:nvPr>
            <p:ph type="title"/>
          </p:nvPr>
        </p:nvSpPr>
        <p:spPr>
          <a:xfrm>
            <a:off x="1028700" y="1967266"/>
            <a:ext cx="2808782" cy="2547257"/>
          </a:xfrm>
          <a:noFill/>
        </p:spPr>
        <p:txBody>
          <a:bodyPr vert="horz" lIns="91440" tIns="45720" rIns="91440" bIns="45720" rtlCol="0" anchor="ctr">
            <a:normAutofit fontScale="90000"/>
          </a:bodyPr>
          <a:lstStyle/>
          <a:p>
            <a:pPr algn="ctr"/>
            <a:r>
              <a:rPr lang="en-US" sz="1100" b="1" i="0" dirty="0">
                <a:solidFill>
                  <a:schemeClr val="bg1"/>
                </a:solidFill>
                <a:effectLst/>
                <a:latin typeface="Arial" panose="020B0604020202020204" pitchFamily="34" charset="0"/>
              </a:rPr>
              <a:t>: </a:t>
            </a:r>
            <a:r>
              <a:rPr lang="en-US" sz="4000" b="1" i="0" dirty="0">
                <a:solidFill>
                  <a:schemeClr val="bg1"/>
                </a:solidFill>
                <a:effectLst/>
                <a:latin typeface="Times New Roman" panose="02020603050405020304" pitchFamily="18" charset="0"/>
                <a:cs typeface="Times New Roman" panose="02020603050405020304" pitchFamily="18" charset="0"/>
              </a:rPr>
              <a:t>Herpes viral-bacterial model of periodontitis</a:t>
            </a:r>
            <a:r>
              <a:rPr lang="en-US" sz="4000" b="1" i="0" dirty="0">
                <a:solidFill>
                  <a:srgbClr val="000000"/>
                </a:solidFill>
                <a:effectLst/>
                <a:latin typeface="Times New Roman" panose="02020603050405020304" pitchFamily="18" charset="0"/>
                <a:cs typeface="Times New Roman" panose="02020603050405020304" pitchFamily="18" charset="0"/>
              </a:rPr>
              <a:t>.</a:t>
            </a:r>
            <a:br>
              <a:rPr lang="en-US" sz="4000" kern="1200" dirty="0">
                <a:solidFill>
                  <a:srgbClr val="FFFFFF"/>
                </a:solidFill>
                <a:latin typeface="Times New Roman" panose="02020603050405020304" pitchFamily="18" charset="0"/>
                <a:cs typeface="Times New Roman" panose="02020603050405020304" pitchFamily="18" charset="0"/>
              </a:rPr>
            </a:br>
            <a:endParaRPr lang="en-US" sz="4000" kern="1200" dirty="0">
              <a:solidFill>
                <a:srgbClr val="FFFFFF"/>
              </a:solidFill>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BF3F356A-5DE5-4AE6-B2B6-B38A596831E2}"/>
              </a:ext>
            </a:extLst>
          </p:cNvPr>
          <p:cNvPicPr>
            <a:picLocks noGrp="1" noChangeAspect="1"/>
          </p:cNvPicPr>
          <p:nvPr>
            <p:ph idx="1"/>
          </p:nvPr>
        </p:nvPicPr>
        <p:blipFill>
          <a:blip r:embed="rId2"/>
          <a:stretch>
            <a:fillRect/>
          </a:stretch>
        </p:blipFill>
        <p:spPr>
          <a:xfrm>
            <a:off x="5124639" y="643466"/>
            <a:ext cx="6086053" cy="5568739"/>
          </a:xfrm>
          <a:prstGeom prst="rect">
            <a:avLst/>
          </a:prstGeom>
        </p:spPr>
      </p:pic>
    </p:spTree>
    <p:extLst>
      <p:ext uri="{BB962C8B-B14F-4D97-AF65-F5344CB8AC3E}">
        <p14:creationId xmlns:p14="http://schemas.microsoft.com/office/powerpoint/2010/main" val="34988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C89E-415A-43C6-AA90-9CD08DDF8D9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CONTENTS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979526C-60B0-4A70-AF80-35FC59D333EB}"/>
              </a:ext>
            </a:extLst>
          </p:cNvPr>
          <p:cNvSpPr>
            <a:spLocks noGrp="1"/>
          </p:cNvSpPr>
          <p:nvPr>
            <p:ph idx="1"/>
          </p:nvPr>
        </p:nvSpPr>
        <p:spPr/>
        <p:txBody>
          <a:bodyPr>
            <a:normAutofit fontScale="92500" lnSpcReduction="20000"/>
          </a:bodyPr>
          <a:lstStyle/>
          <a:p>
            <a:r>
              <a:rPr lang="en-US" sz="2400" dirty="0">
                <a:latin typeface="Times New Roman" panose="02020603050405020304" pitchFamily="18" charset="0"/>
                <a:cs typeface="Times New Roman" panose="02020603050405020304" pitchFamily="18" charset="0"/>
              </a:rPr>
              <a:t>INTRODUCTION</a:t>
            </a:r>
          </a:p>
          <a:p>
            <a:r>
              <a:rPr lang="en-US" sz="2400" dirty="0">
                <a:latin typeface="Times New Roman" panose="02020603050405020304" pitchFamily="18" charset="0"/>
                <a:cs typeface="Times New Roman" panose="02020603050405020304" pitchFamily="18" charset="0"/>
              </a:rPr>
              <a:t>HISTORY</a:t>
            </a:r>
          </a:p>
          <a:p>
            <a:r>
              <a:rPr lang="en-US" sz="2400" dirty="0">
                <a:latin typeface="Times New Roman" panose="02020603050405020304" pitchFamily="18" charset="0"/>
                <a:cs typeface="Times New Roman" panose="02020603050405020304" pitchFamily="18" charset="0"/>
              </a:rPr>
              <a:t>STRUCTURE OF VIRUS </a:t>
            </a:r>
          </a:p>
          <a:p>
            <a:r>
              <a:rPr lang="en-US" sz="2400" dirty="0">
                <a:latin typeface="Times New Roman" panose="02020603050405020304" pitchFamily="18" charset="0"/>
                <a:cs typeface="Times New Roman" panose="02020603050405020304" pitchFamily="18" charset="0"/>
              </a:rPr>
              <a:t>CLASSIFICATION OF VIRUS </a:t>
            </a:r>
          </a:p>
          <a:p>
            <a:r>
              <a:rPr lang="en-US" sz="2400" dirty="0">
                <a:latin typeface="Times New Roman" panose="02020603050405020304" pitchFamily="18" charset="0"/>
                <a:cs typeface="Times New Roman" panose="02020603050405020304" pitchFamily="18" charset="0"/>
              </a:rPr>
              <a:t>ORAL VIRAL INFECTIONS</a:t>
            </a:r>
          </a:p>
          <a:p>
            <a:r>
              <a:rPr lang="en-US" sz="2400" dirty="0">
                <a:latin typeface="Times New Roman" panose="02020603050405020304" pitchFamily="18" charset="0"/>
                <a:cs typeface="Times New Roman" panose="02020603050405020304" pitchFamily="18" charset="0"/>
              </a:rPr>
              <a:t>ETIOPATHOGENESIS IN PERIONTAL DISEASE</a:t>
            </a:r>
          </a:p>
          <a:p>
            <a:r>
              <a:rPr lang="en-US" sz="2400" dirty="0">
                <a:latin typeface="Times New Roman" panose="02020603050405020304" pitchFamily="18" charset="0"/>
                <a:cs typeface="Times New Roman" panose="02020603050405020304" pitchFamily="18" charset="0"/>
              </a:rPr>
              <a:t>HERPES AND PERIODONTITIS </a:t>
            </a:r>
          </a:p>
          <a:p>
            <a:r>
              <a:rPr lang="en-US" sz="2400" dirty="0">
                <a:latin typeface="Times New Roman" panose="02020603050405020304" pitchFamily="18" charset="0"/>
                <a:cs typeface="Times New Roman" panose="02020603050405020304" pitchFamily="18" charset="0"/>
              </a:rPr>
              <a:t>HPV</a:t>
            </a:r>
          </a:p>
          <a:p>
            <a:r>
              <a:rPr lang="en-US" sz="2400" dirty="0">
                <a:latin typeface="Times New Roman" panose="02020603050405020304" pitchFamily="18" charset="0"/>
                <a:cs typeface="Times New Roman" panose="02020603050405020304" pitchFamily="18" charset="0"/>
              </a:rPr>
              <a:t>HIV</a:t>
            </a:r>
          </a:p>
          <a:p>
            <a:r>
              <a:rPr lang="en-US" sz="2400" dirty="0">
                <a:latin typeface="Times New Roman" panose="02020603050405020304" pitchFamily="18" charset="0"/>
                <a:cs typeface="Times New Roman" panose="02020603050405020304" pitchFamily="18" charset="0"/>
              </a:rPr>
              <a:t>CORONA VIRUS</a:t>
            </a:r>
          </a:p>
          <a:p>
            <a:r>
              <a:rPr lang="en-US" sz="2400" dirty="0">
                <a:latin typeface="Times New Roman" panose="02020603050405020304" pitchFamily="18" charset="0"/>
                <a:cs typeface="Times New Roman" panose="02020603050405020304" pitchFamily="18" charset="0"/>
              </a:rPr>
              <a:t>COCLUSION</a:t>
            </a:r>
          </a:p>
          <a:p>
            <a:r>
              <a:rPr lang="en-US" sz="2400" dirty="0">
                <a:latin typeface="Times New Roman" panose="02020603050405020304" pitchFamily="18" charset="0"/>
                <a:cs typeface="Times New Roman" panose="02020603050405020304" pitchFamily="18" charset="0"/>
              </a:rPr>
              <a:t>REFERENCES</a:t>
            </a: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323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24C1-D268-4A93-B3C1-72DB5D5DFC21}"/>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EPSTEIN–BARR VIRUS AND PERIODONTITIS</a:t>
            </a:r>
          </a:p>
        </p:txBody>
      </p:sp>
      <p:sp>
        <p:nvSpPr>
          <p:cNvPr id="3" name="Content Placeholder 2">
            <a:extLst>
              <a:ext uri="{FF2B5EF4-FFF2-40B4-BE49-F238E27FC236}">
                <a16:creationId xmlns:a16="http://schemas.microsoft.com/office/drawing/2014/main" id="{43794B78-35A4-4529-9D4D-4BB117248B0D}"/>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EBV affects over 90% of humans and is usually transmitted by oral secretions or blood. </a:t>
            </a:r>
          </a:p>
          <a:p>
            <a:r>
              <a:rPr lang="en-US" dirty="0">
                <a:latin typeface="Times New Roman" panose="02020603050405020304" pitchFamily="18" charset="0"/>
                <a:cs typeface="Times New Roman" panose="02020603050405020304" pitchFamily="18" charset="0"/>
              </a:rPr>
              <a:t>Viral replication in - Epithelial cells or </a:t>
            </a:r>
          </a:p>
          <a:p>
            <a:pPr marL="0" indent="0">
              <a:buNone/>
            </a:pPr>
            <a:r>
              <a:rPr lang="en-US" dirty="0">
                <a:latin typeface="Times New Roman" panose="02020603050405020304" pitchFamily="18" charset="0"/>
                <a:cs typeface="Times New Roman" panose="02020603050405020304" pitchFamily="18" charset="0"/>
              </a:rPr>
              <a:t>                                      B cells of oropharynx</a:t>
            </a:r>
          </a:p>
          <a:p>
            <a:r>
              <a:rPr lang="en-IN" dirty="0">
                <a:latin typeface="Times New Roman" panose="02020603050405020304" pitchFamily="18" charset="0"/>
                <a:cs typeface="Times New Roman" panose="02020603050405020304" pitchFamily="18" charset="0"/>
              </a:rPr>
              <a:t>In periodontitis, the presence of EBV DNA is related to an elevated occurrence of </a:t>
            </a:r>
            <a:r>
              <a:rPr lang="en-IN" i="1" dirty="0" err="1">
                <a:solidFill>
                  <a:srgbClr val="FF0000"/>
                </a:solidFill>
                <a:latin typeface="Times New Roman" panose="02020603050405020304" pitchFamily="18" charset="0"/>
                <a:cs typeface="Times New Roman" panose="02020603050405020304" pitchFamily="18" charset="0"/>
              </a:rPr>
              <a:t>Porphyromonas</a:t>
            </a:r>
            <a:r>
              <a:rPr lang="en-IN" i="1" dirty="0">
                <a:solidFill>
                  <a:srgbClr val="FF0000"/>
                </a:solidFill>
                <a:latin typeface="Times New Roman" panose="02020603050405020304" pitchFamily="18" charset="0"/>
                <a:cs typeface="Times New Roman" panose="02020603050405020304" pitchFamily="18" charset="0"/>
              </a:rPr>
              <a:t> </a:t>
            </a:r>
            <a:r>
              <a:rPr lang="en-IN" i="1" dirty="0" err="1">
                <a:solidFill>
                  <a:srgbClr val="FF0000"/>
                </a:solidFill>
                <a:latin typeface="Times New Roman" panose="02020603050405020304" pitchFamily="18" charset="0"/>
                <a:cs typeface="Times New Roman" panose="02020603050405020304" pitchFamily="18" charset="0"/>
              </a:rPr>
              <a:t>gingivalis</a:t>
            </a:r>
            <a:r>
              <a:rPr lang="en-IN" i="1"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Tannerella</a:t>
            </a:r>
            <a:r>
              <a:rPr lang="en-IN" dirty="0">
                <a:latin typeface="Times New Roman" panose="02020603050405020304" pitchFamily="18" charset="0"/>
                <a:cs typeface="Times New Roman" panose="02020603050405020304" pitchFamily="18" charset="0"/>
              </a:rPr>
              <a:t> forsythia, Campylobacter spp. and other periodontopathic bacteria.</a:t>
            </a:r>
          </a:p>
        </p:txBody>
      </p:sp>
    </p:spTree>
    <p:extLst>
      <p:ext uri="{BB962C8B-B14F-4D97-AF65-F5344CB8AC3E}">
        <p14:creationId xmlns:p14="http://schemas.microsoft.com/office/powerpoint/2010/main" val="2671690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3832-0C1D-4AF5-A7C3-644C4913EE1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1E03B56-B741-4CE9-BF3D-DB7B8B9910B2}"/>
              </a:ext>
            </a:extLst>
          </p:cNvPr>
          <p:cNvSpPr>
            <a:spLocks noGrp="1"/>
          </p:cNvSpPr>
          <p:nvPr>
            <p:ph idx="1"/>
          </p:nvPr>
        </p:nvSpPr>
        <p:spPr/>
        <p:txBody>
          <a:bodyPr/>
          <a:lstStyle/>
          <a:p>
            <a:r>
              <a:rPr lang="en-IN" b="1" i="1" dirty="0">
                <a:latin typeface="Times New Roman" panose="02020603050405020304" pitchFamily="18" charset="0"/>
                <a:cs typeface="Times New Roman" panose="02020603050405020304" pitchFamily="18" charset="0"/>
              </a:rPr>
              <a:t>COHEN J 1997</a:t>
            </a:r>
          </a:p>
          <a:p>
            <a:pPr marL="0" indent="0">
              <a:buNone/>
            </a:pPr>
            <a:endParaRPr lang="en-IN" dirty="0"/>
          </a:p>
        </p:txBody>
      </p:sp>
      <p:graphicFrame>
        <p:nvGraphicFramePr>
          <p:cNvPr id="4" name="Diagram 3">
            <a:extLst>
              <a:ext uri="{FF2B5EF4-FFF2-40B4-BE49-F238E27FC236}">
                <a16:creationId xmlns:a16="http://schemas.microsoft.com/office/drawing/2014/main" id="{F1EFC9FC-5BE6-431E-B94C-1B9D6C0D5B96}"/>
              </a:ext>
            </a:extLst>
          </p:cNvPr>
          <p:cNvGraphicFramePr/>
          <p:nvPr>
            <p:extLst>
              <p:ext uri="{D42A27DB-BD31-4B8C-83A1-F6EECF244321}">
                <p14:modId xmlns:p14="http://schemas.microsoft.com/office/powerpoint/2010/main" val="3502117181"/>
              </p:ext>
            </p:extLst>
          </p:nvPr>
        </p:nvGraphicFramePr>
        <p:xfrm>
          <a:off x="2032000" y="2305877"/>
          <a:ext cx="7602330" cy="4006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662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D1951-29E9-4973-943A-EE8218A567E0}"/>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HUMAN CYTOMEGALOVIRUS AND PERIODONTITIS</a:t>
            </a:r>
          </a:p>
        </p:txBody>
      </p:sp>
      <p:sp>
        <p:nvSpPr>
          <p:cNvPr id="3" name="Content Placeholder 2">
            <a:extLst>
              <a:ext uri="{FF2B5EF4-FFF2-40B4-BE49-F238E27FC236}">
                <a16:creationId xmlns:a16="http://schemas.microsoft.com/office/drawing/2014/main" id="{9BD8A962-C2D0-4721-89A0-6C8CE9B444F3}"/>
              </a:ext>
            </a:extLst>
          </p:cNvPr>
          <p:cNvSpPr>
            <a:spLocks noGrp="1"/>
          </p:cNvSpPr>
          <p:nvPr>
            <p:ph idx="1"/>
          </p:nvPr>
        </p:nvSpPr>
        <p:spPr/>
        <p:txBody>
          <a:bodyPr/>
          <a:lstStyle/>
          <a:p>
            <a:r>
              <a:rPr lang="en-US" dirty="0"/>
              <a:t> </a:t>
            </a:r>
            <a:r>
              <a:rPr lang="en-US" sz="2400" dirty="0">
                <a:latin typeface="Times New Roman" panose="02020603050405020304" pitchFamily="18" charset="0"/>
                <a:cs typeface="Times New Roman" panose="02020603050405020304" pitchFamily="18" charset="0"/>
              </a:rPr>
              <a:t>HCMV infects many different epithelial cells, endothelial cells, smooth muscle cells, mesenchymal cells, hepatocytes, granulocytes, and monocyte-derived macrophages</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cytomegalovirus latent genome is carried into the periodontium by infected macrophages and T cells, and cytomegalovirus activation may eventually give rise to infection of additional cell types.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113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852228-7781-483D-A847-145EAB00E067}"/>
              </a:ext>
            </a:extLst>
          </p:cNvPr>
          <p:cNvPicPr>
            <a:picLocks noGrp="1" noChangeAspect="1"/>
          </p:cNvPicPr>
          <p:nvPr>
            <p:ph idx="1"/>
          </p:nvPr>
        </p:nvPicPr>
        <p:blipFill>
          <a:blip r:embed="rId2"/>
          <a:stretch>
            <a:fillRect/>
          </a:stretch>
        </p:blipFill>
        <p:spPr>
          <a:xfrm>
            <a:off x="1318665" y="643467"/>
            <a:ext cx="9411247" cy="5926048"/>
          </a:xfrm>
          <a:prstGeom prst="rect">
            <a:avLst/>
          </a:prstGeom>
          <a:ln>
            <a:noFill/>
          </a:ln>
        </p:spPr>
      </p:pic>
    </p:spTree>
    <p:extLst>
      <p:ext uri="{BB962C8B-B14F-4D97-AF65-F5344CB8AC3E}">
        <p14:creationId xmlns:p14="http://schemas.microsoft.com/office/powerpoint/2010/main" val="255719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3424-8810-4F46-B4D7-AE815EE59ADD}"/>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HERPESVIRUS AND AGGRESSIVE PERIODONTITIS </a:t>
            </a:r>
          </a:p>
        </p:txBody>
      </p:sp>
      <p:sp>
        <p:nvSpPr>
          <p:cNvPr id="3" name="Content Placeholder 2">
            <a:extLst>
              <a:ext uri="{FF2B5EF4-FFF2-40B4-BE49-F238E27FC236}">
                <a16:creationId xmlns:a16="http://schemas.microsoft.com/office/drawing/2014/main" id="{B4507049-961C-4235-8288-65CFB07FA677}"/>
              </a:ext>
            </a:extLst>
          </p:cNvPr>
          <p:cNvSpPr>
            <a:spLocks noGrp="1"/>
          </p:cNvSpPr>
          <p:nvPr>
            <p:ph idx="1"/>
          </p:nvPr>
        </p:nvSpPr>
        <p:spPr/>
        <p:txBody>
          <a:bodyPr/>
          <a:lstStyle/>
          <a:p>
            <a:r>
              <a:rPr lang="en-IN" dirty="0" err="1">
                <a:latin typeface="Times New Roman" panose="02020603050405020304" pitchFamily="18" charset="0"/>
                <a:cs typeface="Times New Roman" panose="02020603050405020304" pitchFamily="18" charset="0"/>
              </a:rPr>
              <a:t>Saygun</a:t>
            </a:r>
            <a:r>
              <a:rPr lang="en-IN" dirty="0">
                <a:latin typeface="Times New Roman" panose="02020603050405020304" pitchFamily="18" charset="0"/>
                <a:cs typeface="Times New Roman" panose="02020603050405020304" pitchFamily="18" charset="0"/>
              </a:rPr>
              <a:t> I, </a:t>
            </a:r>
            <a:r>
              <a:rPr lang="en-IN" dirty="0" err="1">
                <a:latin typeface="Times New Roman" panose="02020603050405020304" pitchFamily="18" charset="0"/>
                <a:cs typeface="Times New Roman" panose="02020603050405020304" pitchFamily="18" charset="0"/>
              </a:rPr>
              <a:t>Kubar</a:t>
            </a:r>
            <a:r>
              <a:rPr lang="en-IN" dirty="0">
                <a:latin typeface="Times New Roman" panose="02020603050405020304" pitchFamily="18" charset="0"/>
                <a:cs typeface="Times New Roman" panose="02020603050405020304" pitchFamily="18" charset="0"/>
              </a:rPr>
              <a:t> A, </a:t>
            </a:r>
            <a:r>
              <a:rPr lang="en-IN" dirty="0" err="1">
                <a:latin typeface="Times New Roman" panose="02020603050405020304" pitchFamily="18" charset="0"/>
                <a:cs typeface="Times New Roman" panose="02020603050405020304" pitchFamily="18" charset="0"/>
              </a:rPr>
              <a:t>Ozdemir</a:t>
            </a:r>
            <a:r>
              <a:rPr lang="en-IN" dirty="0">
                <a:latin typeface="Times New Roman" panose="02020603050405020304" pitchFamily="18" charset="0"/>
                <a:cs typeface="Times New Roman" panose="02020603050405020304" pitchFamily="18" charset="0"/>
              </a:rPr>
              <a:t> A, </a:t>
            </a:r>
            <a:r>
              <a:rPr lang="en-IN" dirty="0" err="1">
                <a:latin typeface="Times New Roman" panose="02020603050405020304" pitchFamily="18" charset="0"/>
                <a:cs typeface="Times New Roman" panose="02020603050405020304" pitchFamily="18" charset="0"/>
              </a:rPr>
              <a:t>Yapar</a:t>
            </a:r>
            <a:r>
              <a:rPr lang="en-IN" dirty="0">
                <a:latin typeface="Times New Roman" panose="02020603050405020304" pitchFamily="18" charset="0"/>
                <a:cs typeface="Times New Roman" panose="02020603050405020304" pitchFamily="18" charset="0"/>
              </a:rPr>
              <a:t> M, Slots J. </a:t>
            </a:r>
            <a:r>
              <a:rPr lang="en-IN" dirty="0" err="1">
                <a:latin typeface="Times New Roman" panose="02020603050405020304" pitchFamily="18" charset="0"/>
                <a:cs typeface="Times New Roman" panose="02020603050405020304" pitchFamily="18" charset="0"/>
              </a:rPr>
              <a:t>Herpesviral</a:t>
            </a:r>
            <a:r>
              <a:rPr lang="en-IN" dirty="0">
                <a:latin typeface="Times New Roman" panose="02020603050405020304" pitchFamily="18" charset="0"/>
                <a:cs typeface="Times New Roman" panose="02020603050405020304" pitchFamily="18" charset="0"/>
              </a:rPr>
              <a:t>-bacterial interrelationships in aggressive periodontitis. J Periodontal Res. 2004 Aug</a:t>
            </a:r>
          </a:p>
          <a:p>
            <a:r>
              <a:rPr lang="en-US" b="1" i="0" dirty="0">
                <a:solidFill>
                  <a:srgbClr val="212121"/>
                </a:solidFill>
                <a:effectLst/>
                <a:latin typeface="Times New Roman" panose="02020603050405020304" pitchFamily="18" charset="0"/>
                <a:cs typeface="Times New Roman" panose="02020603050405020304" pitchFamily="18" charset="0"/>
              </a:rPr>
              <a:t> </a:t>
            </a:r>
            <a:r>
              <a:rPr lang="en-US" b="0" i="0" dirty="0">
                <a:solidFill>
                  <a:srgbClr val="212121"/>
                </a:solidFill>
                <a:effectLst/>
                <a:latin typeface="Times New Roman" panose="02020603050405020304" pitchFamily="18" charset="0"/>
                <a:cs typeface="Times New Roman" panose="02020603050405020304" pitchFamily="18" charset="0"/>
              </a:rPr>
              <a:t>HCMV, EBV-1 and HSV-1 were each detected in 72-78% of the aggressive periodontitis patients.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229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848D-74E4-4D5B-A8EB-2FF22FBAAA60}"/>
              </a:ext>
            </a:extLst>
          </p:cNvPr>
          <p:cNvSpPr>
            <a:spLocks noGrp="1"/>
          </p:cNvSpPr>
          <p:nvPr>
            <p:ph type="title"/>
          </p:nvPr>
        </p:nvSpPr>
        <p:spPr/>
        <p:txBody>
          <a:bodyPr>
            <a:normAutofit/>
          </a:bodyPr>
          <a:lstStyle/>
          <a:p>
            <a:r>
              <a:rPr lang="en-IN" sz="4000" dirty="0">
                <a:latin typeface="Times New Roman" panose="02020603050405020304" pitchFamily="18" charset="0"/>
                <a:cs typeface="Times New Roman" panose="02020603050405020304" pitchFamily="18" charset="0"/>
              </a:rPr>
              <a:t>HERPESVIRUS IN ACUTE NECROTIZING ULCERATIVE GINGIVITIS </a:t>
            </a:r>
          </a:p>
        </p:txBody>
      </p:sp>
      <p:sp>
        <p:nvSpPr>
          <p:cNvPr id="3" name="Content Placeholder 2">
            <a:extLst>
              <a:ext uri="{FF2B5EF4-FFF2-40B4-BE49-F238E27FC236}">
                <a16:creationId xmlns:a16="http://schemas.microsoft.com/office/drawing/2014/main" id="{4C8C5152-DFBA-4B3D-90EB-1BCD3B098BEE}"/>
              </a:ext>
            </a:extLst>
          </p:cNvPr>
          <p:cNvSpPr>
            <a:spLocks noGrp="1"/>
          </p:cNvSpPr>
          <p:nvPr>
            <p:ph idx="1"/>
          </p:nvPr>
        </p:nvSpPr>
        <p:spPr/>
        <p:txBody>
          <a:bodyPr>
            <a:normAutofit/>
          </a:bodyPr>
          <a:lstStyle/>
          <a:p>
            <a:r>
              <a:rPr lang="en-IN" sz="2400" dirty="0">
                <a:latin typeface="Times New Roman" panose="02020603050405020304" pitchFamily="18" charset="0"/>
                <a:cs typeface="Times New Roman" panose="02020603050405020304" pitchFamily="18" charset="0"/>
              </a:rPr>
              <a:t>HCMV and (EBV-1) in ANUG sites and normal periodontal sites of Nigerian children with and without malnutrition that may promote herpesvirus activation, and the presence of particularly virulent periodontal bacteria.</a:t>
            </a:r>
          </a:p>
          <a:p>
            <a:pPr marL="0" indent="0">
              <a:buNone/>
            </a:pPr>
            <a:r>
              <a:rPr lang="en-IN" dirty="0">
                <a:solidFill>
                  <a:srgbClr val="0070C0"/>
                </a:solidFill>
                <a:latin typeface="Times New Roman" panose="02020603050405020304" pitchFamily="18" charset="0"/>
                <a:cs typeface="Times New Roman" panose="02020603050405020304" pitchFamily="18" charset="0"/>
              </a:rPr>
              <a:t>                                                                Murayama Y, et al 1994 </a:t>
            </a:r>
          </a:p>
        </p:txBody>
      </p:sp>
    </p:spTree>
    <p:extLst>
      <p:ext uri="{BB962C8B-B14F-4D97-AF65-F5344CB8AC3E}">
        <p14:creationId xmlns:p14="http://schemas.microsoft.com/office/powerpoint/2010/main" val="502031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10E1-EDA5-429F-BECB-78342398E577}"/>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HERPESVIRUS AND CHRONIC PERIODONTITIS</a:t>
            </a:r>
          </a:p>
        </p:txBody>
      </p:sp>
      <p:sp>
        <p:nvSpPr>
          <p:cNvPr id="3" name="Content Placeholder 2">
            <a:extLst>
              <a:ext uri="{FF2B5EF4-FFF2-40B4-BE49-F238E27FC236}">
                <a16:creationId xmlns:a16="http://schemas.microsoft.com/office/drawing/2014/main" id="{2A338C4C-E86A-4853-BF32-466FBE08C8A2}"/>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The highest detection rate of subgingival herpesviruses in adult periodontitis patients may be due to local viral reactivation phenomena.</a:t>
            </a:r>
          </a:p>
          <a:p>
            <a:pPr marL="0" indent="0">
              <a:buNone/>
            </a:pPr>
            <a:r>
              <a:rPr lang="en-US" sz="2400" dirty="0">
                <a:solidFill>
                  <a:srgbClr val="0070C0"/>
                </a:solidFill>
                <a:latin typeface="Times New Roman" panose="02020603050405020304" pitchFamily="18" charset="0"/>
                <a:cs typeface="Times New Roman" panose="02020603050405020304" pitchFamily="18" charset="0"/>
              </a:rPr>
              <a:t>                                                                                      - </a:t>
            </a:r>
            <a:r>
              <a:rPr lang="en-IN" dirty="0">
                <a:solidFill>
                  <a:srgbClr val="0070C0"/>
                </a:solidFill>
                <a:latin typeface="Times New Roman" panose="02020603050405020304" pitchFamily="18" charset="0"/>
                <a:cs typeface="Times New Roman" panose="02020603050405020304" pitchFamily="18" charset="0"/>
              </a:rPr>
              <a:t>Contreras A, Slots J</a:t>
            </a:r>
            <a:r>
              <a:rPr lang="en-IN" sz="1600" dirty="0">
                <a:solidFill>
                  <a:srgbClr val="0070C0"/>
                </a:solidFill>
              </a:rPr>
              <a:t>.</a:t>
            </a:r>
            <a:r>
              <a:rPr lang="en-IN" sz="2400" dirty="0">
                <a:solidFill>
                  <a:srgbClr val="0070C0"/>
                </a:solidFill>
              </a:rPr>
              <a:t>2014</a:t>
            </a:r>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Recurrent herpesvirus reactivation in elderly individuals occurs as a consequence of age-related immunosuppression. An age-related herpesvirus presence in the periodontium may partly explain the increased severity of periodontitis in elderly subjects</a:t>
            </a:r>
            <a:r>
              <a:rPr lang="en-US" dirty="0"/>
              <a:t>. </a:t>
            </a:r>
          </a:p>
          <a:p>
            <a:pPr marL="0" indent="0">
              <a:buNone/>
            </a:pPr>
            <a:r>
              <a:rPr lang="en-US" dirty="0"/>
              <a:t>                                                                             </a:t>
            </a:r>
            <a:endParaRPr lang="en-IN" dirty="0"/>
          </a:p>
        </p:txBody>
      </p:sp>
    </p:spTree>
    <p:extLst>
      <p:ext uri="{BB962C8B-B14F-4D97-AF65-F5344CB8AC3E}">
        <p14:creationId xmlns:p14="http://schemas.microsoft.com/office/powerpoint/2010/main" val="2420450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83F0-6F21-436E-898B-D7D3931D522D}"/>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HUMAN PAPPILOMA  VIRUS AND PERIODONTITIS</a:t>
            </a:r>
          </a:p>
        </p:txBody>
      </p:sp>
      <p:sp>
        <p:nvSpPr>
          <p:cNvPr id="3" name="Content Placeholder 2">
            <a:extLst>
              <a:ext uri="{FF2B5EF4-FFF2-40B4-BE49-F238E27FC236}">
                <a16:creationId xmlns:a16="http://schemas.microsoft.com/office/drawing/2014/main" id="{317B74ED-C41E-4D42-818B-8F65373CB4BB}"/>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HPV causes characteristic cytopathic effects (koilocytosis) and proliferation of epithelial cells.</a:t>
            </a:r>
          </a:p>
          <a:p>
            <a:r>
              <a:rPr lang="en-US" sz="2400" dirty="0">
                <a:latin typeface="Times New Roman" panose="02020603050405020304" pitchFamily="18" charset="0"/>
                <a:cs typeface="Times New Roman" panose="02020603050405020304" pitchFamily="18" charset="0"/>
              </a:rPr>
              <a:t>Proliferation and migration of the junctional epithelium are a major </a:t>
            </a:r>
            <a:r>
              <a:rPr lang="en-US" sz="2400" i="1" dirty="0">
                <a:latin typeface="Times New Roman" panose="02020603050405020304" pitchFamily="18" charset="0"/>
                <a:cs typeface="Times New Roman" panose="02020603050405020304" pitchFamily="18" charset="0"/>
              </a:rPr>
              <a:t>hallmark</a:t>
            </a:r>
            <a:r>
              <a:rPr lang="en-US" sz="2400" dirty="0">
                <a:latin typeface="Times New Roman" panose="02020603050405020304" pitchFamily="18" charset="0"/>
                <a:cs typeface="Times New Roman" panose="02020603050405020304" pitchFamily="18" charset="0"/>
              </a:rPr>
              <a:t> of periodontal breakdown, these known biological effects of HPV might provide a link between viral infection and periodontal disease.</a:t>
            </a:r>
          </a:p>
          <a:p>
            <a:pPr marL="0" indent="0">
              <a:buNone/>
            </a:pPr>
            <a:r>
              <a:rPr lang="en-US" sz="2000" dirty="0">
                <a:solidFill>
                  <a:srgbClr val="0070C0"/>
                </a:solidFill>
                <a:latin typeface="Times New Roman" panose="02020603050405020304" pitchFamily="18" charset="0"/>
                <a:cs typeface="Times New Roman" panose="02020603050405020304" pitchFamily="18" charset="0"/>
              </a:rPr>
              <a:t>                              </a:t>
            </a:r>
            <a:r>
              <a:rPr lang="en-IN" sz="2000" i="1" dirty="0">
                <a:solidFill>
                  <a:srgbClr val="0070C0"/>
                </a:solidFill>
                <a:effectLst/>
                <a:latin typeface="Times New Roman" panose="02020603050405020304" pitchFamily="18" charset="0"/>
                <a:cs typeface="Times New Roman" panose="02020603050405020304" pitchFamily="18" charset="0"/>
              </a:rPr>
              <a:t>Page RC, </a:t>
            </a:r>
            <a:r>
              <a:rPr lang="en-IN" sz="2000" i="1" dirty="0" err="1">
                <a:solidFill>
                  <a:srgbClr val="0070C0"/>
                </a:solidFill>
                <a:effectLst/>
                <a:latin typeface="Times New Roman" panose="02020603050405020304" pitchFamily="18" charset="0"/>
                <a:cs typeface="Times New Roman" panose="02020603050405020304" pitchFamily="18" charset="0"/>
              </a:rPr>
              <a:t>Offenbacher</a:t>
            </a:r>
            <a:r>
              <a:rPr lang="en-IN" sz="2000" i="1" dirty="0">
                <a:solidFill>
                  <a:srgbClr val="0070C0"/>
                </a:solidFill>
                <a:effectLst/>
                <a:latin typeface="Times New Roman" panose="02020603050405020304" pitchFamily="18" charset="0"/>
                <a:cs typeface="Times New Roman" panose="02020603050405020304" pitchFamily="18" charset="0"/>
              </a:rPr>
              <a:t> S, Schroeder HE, Seymour GJ, </a:t>
            </a:r>
            <a:r>
              <a:rPr lang="en-IN" sz="2000" i="1" dirty="0" err="1">
                <a:solidFill>
                  <a:srgbClr val="0070C0"/>
                </a:solidFill>
                <a:effectLst/>
                <a:latin typeface="Times New Roman" panose="02020603050405020304" pitchFamily="18" charset="0"/>
                <a:cs typeface="Times New Roman" panose="02020603050405020304" pitchFamily="18" charset="0"/>
              </a:rPr>
              <a:t>Kornman</a:t>
            </a:r>
            <a:r>
              <a:rPr lang="en-IN" sz="2000" i="1" dirty="0">
                <a:solidFill>
                  <a:srgbClr val="0070C0"/>
                </a:solidFill>
                <a:effectLst/>
                <a:latin typeface="Times New Roman" panose="02020603050405020304" pitchFamily="18" charset="0"/>
                <a:cs typeface="Times New Roman" panose="02020603050405020304" pitchFamily="18" charset="0"/>
              </a:rPr>
              <a:t> KS 1997</a:t>
            </a:r>
            <a:endParaRPr lang="en-US" sz="2000" i="1" dirty="0">
              <a:solidFill>
                <a:srgbClr val="0070C0"/>
              </a:solidFill>
              <a:latin typeface="Times New Roman" panose="02020603050405020304" pitchFamily="18" charset="0"/>
              <a:cs typeface="Times New Roman" panose="02020603050405020304" pitchFamily="18" charset="0"/>
            </a:endParaRPr>
          </a:p>
          <a:p>
            <a:r>
              <a:rPr lang="en-US" sz="2400" b="0" i="0" dirty="0">
                <a:solidFill>
                  <a:srgbClr val="000000"/>
                </a:solidFill>
                <a:effectLst/>
                <a:latin typeface="Times New Roman" panose="02020603050405020304" pitchFamily="18" charset="0"/>
                <a:cs typeface="Times New Roman" panose="02020603050405020304" pitchFamily="18" charset="0"/>
              </a:rPr>
              <a:t>A study confirmed that HPV types 6, 11, and 16 DNA are detected in gingival samples from patients with periodontal disease explaining the development of gingival </a:t>
            </a:r>
            <a:r>
              <a:rPr lang="en-US" sz="2400" b="0" i="0" dirty="0" err="1">
                <a:solidFill>
                  <a:srgbClr val="000000"/>
                </a:solidFill>
                <a:effectLst/>
                <a:latin typeface="Times New Roman" panose="02020603050405020304" pitchFamily="18" charset="0"/>
                <a:cs typeface="Times New Roman" panose="02020603050405020304" pitchFamily="18" charset="0"/>
              </a:rPr>
              <a:t>papillomas</a:t>
            </a:r>
            <a:r>
              <a:rPr lang="en-US" sz="2400" b="0" i="0" dirty="0">
                <a:solidFill>
                  <a:srgbClr val="000000"/>
                </a:solidFill>
                <a:effectLst/>
                <a:latin typeface="Times New Roman" panose="02020603050405020304" pitchFamily="18" charset="0"/>
                <a:cs typeface="Times New Roman" panose="02020603050405020304" pitchFamily="18" charset="0"/>
              </a:rPr>
              <a:t> and condylomas in the oral cavity.</a:t>
            </a:r>
          </a:p>
          <a:p>
            <a:pPr marL="0" indent="0">
              <a:buNone/>
            </a:pPr>
            <a:r>
              <a:rPr lang="en-US" sz="2000" dirty="0">
                <a:solidFill>
                  <a:srgbClr val="000000"/>
                </a:solidFill>
                <a:latin typeface="Times New Roman" panose="02020603050405020304" pitchFamily="18" charset="0"/>
                <a:cs typeface="Times New Roman" panose="02020603050405020304" pitchFamily="18" charset="0"/>
              </a:rPr>
              <a:t>                                                               </a:t>
            </a:r>
            <a:r>
              <a:rPr lang="en-IN" sz="2000" b="0" i="1" dirty="0" err="1">
                <a:solidFill>
                  <a:srgbClr val="0070C0"/>
                </a:solidFill>
                <a:effectLst/>
                <a:latin typeface="Times New Roman" panose="02020603050405020304" pitchFamily="18" charset="0"/>
                <a:cs typeface="Times New Roman" panose="02020603050405020304" pitchFamily="18" charset="0"/>
              </a:rPr>
              <a:t>Hormia</a:t>
            </a:r>
            <a:r>
              <a:rPr lang="en-IN" sz="2000" b="0" i="1" dirty="0">
                <a:solidFill>
                  <a:srgbClr val="0070C0"/>
                </a:solidFill>
                <a:effectLst/>
                <a:latin typeface="Times New Roman" panose="02020603050405020304" pitchFamily="18" charset="0"/>
                <a:cs typeface="Times New Roman" panose="02020603050405020304" pitchFamily="18" charset="0"/>
              </a:rPr>
              <a:t> M, </a:t>
            </a:r>
            <a:r>
              <a:rPr lang="en-IN" sz="2000" b="0" i="1" dirty="0" err="1">
                <a:solidFill>
                  <a:srgbClr val="0070C0"/>
                </a:solidFill>
                <a:effectLst/>
                <a:latin typeface="Times New Roman" panose="02020603050405020304" pitchFamily="18" charset="0"/>
                <a:cs typeface="Times New Roman" panose="02020603050405020304" pitchFamily="18" charset="0"/>
              </a:rPr>
              <a:t>Willberg</a:t>
            </a:r>
            <a:r>
              <a:rPr lang="en-IN" sz="2000" b="0" i="1" dirty="0">
                <a:solidFill>
                  <a:srgbClr val="0070C0"/>
                </a:solidFill>
                <a:effectLst/>
                <a:latin typeface="Times New Roman" panose="02020603050405020304" pitchFamily="18" charset="0"/>
                <a:cs typeface="Times New Roman" panose="02020603050405020304" pitchFamily="18" charset="0"/>
              </a:rPr>
              <a:t> J, </a:t>
            </a:r>
            <a:r>
              <a:rPr lang="en-IN" sz="2000" b="0" i="1" dirty="0" err="1">
                <a:solidFill>
                  <a:srgbClr val="0070C0"/>
                </a:solidFill>
                <a:effectLst/>
                <a:latin typeface="Times New Roman" panose="02020603050405020304" pitchFamily="18" charset="0"/>
                <a:cs typeface="Times New Roman" panose="02020603050405020304" pitchFamily="18" charset="0"/>
              </a:rPr>
              <a:t>Ruokonen</a:t>
            </a:r>
            <a:r>
              <a:rPr lang="en-IN" sz="2000" b="0" i="1" dirty="0">
                <a:solidFill>
                  <a:srgbClr val="0070C0"/>
                </a:solidFill>
                <a:effectLst/>
                <a:latin typeface="Times New Roman" panose="02020603050405020304" pitchFamily="18" charset="0"/>
                <a:cs typeface="Times New Roman" panose="02020603050405020304" pitchFamily="18" charset="0"/>
              </a:rPr>
              <a:t> H, </a:t>
            </a:r>
            <a:r>
              <a:rPr lang="en-IN" sz="2000" b="0" i="1" dirty="0" err="1">
                <a:solidFill>
                  <a:srgbClr val="0070C0"/>
                </a:solidFill>
                <a:effectLst/>
                <a:latin typeface="Times New Roman" panose="02020603050405020304" pitchFamily="18" charset="0"/>
                <a:cs typeface="Times New Roman" panose="02020603050405020304" pitchFamily="18" charset="0"/>
              </a:rPr>
              <a:t>Syrjanen</a:t>
            </a:r>
            <a:r>
              <a:rPr lang="en-IN" sz="2000" b="0" i="1" dirty="0">
                <a:solidFill>
                  <a:srgbClr val="0070C0"/>
                </a:solidFill>
                <a:effectLst/>
                <a:latin typeface="Times New Roman" panose="02020603050405020304" pitchFamily="18" charset="0"/>
                <a:cs typeface="Times New Roman" panose="02020603050405020304" pitchFamily="18" charset="0"/>
              </a:rPr>
              <a:t> S 2005</a:t>
            </a:r>
            <a:endParaRPr lang="en-IN" sz="20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001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6DED-3F16-4A6E-B53B-05CCE05E9139}"/>
              </a:ext>
            </a:extLst>
          </p:cNvPr>
          <p:cNvSpPr>
            <a:spLocks noGrp="1"/>
          </p:cNvSpPr>
          <p:nvPr>
            <p:ph type="title"/>
          </p:nvPr>
        </p:nvSpPr>
        <p:spPr>
          <a:xfrm>
            <a:off x="838200" y="365126"/>
            <a:ext cx="10515600" cy="3159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3BB2CB63-046E-4325-961F-2E467D85C313}"/>
              </a:ext>
            </a:extLst>
          </p:cNvPr>
          <p:cNvSpPr>
            <a:spLocks noGrp="1"/>
          </p:cNvSpPr>
          <p:nvPr>
            <p:ph idx="1"/>
          </p:nvPr>
        </p:nvSpPr>
        <p:spPr>
          <a:xfrm>
            <a:off x="414069" y="120770"/>
            <a:ext cx="11076316" cy="6556075"/>
          </a:xfrm>
        </p:spPr>
        <p:txBody>
          <a:bodyPr>
            <a:normAutofit fontScale="85000" lnSpcReduction="20000"/>
          </a:bodyPr>
          <a:lstStyle/>
          <a:p>
            <a:pPr marL="0" indent="0" algn="ctr">
              <a:buNone/>
            </a:pPr>
            <a:r>
              <a:rPr lang="en-IN" dirty="0">
                <a:latin typeface="Times New Roman" panose="02020603050405020304" pitchFamily="18" charset="0"/>
                <a:cs typeface="Times New Roman" panose="02020603050405020304" pitchFamily="18" charset="0"/>
              </a:rPr>
              <a:t>HPV enters the basal epithelial cell</a:t>
            </a:r>
          </a:p>
          <a:p>
            <a:pPr marL="0" indent="0">
              <a:buNone/>
            </a:pPr>
            <a:endParaRPr lang="en-IN" dirty="0">
              <a:latin typeface="Times New Roman" panose="02020603050405020304" pitchFamily="18" charset="0"/>
              <a:cs typeface="Times New Roman" panose="02020603050405020304" pitchFamily="18" charset="0"/>
            </a:endParaRPr>
          </a:p>
          <a:p>
            <a:pPr marL="0" indent="0" algn="ctr">
              <a:buNone/>
            </a:pPr>
            <a:r>
              <a:rPr lang="en-IN" dirty="0">
                <a:latin typeface="Times New Roman" panose="02020603050405020304" pitchFamily="18" charset="0"/>
                <a:cs typeface="Times New Roman" panose="02020603050405020304" pitchFamily="18" charset="0"/>
              </a:rPr>
              <a:t>HPV genome are established as autogenous replicating chromosomal elements and low level of HPV expression occurs</a:t>
            </a:r>
          </a:p>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r>
              <a:rPr lang="en-IN" dirty="0">
                <a:latin typeface="Times New Roman" panose="02020603050405020304" pitchFamily="18" charset="0"/>
                <a:cs typeface="Times New Roman" panose="02020603050405020304" pitchFamily="18" charset="0"/>
              </a:rPr>
              <a:t>Productive replication and assembly of matured viral particles</a:t>
            </a:r>
          </a:p>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r>
              <a:rPr lang="en-IN" dirty="0">
                <a:latin typeface="Times New Roman" panose="02020603050405020304" pitchFamily="18" charset="0"/>
                <a:cs typeface="Times New Roman" panose="02020603050405020304" pitchFamily="18" charset="0"/>
              </a:rPr>
              <a:t>When the basal cells containing HPV particles are exfoliated in gingival crevice</a:t>
            </a:r>
          </a:p>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r>
              <a:rPr lang="en-IN" dirty="0">
                <a:latin typeface="Times New Roman" panose="02020603050405020304" pitchFamily="18" charset="0"/>
                <a:cs typeface="Times New Roman" panose="02020603050405020304" pitchFamily="18" charset="0"/>
              </a:rPr>
              <a:t>HPV gets </a:t>
            </a:r>
            <a:r>
              <a:rPr lang="en-IN" dirty="0" err="1">
                <a:latin typeface="Times New Roman" panose="02020603050405020304" pitchFamily="18" charset="0"/>
                <a:cs typeface="Times New Roman" panose="02020603050405020304" pitchFamily="18" charset="0"/>
              </a:rPr>
              <a:t>detectecd</a:t>
            </a:r>
            <a:r>
              <a:rPr lang="en-IN" dirty="0">
                <a:latin typeface="Times New Roman" panose="02020603050405020304" pitchFamily="18" charset="0"/>
                <a:cs typeface="Times New Roman" panose="02020603050405020304" pitchFamily="18" charset="0"/>
              </a:rPr>
              <a:t> in gingival epithelium</a:t>
            </a:r>
          </a:p>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r>
              <a:rPr lang="en-IN" dirty="0">
                <a:latin typeface="Times New Roman" panose="02020603050405020304" pitchFamily="18" charset="0"/>
                <a:cs typeface="Times New Roman" panose="02020603050405020304" pitchFamily="18" charset="0"/>
              </a:rPr>
              <a:t>Characteristic cytopathic changes and proliferation of junctional epithelial cell</a:t>
            </a:r>
          </a:p>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r>
              <a:rPr lang="en-IN" dirty="0">
                <a:latin typeface="Times New Roman" panose="02020603050405020304" pitchFamily="18" charset="0"/>
                <a:cs typeface="Times New Roman" panose="02020603050405020304" pitchFamily="18" charset="0"/>
              </a:rPr>
              <a:t>Periodontal pocket formation</a:t>
            </a:r>
          </a:p>
          <a:p>
            <a:pPr marL="0" indent="0" algn="ctr">
              <a:buNone/>
            </a:pPr>
            <a:endParaRPr lang="en-IN" dirty="0"/>
          </a:p>
          <a:p>
            <a:pPr marL="0" indent="0">
              <a:buNone/>
            </a:pPr>
            <a:endParaRPr lang="en-IN" dirty="0"/>
          </a:p>
          <a:p>
            <a:pPr marL="0" indent="0">
              <a:buNone/>
            </a:pPr>
            <a:r>
              <a:rPr lang="en-IN" dirty="0"/>
              <a:t> </a:t>
            </a:r>
          </a:p>
        </p:txBody>
      </p:sp>
      <p:sp>
        <p:nvSpPr>
          <p:cNvPr id="4" name="Arrow: Down 3">
            <a:extLst>
              <a:ext uri="{FF2B5EF4-FFF2-40B4-BE49-F238E27FC236}">
                <a16:creationId xmlns:a16="http://schemas.microsoft.com/office/drawing/2014/main" id="{3E9FEB23-05DB-48E7-8E4C-1D4750DDB7D9}"/>
              </a:ext>
            </a:extLst>
          </p:cNvPr>
          <p:cNvSpPr/>
          <p:nvPr/>
        </p:nvSpPr>
        <p:spPr>
          <a:xfrm flipH="1">
            <a:off x="5365628" y="609481"/>
            <a:ext cx="198404" cy="315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A5B03721-C1B7-457F-A936-7E9DB8AFC3E3}"/>
              </a:ext>
            </a:extLst>
          </p:cNvPr>
          <p:cNvSpPr/>
          <p:nvPr/>
        </p:nvSpPr>
        <p:spPr>
          <a:xfrm flipH="1">
            <a:off x="5365628" y="1535440"/>
            <a:ext cx="135145" cy="315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Down 5">
            <a:extLst>
              <a:ext uri="{FF2B5EF4-FFF2-40B4-BE49-F238E27FC236}">
                <a16:creationId xmlns:a16="http://schemas.microsoft.com/office/drawing/2014/main" id="{29767781-5702-4C04-AAB5-C03C5EF54559}"/>
              </a:ext>
            </a:extLst>
          </p:cNvPr>
          <p:cNvSpPr/>
          <p:nvPr/>
        </p:nvSpPr>
        <p:spPr>
          <a:xfrm flipH="1">
            <a:off x="5380004" y="2257181"/>
            <a:ext cx="135145" cy="315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Down 6">
            <a:extLst>
              <a:ext uri="{FF2B5EF4-FFF2-40B4-BE49-F238E27FC236}">
                <a16:creationId xmlns:a16="http://schemas.microsoft.com/office/drawing/2014/main" id="{462B361A-520B-47A3-9000-D0246F211F7A}"/>
              </a:ext>
            </a:extLst>
          </p:cNvPr>
          <p:cNvSpPr/>
          <p:nvPr/>
        </p:nvSpPr>
        <p:spPr>
          <a:xfrm flipH="1">
            <a:off x="5411633" y="3099692"/>
            <a:ext cx="135145" cy="315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Down 7">
            <a:extLst>
              <a:ext uri="{FF2B5EF4-FFF2-40B4-BE49-F238E27FC236}">
                <a16:creationId xmlns:a16="http://schemas.microsoft.com/office/drawing/2014/main" id="{99259C80-2A7B-4A1E-B3D1-0A48DCCD7A1C}"/>
              </a:ext>
            </a:extLst>
          </p:cNvPr>
          <p:cNvSpPr/>
          <p:nvPr/>
        </p:nvSpPr>
        <p:spPr>
          <a:xfrm>
            <a:off x="5436069" y="3833322"/>
            <a:ext cx="127964" cy="315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Down 8">
            <a:extLst>
              <a:ext uri="{FF2B5EF4-FFF2-40B4-BE49-F238E27FC236}">
                <a16:creationId xmlns:a16="http://schemas.microsoft.com/office/drawing/2014/main" id="{6489DB16-899E-41F9-923A-7B671163255E}"/>
              </a:ext>
            </a:extLst>
          </p:cNvPr>
          <p:cNvSpPr/>
          <p:nvPr/>
        </p:nvSpPr>
        <p:spPr>
          <a:xfrm flipH="1">
            <a:off x="5436069" y="4603530"/>
            <a:ext cx="135145" cy="315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13065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ABC112-591E-4BAF-992A-4CD048DBDA22}"/>
              </a:ext>
            </a:extLst>
          </p:cNvPr>
          <p:cNvSpPr>
            <a:spLocks noGrp="1"/>
          </p:cNvSpPr>
          <p:nvPr>
            <p:ph type="title"/>
          </p:nvPr>
        </p:nvSpPr>
        <p:spPr>
          <a:xfrm>
            <a:off x="572493" y="238539"/>
            <a:ext cx="11018520" cy="1434415"/>
          </a:xfrm>
        </p:spPr>
        <p:txBody>
          <a:bodyPr anchor="b">
            <a:normAutofit/>
          </a:bodyPr>
          <a:lstStyle/>
          <a:p>
            <a:r>
              <a:rPr lang="en-IN" sz="4600">
                <a:latin typeface="Times New Roman" panose="02020603050405020304" pitchFamily="18" charset="0"/>
                <a:cs typeface="Times New Roman" panose="02020603050405020304" pitchFamily="18" charset="0"/>
              </a:rPr>
              <a:t>HIV and Periodontitis</a:t>
            </a:r>
            <a:br>
              <a:rPr lang="en-IN" sz="4600"/>
            </a:br>
            <a:endParaRPr lang="en-IN" sz="4600"/>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8E2E7C-DE74-4E83-9761-FA78A2ED4E14}"/>
              </a:ext>
            </a:extLst>
          </p:cNvPr>
          <p:cNvSpPr>
            <a:spLocks noGrp="1"/>
          </p:cNvSpPr>
          <p:nvPr>
            <p:ph idx="1"/>
          </p:nvPr>
        </p:nvSpPr>
        <p:spPr>
          <a:xfrm>
            <a:off x="572493" y="2071316"/>
            <a:ext cx="6713552" cy="4119172"/>
          </a:xfrm>
        </p:spPr>
        <p:txBody>
          <a:bodyPr anchor="t">
            <a:normAutofit/>
          </a:bodyPr>
          <a:lstStyle/>
          <a:p>
            <a:r>
              <a:rPr lang="en-US" sz="2200" dirty="0">
                <a:latin typeface="Times New Roman" panose="02020603050405020304" pitchFamily="18" charset="0"/>
                <a:cs typeface="Times New Roman" panose="02020603050405020304" pitchFamily="18" charset="0"/>
              </a:rPr>
              <a:t>Oral lesions associated to HIV are often </a:t>
            </a:r>
            <a:r>
              <a:rPr lang="en-US" sz="2200" i="1" dirty="0">
                <a:latin typeface="Times New Roman" panose="02020603050405020304" pitchFamily="18" charset="0"/>
                <a:cs typeface="Times New Roman" panose="02020603050405020304" pitchFamily="18" charset="0"/>
              </a:rPr>
              <a:t>the first clinical signs </a:t>
            </a:r>
            <a:r>
              <a:rPr lang="en-US" sz="2200" dirty="0">
                <a:latin typeface="Times New Roman" panose="02020603050405020304" pitchFamily="18" charset="0"/>
                <a:cs typeface="Times New Roman" panose="02020603050405020304" pitchFamily="18" charset="0"/>
              </a:rPr>
              <a:t>of this infection and can play a specific role in the diagnosis of patients with unknown HIV serostatus.</a:t>
            </a:r>
          </a:p>
          <a:p>
            <a:r>
              <a:rPr lang="en-US" sz="2200" dirty="0">
                <a:latin typeface="Times New Roman" panose="02020603050405020304" pitchFamily="18" charset="0"/>
                <a:cs typeface="Times New Roman" panose="02020603050405020304" pitchFamily="18" charset="0"/>
              </a:rPr>
              <a:t>The primary target of HIV is </a:t>
            </a:r>
            <a:r>
              <a:rPr lang="en-US" sz="2200" dirty="0">
                <a:solidFill>
                  <a:srgbClr val="FF0000"/>
                </a:solidFill>
                <a:latin typeface="Times New Roman" panose="02020603050405020304" pitchFamily="18" charset="0"/>
                <a:cs typeface="Times New Roman" panose="02020603050405020304" pitchFamily="18" charset="0"/>
              </a:rPr>
              <a:t>CD4+-helper T cells</a:t>
            </a:r>
            <a:r>
              <a:rPr lang="en-US" sz="2200" dirty="0">
                <a:latin typeface="Times New Roman" panose="02020603050405020304" pitchFamily="18" charset="0"/>
                <a:cs typeface="Times New Roman" panose="02020603050405020304" pitchFamily="18" charset="0"/>
              </a:rPr>
              <a:t>. </a:t>
            </a:r>
          </a:p>
          <a:p>
            <a:r>
              <a:rPr lang="en-US" sz="2200" b="0" i="0" dirty="0">
                <a:effectLst/>
                <a:latin typeface="Times New Roman" panose="02020603050405020304" pitchFamily="18" charset="0"/>
                <a:cs typeface="Times New Roman" panose="02020603050405020304" pitchFamily="18" charset="0"/>
              </a:rPr>
              <a:t>Reduction in immune function that predisposes the individual to a number of </a:t>
            </a:r>
            <a:r>
              <a:rPr lang="en-US" sz="2200" b="0" i="0" dirty="0">
                <a:solidFill>
                  <a:srgbClr val="7030A0"/>
                </a:solidFill>
                <a:effectLst/>
                <a:latin typeface="Times New Roman" panose="02020603050405020304" pitchFamily="18" charset="0"/>
                <a:cs typeface="Times New Roman" panose="02020603050405020304" pitchFamily="18" charset="0"/>
              </a:rPr>
              <a:t>opportunistic infection </a:t>
            </a:r>
            <a:r>
              <a:rPr lang="en-US" sz="2200" b="0" i="0" dirty="0">
                <a:effectLst/>
                <a:latin typeface="Times New Roman" panose="02020603050405020304" pitchFamily="18" charset="0"/>
                <a:cs typeface="Times New Roman" panose="02020603050405020304" pitchFamily="18" charset="0"/>
              </a:rPr>
              <a:t>including periodontal diseases and also facilitate herpesviruses' reactivation or reinfection </a:t>
            </a:r>
            <a:endParaRPr lang="en-US" sz="2200" dirty="0">
              <a:latin typeface="Times New Roman" panose="02020603050405020304" pitchFamily="18" charset="0"/>
              <a:cs typeface="Times New Roman" panose="02020603050405020304" pitchFamily="18" charset="0"/>
            </a:endParaRPr>
          </a:p>
          <a:p>
            <a:pPr marL="0" indent="0">
              <a:buNone/>
            </a:pPr>
            <a:endParaRPr lang="en-IN" sz="2200" dirty="0"/>
          </a:p>
        </p:txBody>
      </p:sp>
      <p:pic>
        <p:nvPicPr>
          <p:cNvPr id="3074" name="Picture 2" descr="Structure of HIV / AIDS virus">
            <a:extLst>
              <a:ext uri="{FF2B5EF4-FFF2-40B4-BE49-F238E27FC236}">
                <a16:creationId xmlns:a16="http://schemas.microsoft.com/office/drawing/2014/main" id="{EEA55C7E-82D1-4912-91DE-7253A176B4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8" r="8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4174B-0022-452C-85A1-8354559BA77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INTRODUCTION</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8B360C-D6DD-4054-8B00-DC363C437B32}"/>
              </a:ext>
            </a:extLst>
          </p:cNvPr>
          <p:cNvSpPr>
            <a:spLocks noGrp="1"/>
          </p:cNvSpPr>
          <p:nvPr>
            <p:ph idx="1"/>
          </p:nvPr>
        </p:nvSpPr>
        <p:spPr/>
        <p:txBody>
          <a:bodyPr>
            <a:normAutofit/>
          </a:bodyPr>
          <a:lstStyle/>
          <a:p>
            <a:r>
              <a:rPr lang="en-US" b="0" i="0" dirty="0">
                <a:solidFill>
                  <a:srgbClr val="000000"/>
                </a:solidFill>
                <a:effectLst/>
                <a:latin typeface="Times New Roman" panose="02020603050405020304" pitchFamily="18" charset="0"/>
                <a:cs typeface="Times New Roman" panose="02020603050405020304" pitchFamily="18" charset="0"/>
              </a:rPr>
              <a:t>The role of bacterial plaque in periodontal disease seems to be evident, on the contrary the role of virus have been largely unexplored and remains unclear.</a:t>
            </a:r>
          </a:p>
          <a:p>
            <a:r>
              <a:rPr lang="en-US" dirty="0">
                <a:latin typeface="Times New Roman" panose="02020603050405020304" pitchFamily="18" charset="0"/>
                <a:cs typeface="Times New Roman" panose="02020603050405020304" pitchFamily="18" charset="0"/>
              </a:rPr>
              <a:t>Many bacterial infections in humans occur as superinfections of viral diseases.</a:t>
            </a:r>
          </a:p>
          <a:p>
            <a:r>
              <a:rPr lang="en-US" dirty="0">
                <a:latin typeface="Times New Roman" panose="02020603050405020304" pitchFamily="18" charset="0"/>
                <a:cs typeface="Times New Roman" panose="02020603050405020304" pitchFamily="18" charset="0"/>
              </a:rPr>
              <a:t>A well known example is the bacterial complication in influenza outbreaks</a:t>
            </a:r>
          </a:p>
          <a:p>
            <a:r>
              <a:rPr lang="en-US" dirty="0">
                <a:latin typeface="Times New Roman" panose="02020603050405020304" pitchFamily="18" charset="0"/>
                <a:cs typeface="Times New Roman" panose="02020603050405020304" pitchFamily="18" charset="0"/>
              </a:rPr>
              <a:t>Viruses might influence the development and severity of periodontal disease.</a:t>
            </a:r>
          </a:p>
        </p:txBody>
      </p:sp>
    </p:spTree>
    <p:extLst>
      <p:ext uri="{BB962C8B-B14F-4D97-AF65-F5344CB8AC3E}">
        <p14:creationId xmlns:p14="http://schemas.microsoft.com/office/powerpoint/2010/main" val="4148111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71F2-404D-4B28-949B-B7D118273DA6}"/>
              </a:ext>
            </a:extLst>
          </p:cNvPr>
          <p:cNvSpPr>
            <a:spLocks noGrp="1"/>
          </p:cNvSpPr>
          <p:nvPr>
            <p:ph type="title"/>
          </p:nvPr>
        </p:nvSpPr>
        <p:spPr/>
        <p:txBody>
          <a:bodyPr>
            <a:normAutofit/>
          </a:bodyPr>
          <a:lstStyle/>
          <a:p>
            <a:r>
              <a:rPr lang="en-US" sz="3600" u="sng" dirty="0">
                <a:latin typeface="Times New Roman" panose="02020603050405020304" pitchFamily="18" charset="0"/>
                <a:cs typeface="Times New Roman" panose="02020603050405020304" pitchFamily="18" charset="0"/>
              </a:rPr>
              <a:t>Oral lesions which are strongly associated with HIV-infected patients</a:t>
            </a:r>
            <a:endParaRPr lang="en-IN" sz="3600"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060A3F-7B2F-4F9C-88CF-8864FBBD1A98}"/>
              </a:ext>
            </a:extLst>
          </p:cNvPr>
          <p:cNvSpPr>
            <a:spLocks noGrp="1"/>
          </p:cNvSpPr>
          <p:nvPr>
            <p:ph idx="1"/>
          </p:nvPr>
        </p:nvSpPr>
        <p:spPr>
          <a:xfrm>
            <a:off x="838200" y="1690688"/>
            <a:ext cx="10515600" cy="4486275"/>
          </a:xfrm>
        </p:spPr>
        <p:txBody>
          <a:bodyPr/>
          <a:lstStyle/>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DD9E3F22-5B62-48C3-9655-4AEA47AF50F7}"/>
              </a:ext>
            </a:extLst>
          </p:cNvPr>
          <p:cNvSpPr/>
          <p:nvPr/>
        </p:nvSpPr>
        <p:spPr>
          <a:xfrm>
            <a:off x="3642610" y="2353457"/>
            <a:ext cx="5276538" cy="338777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Oral candidiasis</a:t>
            </a:r>
          </a:p>
          <a:p>
            <a:pPr marL="342900" indent="-342900">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Non </a:t>
            </a:r>
            <a:r>
              <a:rPr lang="en-IN" sz="2400" dirty="0" err="1">
                <a:latin typeface="Times New Roman" panose="02020603050405020304" pitchFamily="18" charset="0"/>
                <a:cs typeface="Times New Roman" panose="02020603050405020304" pitchFamily="18" charset="0"/>
              </a:rPr>
              <a:t>Hodgkins</a:t>
            </a:r>
            <a:r>
              <a:rPr lang="en-IN" sz="2400" dirty="0">
                <a:latin typeface="Times New Roman" panose="02020603050405020304" pitchFamily="18" charset="0"/>
                <a:cs typeface="Times New Roman" panose="02020603050405020304" pitchFamily="18" charset="0"/>
              </a:rPr>
              <a:t> lymphoma</a:t>
            </a:r>
          </a:p>
          <a:p>
            <a:pPr marL="342900" indent="-342900">
              <a:buFont typeface="Wingdings" panose="05000000000000000000" pitchFamily="2" charset="2"/>
              <a:buChar char="§"/>
            </a:pPr>
            <a:r>
              <a:rPr lang="en-IN" sz="2400" dirty="0" err="1">
                <a:latin typeface="Times New Roman" panose="02020603050405020304" pitchFamily="18" charset="0"/>
                <a:cs typeface="Times New Roman" panose="02020603050405020304" pitchFamily="18" charset="0"/>
              </a:rPr>
              <a:t>Kaposis</a:t>
            </a:r>
            <a:r>
              <a:rPr lang="en-IN" sz="2400" dirty="0">
                <a:latin typeface="Times New Roman" panose="02020603050405020304" pitchFamily="18" charset="0"/>
                <a:cs typeface="Times New Roman" panose="02020603050405020304" pitchFamily="18" charset="0"/>
              </a:rPr>
              <a:t> sarcoma</a:t>
            </a:r>
          </a:p>
          <a:p>
            <a:pPr marL="342900" indent="-342900">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Oral hairy </a:t>
            </a:r>
            <a:r>
              <a:rPr lang="en-IN" sz="2400" dirty="0" err="1">
                <a:latin typeface="Times New Roman" panose="02020603050405020304" pitchFamily="18" charset="0"/>
                <a:cs typeface="Times New Roman" panose="02020603050405020304" pitchFamily="18" charset="0"/>
              </a:rPr>
              <a:t>leukoplakia</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233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DFCD-9A72-430A-8DC7-64A3887AC2D4}"/>
              </a:ext>
            </a:extLst>
          </p:cNvPr>
          <p:cNvSpPr>
            <a:spLocks noGrp="1"/>
          </p:cNvSpPr>
          <p:nvPr>
            <p:ph type="title"/>
          </p:nvPr>
        </p:nvSpPr>
        <p:spPr>
          <a:xfrm flipV="1">
            <a:off x="838200" y="278295"/>
            <a:ext cx="10515600" cy="402741"/>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CDDAC76D-4A47-45BB-9074-A2D9B2647D36}"/>
              </a:ext>
            </a:extLst>
          </p:cNvPr>
          <p:cNvSpPr>
            <a:spLocks noGrp="1"/>
          </p:cNvSpPr>
          <p:nvPr>
            <p:ph idx="1"/>
          </p:nvPr>
        </p:nvSpPr>
        <p:spPr>
          <a:xfrm>
            <a:off x="838200" y="278296"/>
            <a:ext cx="10515600" cy="5898668"/>
          </a:xfrm>
        </p:spPr>
        <p:txBody>
          <a:bodyPr/>
          <a:lstStyle/>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CENTRE ON ORAL MANIFESTATION OF THE HIV CLASSIFIED</a:t>
            </a:r>
          </a:p>
          <a:p>
            <a:r>
              <a:rPr lang="en-IN" sz="2400" dirty="0">
                <a:latin typeface="Times New Roman" panose="02020603050405020304" pitchFamily="18" charset="0"/>
                <a:cs typeface="Times New Roman" panose="02020603050405020304" pitchFamily="18" charset="0"/>
              </a:rPr>
              <a:t>Periodontitis as lesions strongly associated with HIV</a:t>
            </a:r>
          </a:p>
          <a:p>
            <a:r>
              <a:rPr lang="en-US" sz="2400" dirty="0">
                <a:latin typeface="Times New Roman" panose="02020603050405020304" pitchFamily="18" charset="0"/>
                <a:cs typeface="Times New Roman" panose="02020603050405020304" pitchFamily="18" charset="0"/>
              </a:rPr>
              <a:t>Four forms of HIV-associated periodontal disease</a:t>
            </a:r>
            <a:endParaRPr lang="en-IN" sz="2400"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4E77809D-251E-4F6D-B782-DC589AACC27F}"/>
              </a:ext>
            </a:extLst>
          </p:cNvPr>
          <p:cNvGraphicFramePr/>
          <p:nvPr>
            <p:extLst>
              <p:ext uri="{D42A27DB-BD31-4B8C-83A1-F6EECF244321}">
                <p14:modId xmlns:p14="http://schemas.microsoft.com/office/powerpoint/2010/main" val="1744752408"/>
              </p:ext>
            </p:extLst>
          </p:nvPr>
        </p:nvGraphicFramePr>
        <p:xfrm>
          <a:off x="2032000" y="2188564"/>
          <a:ext cx="5243443" cy="4278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4F3531E9-2B5A-4B52-9CDB-7A785A69BCCF}"/>
              </a:ext>
            </a:extLst>
          </p:cNvPr>
          <p:cNvSpPr/>
          <p:nvPr/>
        </p:nvSpPr>
        <p:spPr>
          <a:xfrm>
            <a:off x="11264348" y="3429000"/>
            <a:ext cx="894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Right 5">
            <a:extLst>
              <a:ext uri="{FF2B5EF4-FFF2-40B4-BE49-F238E27FC236}">
                <a16:creationId xmlns:a16="http://schemas.microsoft.com/office/drawing/2014/main" id="{1FBF3BFD-8634-4E0F-810B-218A82DC705A}"/>
              </a:ext>
            </a:extLst>
          </p:cNvPr>
          <p:cNvSpPr/>
          <p:nvPr/>
        </p:nvSpPr>
        <p:spPr>
          <a:xfrm>
            <a:off x="7076661" y="3474718"/>
            <a:ext cx="2186609" cy="693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A4088A1D-1EE7-4C32-B60B-21DC237898F7}"/>
              </a:ext>
            </a:extLst>
          </p:cNvPr>
          <p:cNvSpPr/>
          <p:nvPr/>
        </p:nvSpPr>
        <p:spPr>
          <a:xfrm>
            <a:off x="9363086" y="2413418"/>
            <a:ext cx="2372139" cy="3208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10" name="TextBox 9">
            <a:extLst>
              <a:ext uri="{FF2B5EF4-FFF2-40B4-BE49-F238E27FC236}">
                <a16:creationId xmlns:a16="http://schemas.microsoft.com/office/drawing/2014/main" id="{C9497603-BDC2-4D79-ACDE-47B8F5F1B143}"/>
              </a:ext>
            </a:extLst>
          </p:cNvPr>
          <p:cNvSpPr txBox="1"/>
          <p:nvPr/>
        </p:nvSpPr>
        <p:spPr>
          <a:xfrm>
            <a:off x="9747398" y="3325093"/>
            <a:ext cx="1987827" cy="2215991"/>
          </a:xfrm>
          <a:prstGeom prst="rect">
            <a:avLst/>
          </a:prstGeom>
          <a:noFill/>
        </p:spPr>
        <p:txBody>
          <a:bodyPr wrap="square">
            <a:spAutoFit/>
          </a:bodyPr>
          <a:lstStyle/>
          <a:p>
            <a:r>
              <a:rPr lang="en-US" dirty="0"/>
              <a:t>                                                            </a:t>
            </a:r>
            <a:r>
              <a:rPr lang="en-US" sz="2400" dirty="0">
                <a:latin typeface="Times New Roman" panose="02020603050405020304" pitchFamily="18" charset="0"/>
                <a:cs typeface="Times New Roman" panose="02020603050405020304" pitchFamily="18" charset="0"/>
              </a:rPr>
              <a:t>LUDWIGS ANGINA</a:t>
            </a:r>
          </a:p>
          <a:p>
            <a:r>
              <a:rPr lang="en-IN" sz="2400" dirty="0">
                <a:latin typeface="Times New Roman" panose="02020603050405020304" pitchFamily="18" charset="0"/>
                <a:cs typeface="Times New Roman" panose="02020603050405020304" pitchFamily="18" charset="0"/>
              </a:rPr>
              <a:t>                                                           CANCRUM ORIS       </a:t>
            </a:r>
          </a:p>
        </p:txBody>
      </p:sp>
    </p:spTree>
    <p:extLst>
      <p:ext uri="{BB962C8B-B14F-4D97-AF65-F5344CB8AC3E}">
        <p14:creationId xmlns:p14="http://schemas.microsoft.com/office/powerpoint/2010/main" val="1809130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16C20F-6EDE-4588-884E-00CBCDDECF6F}"/>
              </a:ext>
            </a:extLst>
          </p:cNvPr>
          <p:cNvSpPr>
            <a:spLocks noGrp="1"/>
          </p:cNvSpPr>
          <p:nvPr>
            <p:ph type="title"/>
          </p:nvPr>
        </p:nvSpPr>
        <p:spPr>
          <a:xfrm>
            <a:off x="966952" y="1204108"/>
            <a:ext cx="2669406" cy="1781175"/>
          </a:xfrm>
        </p:spPr>
        <p:txBody>
          <a:bodyPr>
            <a:normAutofit/>
          </a:bodyPr>
          <a:lstStyle/>
          <a:p>
            <a:r>
              <a:rPr lang="en-US" sz="2500" dirty="0">
                <a:solidFill>
                  <a:srgbClr val="FFFFFF"/>
                </a:solidFill>
              </a:rPr>
              <a:t> </a:t>
            </a:r>
            <a:r>
              <a:rPr lang="en-US" sz="2500" dirty="0">
                <a:solidFill>
                  <a:srgbClr val="FFFFFF"/>
                </a:solidFill>
                <a:latin typeface="Times New Roman" panose="02020603050405020304" pitchFamily="18" charset="0"/>
                <a:cs typeface="Times New Roman" panose="02020603050405020304" pitchFamily="18" charset="0"/>
              </a:rPr>
              <a:t>Possible causal link of periodontal diseases to AIDS progression.</a:t>
            </a:r>
            <a:endParaRPr lang="en-IN" sz="2500" dirty="0">
              <a:solidFill>
                <a:srgbClr val="FFFFFF"/>
              </a:solidFill>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7897CD2B-0370-4872-B5DC-9CA5E955E47C}"/>
              </a:ext>
            </a:extLst>
          </p:cNvPr>
          <p:cNvSpPr>
            <a:spLocks noGrp="1"/>
          </p:cNvSpPr>
          <p:nvPr>
            <p:ph idx="1"/>
          </p:nvPr>
        </p:nvSpPr>
        <p:spPr>
          <a:xfrm>
            <a:off x="966951" y="3355130"/>
            <a:ext cx="2669407" cy="2427333"/>
          </a:xfrm>
        </p:spPr>
        <p:txBody>
          <a:bodyPr>
            <a:normAutofit/>
          </a:bodyPr>
          <a:lstStyle/>
          <a:p>
            <a:r>
              <a:rPr lang="en-US" sz="1600" dirty="0">
                <a:latin typeface="Times New Roman" panose="02020603050405020304" pitchFamily="18" charset="0"/>
                <a:cs typeface="Times New Roman" panose="02020603050405020304" pitchFamily="18" charset="0"/>
              </a:rPr>
              <a:t>Imai K, </a:t>
            </a:r>
            <a:r>
              <a:rPr lang="en-US" sz="1600" dirty="0" err="1">
                <a:latin typeface="Times New Roman" panose="02020603050405020304" pitchFamily="18" charset="0"/>
                <a:cs typeface="Times New Roman" panose="02020603050405020304" pitchFamily="18" charset="0"/>
              </a:rPr>
              <a:t>Victoriano</a:t>
            </a:r>
            <a:r>
              <a:rPr lang="en-US" sz="1600" dirty="0">
                <a:latin typeface="Times New Roman" panose="02020603050405020304" pitchFamily="18" charset="0"/>
                <a:cs typeface="Times New Roman" panose="02020603050405020304" pitchFamily="18" charset="0"/>
              </a:rPr>
              <a:t> AF, </a:t>
            </a:r>
            <a:r>
              <a:rPr lang="en-US" sz="1600" dirty="0" err="1">
                <a:latin typeface="Times New Roman" panose="02020603050405020304" pitchFamily="18" charset="0"/>
                <a:cs typeface="Times New Roman" panose="02020603050405020304" pitchFamily="18" charset="0"/>
              </a:rPr>
              <a:t>Ochiai</a:t>
            </a:r>
            <a:r>
              <a:rPr lang="en-US" sz="1600" dirty="0">
                <a:latin typeface="Times New Roman" panose="02020603050405020304" pitchFamily="18" charset="0"/>
                <a:cs typeface="Times New Roman" panose="02020603050405020304" pitchFamily="18" charset="0"/>
              </a:rPr>
              <a:t> K, Okamoto T. Microbial interaction of periodontopathic bacterium </a:t>
            </a:r>
            <a:r>
              <a:rPr lang="en-US" sz="1600" dirty="0" err="1">
                <a:latin typeface="Times New Roman" panose="02020603050405020304" pitchFamily="18" charset="0"/>
                <a:cs typeface="Times New Roman" panose="02020603050405020304" pitchFamily="18" charset="0"/>
              </a:rPr>
              <a:t>Porphyromonas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gingivalis</a:t>
            </a:r>
            <a:r>
              <a:rPr lang="en-US" sz="1600" dirty="0">
                <a:latin typeface="Times New Roman" panose="02020603050405020304" pitchFamily="18" charset="0"/>
                <a:cs typeface="Times New Roman" panose="02020603050405020304" pitchFamily="18" charset="0"/>
              </a:rPr>
              <a:t> and HIV-possible causal link of periodontal diseases to AIDS progression-. </a:t>
            </a:r>
            <a:r>
              <a:rPr lang="en-US" sz="1600" dirty="0" err="1">
                <a:latin typeface="Times New Roman" panose="02020603050405020304" pitchFamily="18" charset="0"/>
                <a:cs typeface="Times New Roman" panose="02020603050405020304" pitchFamily="18" charset="0"/>
              </a:rPr>
              <a:t>C</a:t>
            </a:r>
            <a:r>
              <a:rPr lang="en-US" sz="1600" dirty="0" err="1"/>
              <a:t>urr</a:t>
            </a:r>
            <a:r>
              <a:rPr lang="en-US" sz="1600" dirty="0"/>
              <a:t> HIV Res. 2012</a:t>
            </a:r>
          </a:p>
        </p:txBody>
      </p:sp>
      <p:pic>
        <p:nvPicPr>
          <p:cNvPr id="5" name="Content Placeholder 4">
            <a:extLst>
              <a:ext uri="{FF2B5EF4-FFF2-40B4-BE49-F238E27FC236}">
                <a16:creationId xmlns:a16="http://schemas.microsoft.com/office/drawing/2014/main" id="{B94C78B5-0DF3-447B-A5C5-478C1B1F2D8C}"/>
              </a:ext>
            </a:extLst>
          </p:cNvPr>
          <p:cNvPicPr>
            <a:picLocks noChangeAspect="1"/>
          </p:cNvPicPr>
          <p:nvPr/>
        </p:nvPicPr>
        <p:blipFill>
          <a:blip r:embed="rId2"/>
          <a:stretch>
            <a:fillRect/>
          </a:stretch>
        </p:blipFill>
        <p:spPr>
          <a:xfrm>
            <a:off x="4558748" y="132892"/>
            <a:ext cx="6915829" cy="6656486"/>
          </a:xfrm>
          <a:prstGeom prst="rect">
            <a:avLst/>
          </a:prstGeom>
        </p:spPr>
      </p:pic>
    </p:spTree>
    <p:extLst>
      <p:ext uri="{BB962C8B-B14F-4D97-AF65-F5344CB8AC3E}">
        <p14:creationId xmlns:p14="http://schemas.microsoft.com/office/powerpoint/2010/main" val="1906177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878F-F094-48DD-A886-B3EE291314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CORONA VIRUS AND PERIODONTITIS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3493D30-BCA7-4603-BEE9-678C089E61BE}"/>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Now we are facing an unprecedented global </a:t>
            </a:r>
            <a:r>
              <a:rPr lang="en-US">
                <a:latin typeface="Times New Roman" panose="02020603050405020304" pitchFamily="18" charset="0"/>
                <a:cs typeface="Times New Roman" panose="02020603050405020304" pitchFamily="18" charset="0"/>
              </a:rPr>
              <a:t>outbreak of </a:t>
            </a:r>
            <a:r>
              <a:rPr lang="en-US" dirty="0">
                <a:latin typeface="Times New Roman" panose="02020603050405020304" pitchFamily="18" charset="0"/>
                <a:cs typeface="Times New Roman" panose="02020603050405020304" pitchFamily="18" charset="0"/>
              </a:rPr>
              <a:t>severe acute respiratory syndrome (COVID-19) caused by a new coronavirus, SARS-CoV-2, with deleterious impact on global health and economics.</a:t>
            </a:r>
          </a:p>
          <a:p>
            <a:r>
              <a:rPr lang="en-US" b="1" dirty="0">
                <a:latin typeface="Times New Roman" panose="02020603050405020304" pitchFamily="18" charset="0"/>
                <a:cs typeface="Times New Roman" panose="02020603050405020304" pitchFamily="18" charset="0"/>
              </a:rPr>
              <a:t>Oral expression of SARS-CoV-2 receptors</a:t>
            </a:r>
          </a:p>
          <a:p>
            <a:r>
              <a:rPr lang="en-US" dirty="0">
                <a:latin typeface="Times New Roman" panose="02020603050405020304" pitchFamily="18" charset="0"/>
                <a:cs typeface="Times New Roman" panose="02020603050405020304" pitchFamily="18" charset="0"/>
              </a:rPr>
              <a:t>Cells from the oral cavity have been found to highly express ACE-2, in a comparable manner to lung cells.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791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A8262-7ED0-4F1F-954A-596853EEE16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FCE5952-7D2E-4A10-AACB-240849A9EEA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Previous published data has also confirmed the expression of ACE-2 in gingival and periodontal ligament fibroblasts in rat and human tissues.   </a:t>
            </a:r>
            <a:r>
              <a:rPr lang="en-US" i="1" dirty="0">
                <a:solidFill>
                  <a:srgbClr val="0070C0"/>
                </a:solidFill>
                <a:latin typeface="Times New Roman" panose="02020603050405020304" pitchFamily="18" charset="0"/>
                <a:cs typeface="Times New Roman" panose="02020603050405020304" pitchFamily="18" charset="0"/>
              </a:rPr>
              <a:t>Santos CF et al 2015</a:t>
            </a:r>
          </a:p>
          <a:p>
            <a:r>
              <a:rPr lang="en-US" dirty="0">
                <a:latin typeface="Times New Roman" panose="02020603050405020304" pitchFamily="18" charset="0"/>
                <a:cs typeface="Times New Roman" panose="02020603050405020304" pitchFamily="18" charset="0"/>
              </a:rPr>
              <a:t>Recently, preliminary data suggested a novel infection route by SARS-CoV-2. It could infect cells by using its spike protein to bind to the Cluster of Differentiation 147 (CD 147) on cell membranes and not necessarily ACE-2   </a:t>
            </a:r>
            <a:r>
              <a:rPr lang="en-US" i="1" dirty="0">
                <a:solidFill>
                  <a:srgbClr val="0070C0"/>
                </a:solidFill>
                <a:latin typeface="Times New Roman" panose="02020603050405020304" pitchFamily="18" charset="0"/>
                <a:cs typeface="Times New Roman" panose="02020603050405020304" pitchFamily="18" charset="0"/>
              </a:rPr>
              <a:t>Wang K, Chen W 2020</a:t>
            </a:r>
          </a:p>
          <a:p>
            <a:r>
              <a:rPr lang="en-US" dirty="0">
                <a:latin typeface="Times New Roman" panose="02020603050405020304" pitchFamily="18" charset="0"/>
                <a:cs typeface="Times New Roman" panose="02020603050405020304" pitchFamily="18" charset="0"/>
              </a:rPr>
              <a:t>Gingival epithelium expression of CD 147 is increased in cells harvested from periodontitis patients </a:t>
            </a:r>
          </a:p>
        </p:txBody>
      </p:sp>
    </p:spTree>
    <p:extLst>
      <p:ext uri="{BB962C8B-B14F-4D97-AF65-F5344CB8AC3E}">
        <p14:creationId xmlns:p14="http://schemas.microsoft.com/office/powerpoint/2010/main" val="2911601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79AB-F3B8-43D6-AABF-26F8DC45549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7F69DBF-2FEB-45A1-8BDF-CFA47B335723}"/>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Gupta et al indicated that Neutrophil Extracellular Trap production is involved in the pathogenesis of both diseases </a:t>
            </a:r>
            <a:r>
              <a:rPr lang="en-US" i="1" dirty="0">
                <a:solidFill>
                  <a:srgbClr val="0070C0"/>
                </a:solidFill>
                <a:latin typeface="Times New Roman" panose="02020603050405020304" pitchFamily="18" charset="0"/>
                <a:cs typeface="Times New Roman" panose="02020603050405020304" pitchFamily="18" charset="0"/>
              </a:rPr>
              <a:t>(Gupta &amp; Sah2020) </a:t>
            </a:r>
          </a:p>
          <a:p>
            <a:r>
              <a:rPr lang="en-US" dirty="0" err="1">
                <a:latin typeface="Times New Roman" panose="02020603050405020304" pitchFamily="18" charset="0"/>
                <a:cs typeface="Times New Roman" panose="02020603050405020304" pitchFamily="18" charset="0"/>
              </a:rPr>
              <a:t>Sahni</a:t>
            </a:r>
            <a:r>
              <a:rPr lang="en-US" dirty="0">
                <a:latin typeface="Times New Roman" panose="02020603050405020304" pitchFamily="18" charset="0"/>
                <a:cs typeface="Times New Roman" panose="02020603050405020304" pitchFamily="18" charset="0"/>
              </a:rPr>
              <a:t> et al suggested that the strong Th17 response in severe periodontitis could exacerbate the cytokine storm in COVID-19 </a:t>
            </a:r>
            <a:r>
              <a:rPr lang="en-US" i="1" dirty="0">
                <a:solidFill>
                  <a:srgbClr val="0070C0"/>
                </a:solidFill>
                <a:latin typeface="Times New Roman" panose="02020603050405020304" pitchFamily="18" charset="0"/>
                <a:cs typeface="Times New Roman" panose="02020603050405020304" pitchFamily="18" charset="0"/>
              </a:rPr>
              <a:t>(</a:t>
            </a:r>
            <a:r>
              <a:rPr lang="en-US" i="1" dirty="0" err="1">
                <a:solidFill>
                  <a:srgbClr val="0070C0"/>
                </a:solidFill>
                <a:latin typeface="Times New Roman" panose="02020603050405020304" pitchFamily="18" charset="0"/>
                <a:cs typeface="Times New Roman" panose="02020603050405020304" pitchFamily="18" charset="0"/>
              </a:rPr>
              <a:t>Sahni</a:t>
            </a:r>
            <a:r>
              <a:rPr lang="en-US" i="1" dirty="0">
                <a:solidFill>
                  <a:srgbClr val="0070C0"/>
                </a:solidFill>
                <a:latin typeface="Times New Roman" panose="02020603050405020304" pitchFamily="18" charset="0"/>
                <a:cs typeface="Times New Roman" panose="02020603050405020304" pitchFamily="18" charset="0"/>
              </a:rPr>
              <a:t> &amp; Gupta, 2020).</a:t>
            </a:r>
          </a:p>
          <a:p>
            <a:r>
              <a:rPr lang="en-US" dirty="0">
                <a:latin typeface="Times New Roman" panose="02020603050405020304" pitchFamily="18" charset="0"/>
                <a:cs typeface="Times New Roman" panose="02020603050405020304" pitchFamily="18" charset="0"/>
              </a:rPr>
              <a:t>Spontaneous rise in the prevalence of acute periodontal lesions, particularly necrotizing periodontal disease (NPD), in accordance with the increase in COVID-19 confirmed cases. </a:t>
            </a:r>
            <a:r>
              <a:rPr lang="en-US" i="1" dirty="0">
                <a:solidFill>
                  <a:srgbClr val="0070C0"/>
                </a:solidFill>
                <a:latin typeface="Times New Roman" panose="02020603050405020304" pitchFamily="18" charset="0"/>
                <a:cs typeface="Times New Roman" panose="02020603050405020304" pitchFamily="18" charset="0"/>
              </a:rPr>
              <a:t>(Patel &amp; Woolley, 2020)</a:t>
            </a:r>
          </a:p>
        </p:txBody>
      </p:sp>
    </p:spTree>
    <p:extLst>
      <p:ext uri="{BB962C8B-B14F-4D97-AF65-F5344CB8AC3E}">
        <p14:creationId xmlns:p14="http://schemas.microsoft.com/office/powerpoint/2010/main" val="75700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0E10-6442-45DE-8AF0-39C78AA2C38A}"/>
              </a:ext>
            </a:extLst>
          </p:cNvPr>
          <p:cNvSpPr>
            <a:spLocks noGrp="1"/>
          </p:cNvSpPr>
          <p:nvPr>
            <p:ph type="title"/>
          </p:nvPr>
        </p:nvSpPr>
        <p:spPr/>
        <p:txBody>
          <a:bodyPr/>
          <a:lstStyle/>
          <a:p>
            <a:endParaRPr lang="en-IN" dirty="0"/>
          </a:p>
        </p:txBody>
      </p:sp>
      <p:pic>
        <p:nvPicPr>
          <p:cNvPr id="5" name="Content Placeholder 4">
            <a:extLst>
              <a:ext uri="{FF2B5EF4-FFF2-40B4-BE49-F238E27FC236}">
                <a16:creationId xmlns:a16="http://schemas.microsoft.com/office/drawing/2014/main" id="{55FD02E4-2234-4F7B-81A0-78CA8369B2A0}"/>
              </a:ext>
            </a:extLst>
          </p:cNvPr>
          <p:cNvPicPr>
            <a:picLocks noGrp="1" noChangeAspect="1"/>
          </p:cNvPicPr>
          <p:nvPr>
            <p:ph idx="1"/>
          </p:nvPr>
        </p:nvPicPr>
        <p:blipFill>
          <a:blip r:embed="rId2"/>
          <a:stretch>
            <a:fillRect/>
          </a:stretch>
        </p:blipFill>
        <p:spPr>
          <a:xfrm>
            <a:off x="2769705" y="967409"/>
            <a:ext cx="6546574" cy="4686703"/>
          </a:xfrm>
        </p:spPr>
      </p:pic>
    </p:spTree>
    <p:extLst>
      <p:ext uri="{BB962C8B-B14F-4D97-AF65-F5344CB8AC3E}">
        <p14:creationId xmlns:p14="http://schemas.microsoft.com/office/powerpoint/2010/main" val="4183520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3583-B2A3-4D51-8C9B-406C657A3FF3}"/>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NEW STUDY LINKS PERIODONTITIS AND COVID‐19 COMPLICATIONS  </a:t>
            </a:r>
            <a:r>
              <a:rPr lang="en-IN" sz="2700" dirty="0">
                <a:solidFill>
                  <a:srgbClr val="0070C0"/>
                </a:solidFill>
                <a:latin typeface="Times New Roman" panose="02020603050405020304" pitchFamily="18" charset="0"/>
                <a:cs typeface="Times New Roman" panose="02020603050405020304" pitchFamily="18" charset="0"/>
              </a:rPr>
              <a:t>MAROUF et al.</a:t>
            </a:r>
            <a:r>
              <a:rPr lang="en-IN" sz="2700" dirty="0">
                <a:latin typeface="Times New Roman" panose="02020603050405020304" pitchFamily="18" charset="0"/>
                <a:cs typeface="Times New Roman" panose="02020603050405020304" pitchFamily="18" charset="0"/>
              </a:rPr>
              <a:t> </a:t>
            </a:r>
            <a:r>
              <a:rPr lang="en-IN" sz="2700" dirty="0">
                <a:solidFill>
                  <a:srgbClr val="0070C0"/>
                </a:solidFill>
                <a:latin typeface="Times New Roman" panose="02020603050405020304" pitchFamily="18" charset="0"/>
                <a:cs typeface="Times New Roman" panose="02020603050405020304" pitchFamily="18" charset="0"/>
              </a:rPr>
              <a:t>2021 </a:t>
            </a:r>
          </a:p>
        </p:txBody>
      </p:sp>
      <p:sp>
        <p:nvSpPr>
          <p:cNvPr id="3" name="Content Placeholder 2">
            <a:extLst>
              <a:ext uri="{FF2B5EF4-FFF2-40B4-BE49-F238E27FC236}">
                <a16:creationId xmlns:a16="http://schemas.microsoft.com/office/drawing/2014/main" id="{4A5355B2-0B23-4060-943B-AD7CE432B412}"/>
              </a:ext>
            </a:extLst>
          </p:cNvPr>
          <p:cNvSpPr>
            <a:spLocks noGrp="1"/>
          </p:cNvSpPr>
          <p:nvPr>
            <p:ph idx="1"/>
          </p:nvPr>
        </p:nvSpPr>
        <p:spPr>
          <a:xfrm>
            <a:off x="838200" y="2728209"/>
            <a:ext cx="10515600" cy="3957403"/>
          </a:xfrm>
        </p:spPr>
        <p:txBody>
          <a:bodyPr>
            <a:norm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Of the 568 patients studied, those with periodontitis, the most severe form of gum disease, were at least three times more likely to experience COVID‐19 complications including death, ICU admission, and the need for assisted ventilation.</a:t>
            </a:r>
          </a:p>
          <a:p>
            <a:r>
              <a:rPr lang="en-US" sz="2400" b="0" i="0" dirty="0">
                <a:solidFill>
                  <a:srgbClr val="000000"/>
                </a:solidFill>
                <a:effectLst/>
                <a:latin typeface="Times New Roman" panose="02020603050405020304" pitchFamily="18" charset="0"/>
                <a:cs typeface="Times New Roman" panose="02020603050405020304" pitchFamily="18" charset="0"/>
              </a:rPr>
              <a:t> Additionally, COVID-19 patients with periodontitis showed increased levels of biomarkers associated with worsened disease outcomes including white blood cell levels, D‐dimer, and c-reactive protein.</a:t>
            </a:r>
            <a:endParaRPr lang="en-I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6A6414E-2D4C-4711-862A-710E50ABFE17}"/>
              </a:ext>
            </a:extLst>
          </p:cNvPr>
          <p:cNvPicPr>
            <a:picLocks noChangeAspect="1"/>
          </p:cNvPicPr>
          <p:nvPr/>
        </p:nvPicPr>
        <p:blipFill>
          <a:blip r:embed="rId2"/>
          <a:stretch>
            <a:fillRect/>
          </a:stretch>
        </p:blipFill>
        <p:spPr>
          <a:xfrm>
            <a:off x="9052013" y="1528997"/>
            <a:ext cx="1343212" cy="404734"/>
          </a:xfrm>
          <a:prstGeom prst="rect">
            <a:avLst/>
          </a:prstGeom>
        </p:spPr>
      </p:pic>
    </p:spTree>
    <p:extLst>
      <p:ext uri="{BB962C8B-B14F-4D97-AF65-F5344CB8AC3E}">
        <p14:creationId xmlns:p14="http://schemas.microsoft.com/office/powerpoint/2010/main" val="4086131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4664-48BB-4F94-BE20-F49EF880477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6ECF482-9F57-41E7-B4DC-B72611A82052}"/>
              </a:ext>
            </a:extLst>
          </p:cNvPr>
          <p:cNvSpPr>
            <a:spLocks noGrp="1"/>
          </p:cNvSpPr>
          <p:nvPr>
            <p:ph idx="1"/>
          </p:nvPr>
        </p:nvSpPr>
        <p:spPr>
          <a:xfrm>
            <a:off x="838200" y="2262947"/>
            <a:ext cx="10624930" cy="3329470"/>
          </a:xfrm>
        </p:spPr>
        <p:txBody>
          <a:bodyPr>
            <a:normAutofit/>
          </a:bodyPr>
          <a:lstStyle/>
          <a:p>
            <a:r>
              <a:rPr lang="en-US" sz="2400" dirty="0">
                <a:latin typeface="Times New Roman" panose="02020603050405020304" pitchFamily="18" charset="0"/>
                <a:cs typeface="Times New Roman" panose="02020603050405020304" pitchFamily="18" charset="0"/>
              </a:rPr>
              <a:t>Periodontal pocket could be a niche for SARS-CoV-2 virus infection. </a:t>
            </a:r>
          </a:p>
          <a:p>
            <a:r>
              <a:rPr lang="en-US" sz="2400" dirty="0">
                <a:latin typeface="Times New Roman" panose="02020603050405020304" pitchFamily="18" charset="0"/>
                <a:cs typeface="Times New Roman" panose="02020603050405020304" pitchFamily="18" charset="0"/>
              </a:rPr>
              <a:t>In view of the existing limited data, the hypotheses that Periodontal pocket could act as a reservoir of SARS-CoV-2 relays on consistent and plausible observations.</a:t>
            </a:r>
          </a:p>
          <a:p>
            <a:r>
              <a:rPr lang="en-US" sz="2400" dirty="0">
                <a:latin typeface="Times New Roman" panose="02020603050405020304" pitchFamily="18" charset="0"/>
                <a:cs typeface="Times New Roman" panose="02020603050405020304" pitchFamily="18" charset="0"/>
              </a:rPr>
              <a:t>If this is to be confirmed, future directions would be to use Periodontal pocket GCF/ plaque sampling as a testing tool for Covid-19. </a:t>
            </a:r>
          </a:p>
          <a:p>
            <a:r>
              <a:rPr lang="en-US" sz="2400" dirty="0">
                <a:latin typeface="Times New Roman" panose="02020603050405020304" pitchFamily="18" charset="0"/>
                <a:cs typeface="Times New Roman" panose="02020603050405020304" pitchFamily="18" charset="0"/>
              </a:rPr>
              <a:t>Furthermore, periodontal therapy would be considered a parameter of care in the global clinical management of Covid-positive patients.</a:t>
            </a:r>
            <a:endParaRPr lang="en-I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D91E5D7-0D04-4C9A-B42E-27DE9CD3B9C9}"/>
              </a:ext>
            </a:extLst>
          </p:cNvPr>
          <p:cNvPicPr>
            <a:picLocks noChangeAspect="1"/>
          </p:cNvPicPr>
          <p:nvPr/>
        </p:nvPicPr>
        <p:blipFill>
          <a:blip r:embed="rId2"/>
          <a:stretch>
            <a:fillRect/>
          </a:stretch>
        </p:blipFill>
        <p:spPr>
          <a:xfrm>
            <a:off x="1798481" y="695740"/>
            <a:ext cx="8934476" cy="1325562"/>
          </a:xfrm>
          <a:prstGeom prst="rect">
            <a:avLst/>
          </a:prstGeom>
        </p:spPr>
      </p:pic>
    </p:spTree>
    <p:extLst>
      <p:ext uri="{BB962C8B-B14F-4D97-AF65-F5344CB8AC3E}">
        <p14:creationId xmlns:p14="http://schemas.microsoft.com/office/powerpoint/2010/main" val="3816723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0F6E-F386-4CB0-9F04-4A477A292E5B}"/>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4191BEF4-B850-40AB-8A59-F5A0EE3B731F}"/>
              </a:ext>
            </a:extLst>
          </p:cNvPr>
          <p:cNvSpPr>
            <a:spLocks noGrp="1"/>
          </p:cNvSpPr>
          <p:nvPr>
            <p:ph idx="1"/>
          </p:nvPr>
        </p:nvSpPr>
        <p:spPr/>
        <p:txBody>
          <a:bodyPr>
            <a:norm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Maintaining gingival health by professional periodontal therapy and oral hygiene measures reduce the risk of transmissible viral disease. </a:t>
            </a:r>
          </a:p>
          <a:p>
            <a:r>
              <a:rPr lang="en-US" sz="2400" b="0" i="0" dirty="0">
                <a:solidFill>
                  <a:srgbClr val="000000"/>
                </a:solidFill>
                <a:effectLst/>
                <a:latin typeface="Times New Roman" panose="02020603050405020304" pitchFamily="18" charset="0"/>
                <a:cs typeface="Times New Roman" panose="02020603050405020304" pitchFamily="18" charset="0"/>
              </a:rPr>
              <a:t>Rapid advances in medical virology may also help to uncover the pathogenesis and treatments of viral diseases of mouth. </a:t>
            </a:r>
          </a:p>
          <a:p>
            <a:r>
              <a:rPr lang="en-US" sz="2400" b="0" i="0" dirty="0">
                <a:solidFill>
                  <a:srgbClr val="000000"/>
                </a:solidFill>
                <a:effectLst/>
                <a:latin typeface="Times New Roman" panose="02020603050405020304" pitchFamily="18" charset="0"/>
                <a:cs typeface="Times New Roman" panose="02020603050405020304" pitchFamily="18" charset="0"/>
              </a:rPr>
              <a:t>Prevention and therapy based upon antiviral approaches might avert the initiation, progression of periodontal disease caused by viruses.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87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2903F-A086-4922-8424-D2858FA8F315}"/>
              </a:ext>
            </a:extLst>
          </p:cNvPr>
          <p:cNvSpPr>
            <a:spLocks noGrp="1"/>
          </p:cNvSpPr>
          <p:nvPr>
            <p:ph type="title"/>
          </p:nvPr>
        </p:nvSpPr>
        <p:spPr>
          <a:xfrm>
            <a:off x="640080" y="2074363"/>
            <a:ext cx="2752354" cy="2709275"/>
          </a:xfrm>
          <a:prstGeom prst="ellipse">
            <a:avLst/>
          </a:prstGeom>
          <a:solidFill>
            <a:srgbClr val="002060"/>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HISTORY OF VIRUS</a:t>
            </a:r>
          </a:p>
        </p:txBody>
      </p:sp>
      <p:pic>
        <p:nvPicPr>
          <p:cNvPr id="4" name="Content Placeholder 3">
            <a:extLst>
              <a:ext uri="{FF2B5EF4-FFF2-40B4-BE49-F238E27FC236}">
                <a16:creationId xmlns:a16="http://schemas.microsoft.com/office/drawing/2014/main" id="{5A324984-87F8-4F8A-90E0-91F6A51A9B3B}"/>
              </a:ext>
            </a:extLst>
          </p:cNvPr>
          <p:cNvPicPr>
            <a:picLocks noGrp="1" noChangeAspect="1"/>
          </p:cNvPicPr>
          <p:nvPr>
            <p:ph idx="1"/>
          </p:nvPr>
        </p:nvPicPr>
        <p:blipFill>
          <a:blip r:embed="rId2"/>
          <a:stretch>
            <a:fillRect/>
          </a:stretch>
        </p:blipFill>
        <p:spPr>
          <a:xfrm>
            <a:off x="3599544" y="537028"/>
            <a:ext cx="8128000" cy="5573485"/>
          </a:xfrm>
          <a:prstGeom prst="rect">
            <a:avLst/>
          </a:prstGeom>
        </p:spPr>
      </p:pic>
    </p:spTree>
    <p:extLst>
      <p:ext uri="{BB962C8B-B14F-4D97-AF65-F5344CB8AC3E}">
        <p14:creationId xmlns:p14="http://schemas.microsoft.com/office/powerpoint/2010/main" val="3015845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BBCF-8A0B-46D1-9598-ACB598C7D849}"/>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3CFBA94B-3E9E-42FC-A443-636E78663FD3}"/>
              </a:ext>
            </a:extLst>
          </p:cNvPr>
          <p:cNvSpPr>
            <a:spLocks noGrp="1"/>
          </p:cNvSpPr>
          <p:nvPr>
            <p:ph idx="1"/>
          </p:nvPr>
        </p:nvSpPr>
        <p:spPr>
          <a:xfrm>
            <a:off x="639418" y="1401556"/>
            <a:ext cx="10515600" cy="4351338"/>
          </a:xfrm>
        </p:spPr>
        <p:txBody>
          <a:bodyPr>
            <a:noAutofit/>
          </a:bodyPr>
          <a:lstStyle/>
          <a:p>
            <a:r>
              <a:rPr lang="en-IN" sz="2400" b="1" i="0" dirty="0">
                <a:solidFill>
                  <a:srgbClr val="000000"/>
                </a:solidFill>
                <a:effectLst/>
                <a:latin typeface="Times New Roman" panose="02020603050405020304" pitchFamily="18" charset="0"/>
                <a:cs typeface="Times New Roman" panose="02020603050405020304" pitchFamily="18" charset="0"/>
              </a:rPr>
              <a:t>Role of </a:t>
            </a:r>
            <a:r>
              <a:rPr lang="en-IN" sz="2400" b="1" i="0" dirty="0" err="1">
                <a:solidFill>
                  <a:srgbClr val="000000"/>
                </a:solidFill>
                <a:effectLst/>
                <a:latin typeface="Times New Roman" panose="02020603050405020304" pitchFamily="18" charset="0"/>
                <a:cs typeface="Times New Roman" panose="02020603050405020304" pitchFamily="18" charset="0"/>
              </a:rPr>
              <a:t>periodontopathogenic</a:t>
            </a:r>
            <a:r>
              <a:rPr lang="en-IN" sz="2400" b="1" i="0" dirty="0">
                <a:solidFill>
                  <a:srgbClr val="000000"/>
                </a:solidFill>
                <a:effectLst/>
                <a:latin typeface="Times New Roman" panose="02020603050405020304" pitchFamily="18" charset="0"/>
                <a:cs typeface="Times New Roman" panose="02020603050405020304" pitchFamily="18" charset="0"/>
              </a:rPr>
              <a:t> virus in periodontal disease: a review </a:t>
            </a:r>
            <a:r>
              <a:rPr lang="en-IN" sz="2400" b="0" i="0" u="none"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Chandni Gupta</a:t>
            </a:r>
            <a:r>
              <a:rPr lang="en-IN" sz="2400" b="1" i="0" dirty="0">
                <a:effectLst/>
                <a:latin typeface="Times New Roman" panose="02020603050405020304" pitchFamily="18" charset="0"/>
                <a:cs typeface="Times New Roman" panose="02020603050405020304" pitchFamily="18" charset="0"/>
              </a:rPr>
              <a:t>, </a:t>
            </a:r>
            <a:r>
              <a:rPr lang="en-IN" sz="2400" b="0"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Deepa </a:t>
            </a:r>
            <a:r>
              <a:rPr lang="en-IN" sz="2400" b="0" i="0" u="none" strike="noStrike" dirty="0" err="1">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Dhruvakumar</a:t>
            </a:r>
            <a:r>
              <a:rPr lang="en-IN" sz="2400" b="0" i="0" u="none" strike="noStrike" dirty="0">
                <a:effectLst/>
                <a:latin typeface="Times New Roman" panose="02020603050405020304" pitchFamily="18" charset="0"/>
                <a:cs typeface="Times New Roman" panose="02020603050405020304" pitchFamily="18" charset="0"/>
              </a:rPr>
              <a:t> 2017</a:t>
            </a:r>
          </a:p>
          <a:p>
            <a:r>
              <a:rPr lang="en-US" sz="2400" b="0" i="0" dirty="0">
                <a:solidFill>
                  <a:srgbClr val="000000"/>
                </a:solidFill>
                <a:effectLst/>
                <a:latin typeface="Times New Roman" panose="02020603050405020304" pitchFamily="18" charset="0"/>
                <a:cs typeface="Times New Roman" panose="02020603050405020304" pitchFamily="18" charset="0"/>
              </a:rPr>
              <a:t>Parra B, Slots J. Detection of human viruses in periodontal pockets using polymerase chain reaction. Oral Microbiol Immunol 1996; 11:289–293.</a:t>
            </a:r>
            <a:endParaRPr lang="en-IN" sz="2400" dirty="0">
              <a:solidFill>
                <a:srgbClr val="0000FF"/>
              </a:solidFill>
              <a:latin typeface="Times New Roman" panose="02020603050405020304" pitchFamily="18" charset="0"/>
              <a:cs typeface="Times New Roman" panose="02020603050405020304" pitchFamily="18" charset="0"/>
            </a:endParaRPr>
          </a:p>
          <a:p>
            <a:r>
              <a:rPr lang="en-US" sz="2400" b="0" i="0" dirty="0">
                <a:solidFill>
                  <a:srgbClr val="000000"/>
                </a:solidFill>
                <a:effectLst/>
                <a:latin typeface="Times New Roman" panose="02020603050405020304" pitchFamily="18" charset="0"/>
                <a:cs typeface="Times New Roman" panose="02020603050405020304" pitchFamily="18" charset="0"/>
              </a:rPr>
              <a:t>Slots J. Oral viral infections of adults. </a:t>
            </a:r>
            <a:r>
              <a:rPr lang="en-US" sz="2400" b="0" i="0" dirty="0" err="1">
                <a:solidFill>
                  <a:srgbClr val="000000"/>
                </a:solidFill>
                <a:effectLst/>
                <a:latin typeface="Times New Roman" panose="02020603050405020304" pitchFamily="18" charset="0"/>
                <a:cs typeface="Times New Roman" panose="02020603050405020304" pitchFamily="18" charset="0"/>
              </a:rPr>
              <a:t>Periodontol</a:t>
            </a:r>
            <a:r>
              <a:rPr lang="en-US" sz="2400" b="0" i="0" dirty="0">
                <a:solidFill>
                  <a:srgbClr val="000000"/>
                </a:solidFill>
                <a:effectLst/>
                <a:latin typeface="Times New Roman" panose="02020603050405020304" pitchFamily="18" charset="0"/>
                <a:cs typeface="Times New Roman" panose="02020603050405020304" pitchFamily="18" charset="0"/>
              </a:rPr>
              <a:t> 2000 2009; 49:60–86.</a:t>
            </a:r>
          </a:p>
          <a:p>
            <a:r>
              <a:rPr lang="en-IN" sz="2400" b="0" i="0" dirty="0" err="1">
                <a:solidFill>
                  <a:srgbClr val="000000"/>
                </a:solidFill>
                <a:effectLst/>
                <a:latin typeface="Times New Roman" panose="02020603050405020304" pitchFamily="18" charset="0"/>
                <a:cs typeface="Times New Roman" panose="02020603050405020304" pitchFamily="18" charset="0"/>
              </a:rPr>
              <a:t>Saygun</a:t>
            </a:r>
            <a:r>
              <a:rPr lang="en-IN" sz="2400" b="0" i="0" dirty="0">
                <a:solidFill>
                  <a:srgbClr val="000000"/>
                </a:solidFill>
                <a:effectLst/>
                <a:latin typeface="Times New Roman" panose="02020603050405020304" pitchFamily="18" charset="0"/>
                <a:cs typeface="Times New Roman" panose="02020603050405020304" pitchFamily="18" charset="0"/>
              </a:rPr>
              <a:t> I, </a:t>
            </a:r>
            <a:r>
              <a:rPr lang="en-IN" sz="2400" b="0" i="0" dirty="0" err="1">
                <a:solidFill>
                  <a:srgbClr val="000000"/>
                </a:solidFill>
                <a:effectLst/>
                <a:latin typeface="Times New Roman" panose="02020603050405020304" pitchFamily="18" charset="0"/>
                <a:cs typeface="Times New Roman" panose="02020603050405020304" pitchFamily="18" charset="0"/>
              </a:rPr>
              <a:t>Kubar</a:t>
            </a:r>
            <a:r>
              <a:rPr lang="en-IN" sz="2400" b="0" i="0" dirty="0">
                <a:solidFill>
                  <a:srgbClr val="000000"/>
                </a:solidFill>
                <a:effectLst/>
                <a:latin typeface="Times New Roman" panose="02020603050405020304" pitchFamily="18" charset="0"/>
                <a:cs typeface="Times New Roman" panose="02020603050405020304" pitchFamily="18" charset="0"/>
              </a:rPr>
              <a:t> A, </a:t>
            </a:r>
            <a:r>
              <a:rPr lang="en-IN" sz="2400" b="0" i="0" dirty="0" err="1">
                <a:solidFill>
                  <a:srgbClr val="000000"/>
                </a:solidFill>
                <a:effectLst/>
                <a:latin typeface="Times New Roman" panose="02020603050405020304" pitchFamily="18" charset="0"/>
                <a:cs typeface="Times New Roman" panose="02020603050405020304" pitchFamily="18" charset="0"/>
              </a:rPr>
              <a:t>Ozdemir</a:t>
            </a:r>
            <a:r>
              <a:rPr lang="en-IN" sz="2400" b="0" i="0" dirty="0">
                <a:solidFill>
                  <a:srgbClr val="000000"/>
                </a:solidFill>
                <a:effectLst/>
                <a:latin typeface="Times New Roman" panose="02020603050405020304" pitchFamily="18" charset="0"/>
                <a:cs typeface="Times New Roman" panose="02020603050405020304" pitchFamily="18" charset="0"/>
              </a:rPr>
              <a:t> A, </a:t>
            </a:r>
            <a:r>
              <a:rPr lang="en-IN" sz="2400" b="0" i="0" dirty="0" err="1">
                <a:solidFill>
                  <a:srgbClr val="000000"/>
                </a:solidFill>
                <a:effectLst/>
                <a:latin typeface="Times New Roman" panose="02020603050405020304" pitchFamily="18" charset="0"/>
                <a:cs typeface="Times New Roman" panose="02020603050405020304" pitchFamily="18" charset="0"/>
              </a:rPr>
              <a:t>Yapar</a:t>
            </a:r>
            <a:r>
              <a:rPr lang="en-IN" sz="2400" b="0" i="0" dirty="0">
                <a:solidFill>
                  <a:srgbClr val="000000"/>
                </a:solidFill>
                <a:effectLst/>
                <a:latin typeface="Times New Roman" panose="02020603050405020304" pitchFamily="18" charset="0"/>
                <a:cs typeface="Times New Roman" panose="02020603050405020304" pitchFamily="18" charset="0"/>
              </a:rPr>
              <a:t> M, Slots J. Herpes viral- bacterial interrelationships in aggressive periodontitis. J Periodontal Res 2004; 39:207–212.</a:t>
            </a:r>
          </a:p>
          <a:p>
            <a:r>
              <a:rPr lang="en-IN" sz="2400" b="0" i="0" dirty="0">
                <a:solidFill>
                  <a:srgbClr val="000000"/>
                </a:solidFill>
                <a:effectLst/>
                <a:latin typeface="Times New Roman" panose="02020603050405020304" pitchFamily="18" charset="0"/>
                <a:cs typeface="Times New Roman" panose="02020603050405020304" pitchFamily="18" charset="0"/>
              </a:rPr>
              <a:t>Contreras A, Zadeh HH, </a:t>
            </a:r>
            <a:r>
              <a:rPr lang="en-IN" sz="2400" b="0" i="0" dirty="0" err="1">
                <a:solidFill>
                  <a:srgbClr val="000000"/>
                </a:solidFill>
                <a:effectLst/>
                <a:latin typeface="Times New Roman" panose="02020603050405020304" pitchFamily="18" charset="0"/>
                <a:cs typeface="Times New Roman" panose="02020603050405020304" pitchFamily="18" charset="0"/>
              </a:rPr>
              <a:t>Nowzari</a:t>
            </a:r>
            <a:r>
              <a:rPr lang="en-IN" sz="2400" b="0" i="0" dirty="0">
                <a:solidFill>
                  <a:srgbClr val="000000"/>
                </a:solidFill>
                <a:effectLst/>
                <a:latin typeface="Times New Roman" panose="02020603050405020304" pitchFamily="18" charset="0"/>
                <a:cs typeface="Times New Roman" panose="02020603050405020304" pitchFamily="18" charset="0"/>
              </a:rPr>
              <a:t> H, Slots J. Herpes virus infection of inflammatory cells in human periodontitis. Oral </a:t>
            </a:r>
            <a:r>
              <a:rPr lang="en-IN" sz="2400" b="0" i="0" dirty="0" err="1">
                <a:solidFill>
                  <a:srgbClr val="000000"/>
                </a:solidFill>
                <a:effectLst/>
                <a:latin typeface="Times New Roman" panose="02020603050405020304" pitchFamily="18" charset="0"/>
                <a:cs typeface="Times New Roman" panose="02020603050405020304" pitchFamily="18" charset="0"/>
              </a:rPr>
              <a:t>Microbiol</a:t>
            </a:r>
            <a:r>
              <a:rPr lang="en-IN" sz="2400" b="0" i="0" dirty="0">
                <a:solidFill>
                  <a:srgbClr val="000000"/>
                </a:solidFill>
                <a:effectLst/>
                <a:latin typeface="Times New Roman" panose="02020603050405020304" pitchFamily="18" charset="0"/>
                <a:cs typeface="Times New Roman" panose="02020603050405020304" pitchFamily="18" charset="0"/>
              </a:rPr>
              <a:t> Immunol 1999; 14:206–212.</a:t>
            </a:r>
          </a:p>
          <a:p>
            <a:r>
              <a:rPr lang="en-US" sz="2400" b="0" i="0" dirty="0">
                <a:solidFill>
                  <a:srgbClr val="000000"/>
                </a:solidFill>
                <a:effectLst/>
                <a:latin typeface="Times New Roman" panose="02020603050405020304" pitchFamily="18" charset="0"/>
                <a:cs typeface="Times New Roman" panose="02020603050405020304" pitchFamily="18" charset="0"/>
              </a:rPr>
              <a:t>Cohen JI. Epstein–Barr virus and the immune system hide and seek. JAMA 1997; 278:510–513</a:t>
            </a:r>
            <a:endParaRPr lang="en-IN" sz="2400" b="0" i="0" u="none" strike="noStrike"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942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304D-86FE-4D91-BB46-8B4E5630DB6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C282091-252D-4430-B4E6-EE3EA6A2C95E}"/>
              </a:ext>
            </a:extLst>
          </p:cNvPr>
          <p:cNvSpPr>
            <a:spLocks noGrp="1"/>
          </p:cNvSpPr>
          <p:nvPr>
            <p:ph idx="1"/>
          </p:nvPr>
        </p:nvSpPr>
        <p:spPr/>
        <p:txBody>
          <a:bodyPr>
            <a:normAutofit/>
          </a:bodyPr>
          <a:lstStyle/>
          <a:p>
            <a:r>
              <a:rPr lang="en-IN" sz="2400" b="0" i="0" dirty="0">
                <a:solidFill>
                  <a:srgbClr val="000000"/>
                </a:solidFill>
                <a:effectLst/>
                <a:latin typeface="Times New Roman" panose="02020603050405020304" pitchFamily="18" charset="0"/>
                <a:cs typeface="Times New Roman" panose="02020603050405020304" pitchFamily="18" charset="0"/>
              </a:rPr>
              <a:t>Imai K, </a:t>
            </a:r>
            <a:r>
              <a:rPr lang="en-IN" sz="2400" b="0" i="0" dirty="0" err="1">
                <a:solidFill>
                  <a:srgbClr val="000000"/>
                </a:solidFill>
                <a:effectLst/>
                <a:latin typeface="Times New Roman" panose="02020603050405020304" pitchFamily="18" charset="0"/>
                <a:cs typeface="Times New Roman" panose="02020603050405020304" pitchFamily="18" charset="0"/>
              </a:rPr>
              <a:t>Victriano</a:t>
            </a:r>
            <a:r>
              <a:rPr lang="en-IN" sz="2400" b="0" i="0" dirty="0">
                <a:solidFill>
                  <a:srgbClr val="000000"/>
                </a:solidFill>
                <a:effectLst/>
                <a:latin typeface="Times New Roman" panose="02020603050405020304" pitchFamily="18" charset="0"/>
                <a:cs typeface="Times New Roman" panose="02020603050405020304" pitchFamily="18" charset="0"/>
              </a:rPr>
              <a:t> AF, </a:t>
            </a:r>
            <a:r>
              <a:rPr lang="en-IN" sz="2400" b="0" i="0" dirty="0" err="1">
                <a:solidFill>
                  <a:srgbClr val="000000"/>
                </a:solidFill>
                <a:effectLst/>
                <a:latin typeface="Times New Roman" panose="02020603050405020304" pitchFamily="18" charset="0"/>
                <a:cs typeface="Times New Roman" panose="02020603050405020304" pitchFamily="18" charset="0"/>
              </a:rPr>
              <a:t>Ochiai</a:t>
            </a:r>
            <a:r>
              <a:rPr lang="en-IN" sz="2400" b="0" i="0" dirty="0">
                <a:solidFill>
                  <a:srgbClr val="000000"/>
                </a:solidFill>
                <a:effectLst/>
                <a:latin typeface="Times New Roman" panose="02020603050405020304" pitchFamily="18" charset="0"/>
                <a:cs typeface="Times New Roman" panose="02020603050405020304" pitchFamily="18" charset="0"/>
              </a:rPr>
              <a:t> K, Okamoto T. Microbial interaction of periodontopathic bacterium </a:t>
            </a:r>
            <a:r>
              <a:rPr lang="en-IN" sz="2400" b="0" i="0" dirty="0" err="1">
                <a:solidFill>
                  <a:srgbClr val="000000"/>
                </a:solidFill>
                <a:effectLst/>
                <a:latin typeface="Times New Roman" panose="02020603050405020304" pitchFamily="18" charset="0"/>
                <a:cs typeface="Times New Roman" panose="02020603050405020304" pitchFamily="18" charset="0"/>
              </a:rPr>
              <a:t>Porphyromonas</a:t>
            </a:r>
            <a:r>
              <a:rPr lang="en-IN" sz="2400" b="0" i="0" dirty="0">
                <a:solidFill>
                  <a:srgbClr val="000000"/>
                </a:solidFill>
                <a:effectLst/>
                <a:latin typeface="Times New Roman" panose="02020603050405020304" pitchFamily="18" charset="0"/>
                <a:cs typeface="Times New Roman" panose="02020603050405020304" pitchFamily="18" charset="0"/>
              </a:rPr>
              <a:t> </a:t>
            </a:r>
            <a:r>
              <a:rPr lang="en-IN" sz="2400" b="0" i="0" dirty="0" err="1">
                <a:solidFill>
                  <a:srgbClr val="000000"/>
                </a:solidFill>
                <a:effectLst/>
                <a:latin typeface="Times New Roman" panose="02020603050405020304" pitchFamily="18" charset="0"/>
                <a:cs typeface="Times New Roman" panose="02020603050405020304" pitchFamily="18" charset="0"/>
              </a:rPr>
              <a:t>gingivalis</a:t>
            </a:r>
            <a:r>
              <a:rPr lang="en-IN" sz="2400" b="0" i="0" dirty="0">
                <a:solidFill>
                  <a:srgbClr val="000000"/>
                </a:solidFill>
                <a:effectLst/>
                <a:latin typeface="Times New Roman" panose="02020603050405020304" pitchFamily="18" charset="0"/>
                <a:cs typeface="Times New Roman" panose="02020603050405020304" pitchFamily="18" charset="0"/>
              </a:rPr>
              <a:t> and HIV-possible causal link of periodontal diseases to AIDS progression. </a:t>
            </a:r>
            <a:r>
              <a:rPr lang="en-IN" sz="2400" b="0" i="0" dirty="0" err="1">
                <a:solidFill>
                  <a:srgbClr val="000000"/>
                </a:solidFill>
                <a:effectLst/>
                <a:latin typeface="Times New Roman" panose="02020603050405020304" pitchFamily="18" charset="0"/>
                <a:cs typeface="Times New Roman" panose="02020603050405020304" pitchFamily="18" charset="0"/>
              </a:rPr>
              <a:t>Curr</a:t>
            </a:r>
            <a:r>
              <a:rPr lang="en-IN" sz="2400" b="0" i="0" dirty="0">
                <a:solidFill>
                  <a:srgbClr val="000000"/>
                </a:solidFill>
                <a:effectLst/>
                <a:latin typeface="Times New Roman" panose="02020603050405020304" pitchFamily="18" charset="0"/>
                <a:cs typeface="Times New Roman" panose="02020603050405020304" pitchFamily="18" charset="0"/>
              </a:rPr>
              <a:t> HIV Res 2012; 10:238–244</a:t>
            </a:r>
          </a:p>
          <a:p>
            <a:r>
              <a:rPr lang="en-US" sz="2400" dirty="0">
                <a:latin typeface="Times New Roman" panose="02020603050405020304" pitchFamily="18" charset="0"/>
                <a:cs typeface="Times New Roman" panose="02020603050405020304" pitchFamily="18" charset="0"/>
              </a:rPr>
              <a:t>Role of Viruses in Periodontal Diseases </a:t>
            </a:r>
            <a:r>
              <a:rPr lang="en-US" sz="2400" dirty="0" err="1">
                <a:latin typeface="Times New Roman" panose="02020603050405020304" pitchFamily="18" charset="0"/>
                <a:cs typeface="Times New Roman" panose="02020603050405020304" pitchFamily="18" charset="0"/>
              </a:rPr>
              <a:t>Mithlesh</a:t>
            </a:r>
            <a:r>
              <a:rPr lang="en-US" sz="2400" dirty="0">
                <a:latin typeface="Times New Roman" panose="02020603050405020304" pitchFamily="18" charset="0"/>
                <a:cs typeface="Times New Roman" panose="02020603050405020304" pitchFamily="18" charset="0"/>
              </a:rPr>
              <a:t> Bhagat1 , </a:t>
            </a:r>
            <a:r>
              <a:rPr lang="en-US" sz="2400" dirty="0" err="1">
                <a:latin typeface="Times New Roman" panose="02020603050405020304" pitchFamily="18" charset="0"/>
                <a:cs typeface="Times New Roman" panose="02020603050405020304" pitchFamily="18" charset="0"/>
              </a:rPr>
              <a:t>Roopali</a:t>
            </a:r>
            <a:r>
              <a:rPr lang="en-US" sz="2400" dirty="0">
                <a:latin typeface="Times New Roman" panose="02020603050405020304" pitchFamily="18" charset="0"/>
                <a:cs typeface="Times New Roman" panose="02020603050405020304" pitchFamily="18" charset="0"/>
              </a:rPr>
              <a:t> Tapashetti2 , </a:t>
            </a:r>
            <a:r>
              <a:rPr lang="en-US" sz="2400" dirty="0" err="1">
                <a:latin typeface="Times New Roman" panose="02020603050405020304" pitchFamily="18" charset="0"/>
                <a:cs typeface="Times New Roman" panose="02020603050405020304" pitchFamily="18" charset="0"/>
              </a:rPr>
              <a:t>Ghousia</a:t>
            </a:r>
            <a:r>
              <a:rPr lang="en-US" sz="2400" dirty="0">
                <a:latin typeface="Times New Roman" panose="02020603050405020304" pitchFamily="18" charset="0"/>
                <a:cs typeface="Times New Roman" panose="02020603050405020304" pitchFamily="18" charset="0"/>
              </a:rPr>
              <a:t> Fatima3 , Neha Bhutan</a:t>
            </a:r>
            <a:r>
              <a:rPr lang="en-IN" sz="2400" dirty="0">
                <a:solidFill>
                  <a:srgbClr val="000000"/>
                </a:solidFill>
                <a:latin typeface="Times New Roman" panose="02020603050405020304" pitchFamily="18" charset="0"/>
                <a:cs typeface="Times New Roman" panose="02020603050405020304" pitchFamily="18" charset="0"/>
              </a:rPr>
              <a:t> 2020</a:t>
            </a:r>
          </a:p>
          <a:p>
            <a:r>
              <a:rPr lang="en-IN" sz="2400" dirty="0">
                <a:latin typeface="Times New Roman" panose="02020603050405020304" pitchFamily="18" charset="0"/>
                <a:cs typeface="Times New Roman" panose="02020603050405020304" pitchFamily="18" charset="0"/>
              </a:rPr>
              <a:t>Viruses in periodontal disease – a review I </a:t>
            </a:r>
            <a:r>
              <a:rPr lang="en-IN" sz="2400" dirty="0" err="1">
                <a:latin typeface="Times New Roman" panose="02020603050405020304" pitchFamily="18" charset="0"/>
                <a:cs typeface="Times New Roman" panose="02020603050405020304" pitchFamily="18" charset="0"/>
              </a:rPr>
              <a:t>Cappuyns</a:t>
            </a:r>
            <a:r>
              <a:rPr lang="en-IN" sz="2400" dirty="0">
                <a:latin typeface="Times New Roman" panose="02020603050405020304" pitchFamily="18" charset="0"/>
                <a:cs typeface="Times New Roman" panose="02020603050405020304" pitchFamily="18" charset="0"/>
              </a:rPr>
              <a:t>, P </a:t>
            </a:r>
            <a:r>
              <a:rPr lang="en-IN" sz="2400" dirty="0" err="1">
                <a:latin typeface="Times New Roman" panose="02020603050405020304" pitchFamily="18" charset="0"/>
                <a:cs typeface="Times New Roman" panose="02020603050405020304" pitchFamily="18" charset="0"/>
              </a:rPr>
              <a:t>Gugerli</a:t>
            </a:r>
            <a:r>
              <a:rPr lang="en-IN" sz="2400" dirty="0">
                <a:latin typeface="Times New Roman" panose="02020603050405020304" pitchFamily="18" charset="0"/>
                <a:cs typeface="Times New Roman" panose="02020603050405020304" pitchFamily="18" charset="0"/>
              </a:rPr>
              <a:t>, A </a:t>
            </a:r>
            <a:r>
              <a:rPr lang="en-IN" sz="2400" dirty="0" err="1">
                <a:latin typeface="Times New Roman" panose="02020603050405020304" pitchFamily="18" charset="0"/>
                <a:cs typeface="Times New Roman" panose="02020603050405020304" pitchFamily="18" charset="0"/>
              </a:rPr>
              <a:t>Mombelli</a:t>
            </a:r>
            <a:r>
              <a:rPr lang="en-IN" sz="2400" dirty="0">
                <a:latin typeface="Times New Roman" panose="02020603050405020304" pitchFamily="18" charset="0"/>
                <a:cs typeface="Times New Roman" panose="02020603050405020304" pitchFamily="18" charset="0"/>
              </a:rPr>
              <a:t> 2005</a:t>
            </a:r>
          </a:p>
          <a:p>
            <a:r>
              <a:rPr lang="en-IN" sz="2400" b="0" i="0" dirty="0" err="1">
                <a:solidFill>
                  <a:srgbClr val="212121"/>
                </a:solidFill>
                <a:effectLst/>
                <a:latin typeface="Times New Roman" panose="02020603050405020304" pitchFamily="18" charset="0"/>
                <a:cs typeface="Times New Roman" panose="02020603050405020304" pitchFamily="18" charset="0"/>
              </a:rPr>
              <a:t>Hormia</a:t>
            </a:r>
            <a:r>
              <a:rPr lang="en-IN" sz="2400" b="0" i="0" dirty="0">
                <a:solidFill>
                  <a:srgbClr val="212121"/>
                </a:solidFill>
                <a:effectLst/>
                <a:latin typeface="Times New Roman" panose="02020603050405020304" pitchFamily="18" charset="0"/>
                <a:cs typeface="Times New Roman" panose="02020603050405020304" pitchFamily="18" charset="0"/>
              </a:rPr>
              <a:t> M, </a:t>
            </a:r>
            <a:r>
              <a:rPr lang="en-IN" sz="2400" b="0" i="0" dirty="0" err="1">
                <a:solidFill>
                  <a:srgbClr val="212121"/>
                </a:solidFill>
                <a:effectLst/>
                <a:latin typeface="Times New Roman" panose="02020603050405020304" pitchFamily="18" charset="0"/>
                <a:cs typeface="Times New Roman" panose="02020603050405020304" pitchFamily="18" charset="0"/>
              </a:rPr>
              <a:t>Willberg</a:t>
            </a:r>
            <a:r>
              <a:rPr lang="en-IN" sz="2400" b="0" i="0" dirty="0">
                <a:solidFill>
                  <a:srgbClr val="212121"/>
                </a:solidFill>
                <a:effectLst/>
                <a:latin typeface="Times New Roman" panose="02020603050405020304" pitchFamily="18" charset="0"/>
                <a:cs typeface="Times New Roman" panose="02020603050405020304" pitchFamily="18" charset="0"/>
              </a:rPr>
              <a:t> J, </a:t>
            </a:r>
            <a:r>
              <a:rPr lang="en-IN" sz="2400" b="0" i="0" dirty="0" err="1">
                <a:solidFill>
                  <a:srgbClr val="212121"/>
                </a:solidFill>
                <a:effectLst/>
                <a:latin typeface="Times New Roman" panose="02020603050405020304" pitchFamily="18" charset="0"/>
                <a:cs typeface="Times New Roman" panose="02020603050405020304" pitchFamily="18" charset="0"/>
              </a:rPr>
              <a:t>Ruokonen</a:t>
            </a:r>
            <a:r>
              <a:rPr lang="en-IN" sz="2400" b="0" i="0" dirty="0">
                <a:solidFill>
                  <a:srgbClr val="212121"/>
                </a:solidFill>
                <a:effectLst/>
                <a:latin typeface="Times New Roman" panose="02020603050405020304" pitchFamily="18" charset="0"/>
                <a:cs typeface="Times New Roman" panose="02020603050405020304" pitchFamily="18" charset="0"/>
              </a:rPr>
              <a:t> H, </a:t>
            </a:r>
            <a:r>
              <a:rPr lang="en-IN" sz="2400" b="0" i="0" dirty="0" err="1">
                <a:solidFill>
                  <a:srgbClr val="212121"/>
                </a:solidFill>
                <a:effectLst/>
                <a:latin typeface="Times New Roman" panose="02020603050405020304" pitchFamily="18" charset="0"/>
                <a:cs typeface="Times New Roman" panose="02020603050405020304" pitchFamily="18" charset="0"/>
              </a:rPr>
              <a:t>Syrjänen</a:t>
            </a:r>
            <a:r>
              <a:rPr lang="en-IN" sz="2400" b="0" i="0" dirty="0">
                <a:solidFill>
                  <a:srgbClr val="212121"/>
                </a:solidFill>
                <a:effectLst/>
                <a:latin typeface="Times New Roman" panose="02020603050405020304" pitchFamily="18" charset="0"/>
                <a:cs typeface="Times New Roman" panose="02020603050405020304" pitchFamily="18" charset="0"/>
              </a:rPr>
              <a:t> S. Marginal periodontium as a potential reservoir of human papillomavirus in oral mucosa. J </a:t>
            </a:r>
            <a:r>
              <a:rPr lang="en-IN" sz="2400" b="0" i="0" dirty="0" err="1">
                <a:solidFill>
                  <a:srgbClr val="212121"/>
                </a:solidFill>
                <a:effectLst/>
                <a:latin typeface="Times New Roman" panose="02020603050405020304" pitchFamily="18" charset="0"/>
                <a:cs typeface="Times New Roman" panose="02020603050405020304" pitchFamily="18" charset="0"/>
              </a:rPr>
              <a:t>Periodontol</a:t>
            </a:r>
            <a:r>
              <a:rPr lang="en-IN" sz="2400" b="0" i="0" dirty="0">
                <a:solidFill>
                  <a:srgbClr val="212121"/>
                </a:solidFill>
                <a:effectLst/>
                <a:latin typeface="Times New Roman" panose="02020603050405020304" pitchFamily="18" charset="0"/>
                <a:cs typeface="Times New Roman" panose="02020603050405020304" pitchFamily="18" charset="0"/>
              </a:rPr>
              <a:t>. 2005 Mar;76(3):358-63. </a:t>
            </a:r>
            <a:r>
              <a:rPr lang="en-IN" sz="2400" b="0" i="0" dirty="0" err="1">
                <a:solidFill>
                  <a:srgbClr val="212121"/>
                </a:solidFill>
                <a:effectLst/>
                <a:latin typeface="Times New Roman" panose="02020603050405020304" pitchFamily="18" charset="0"/>
                <a:cs typeface="Times New Roman" panose="02020603050405020304" pitchFamily="18" charset="0"/>
              </a:rPr>
              <a:t>doi</a:t>
            </a:r>
            <a:r>
              <a:rPr lang="en-IN" sz="2400" b="0" i="0" dirty="0">
                <a:solidFill>
                  <a:srgbClr val="212121"/>
                </a:solidFill>
                <a:effectLst/>
                <a:latin typeface="Times New Roman" panose="02020603050405020304" pitchFamily="18" charset="0"/>
                <a:cs typeface="Times New Roman" panose="02020603050405020304" pitchFamily="18" charset="0"/>
              </a:rPr>
              <a:t>: 10.1902/jop.2005.76.3.358. PMID: 15857068.</a:t>
            </a:r>
            <a:endParaRPr lang="en-IN" sz="24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790489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9F48-2FD7-478C-9A29-F590ECFA5F5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FB7E79F-D927-4473-801F-F262B5D271FF}"/>
              </a:ext>
            </a:extLst>
          </p:cNvPr>
          <p:cNvSpPr>
            <a:spLocks noGrp="1"/>
          </p:cNvSpPr>
          <p:nvPr>
            <p:ph idx="1"/>
          </p:nvPr>
        </p:nvSpPr>
        <p:spPr/>
        <p:txBody>
          <a:bodyPr>
            <a:normAutofit lnSpcReduction="10000"/>
          </a:bodyPr>
          <a:lstStyle/>
          <a:p>
            <a:r>
              <a:rPr lang="en-US" b="1" i="0" dirty="0">
                <a:solidFill>
                  <a:srgbClr val="1C1D1E"/>
                </a:solidFill>
                <a:effectLst/>
                <a:latin typeface="Times New Roman" panose="02020603050405020304" pitchFamily="18" charset="0"/>
                <a:cs typeface="Times New Roman" panose="02020603050405020304" pitchFamily="18" charset="0"/>
              </a:rPr>
              <a:t>Association between periodontitis and severity of COVID-19 infection: A case–control study </a:t>
            </a:r>
            <a:r>
              <a:rPr lang="en-IN" dirty="0">
                <a:latin typeface="Times New Roman" panose="02020603050405020304" pitchFamily="18" charset="0"/>
                <a:cs typeface="Times New Roman" panose="02020603050405020304" pitchFamily="18" charset="0"/>
              </a:rPr>
              <a:t>MAROUF et al J Clin </a:t>
            </a:r>
            <a:r>
              <a:rPr lang="en-IN" dirty="0" err="1">
                <a:latin typeface="Times New Roman" panose="02020603050405020304" pitchFamily="18" charset="0"/>
                <a:cs typeface="Times New Roman" panose="02020603050405020304" pitchFamily="18" charset="0"/>
              </a:rPr>
              <a:t>Periodontol</a:t>
            </a:r>
            <a:r>
              <a:rPr lang="en-IN" dirty="0">
                <a:latin typeface="Times New Roman" panose="02020603050405020304" pitchFamily="18" charset="0"/>
                <a:cs typeface="Times New Roman" panose="02020603050405020304" pitchFamily="18" charset="0"/>
              </a:rPr>
              <a:t>. 2021;48:483–491</a:t>
            </a:r>
          </a:p>
          <a:p>
            <a:r>
              <a:rPr lang="en-US" dirty="0">
                <a:latin typeface="Times New Roman" panose="02020603050405020304" pitchFamily="18" charset="0"/>
                <a:cs typeface="Times New Roman" panose="02020603050405020304" pitchFamily="18" charset="0"/>
              </a:rPr>
              <a:t>COVID-19 &amp; Periodontitis: The cytokine connection</a:t>
            </a:r>
            <a:r>
              <a:rPr lang="en-IN" dirty="0">
                <a:latin typeface="Times New Roman" panose="02020603050405020304" pitchFamily="18" charset="0"/>
                <a:cs typeface="Times New Roman" panose="02020603050405020304" pitchFamily="18" charset="0"/>
              </a:rPr>
              <a:t> Vaibhav </a:t>
            </a:r>
            <a:r>
              <a:rPr lang="en-IN" dirty="0" err="1">
                <a:latin typeface="Times New Roman" panose="02020603050405020304" pitchFamily="18" charset="0"/>
                <a:cs typeface="Times New Roman" panose="02020603050405020304" pitchFamily="18" charset="0"/>
              </a:rPr>
              <a:t>Sahnia</a:t>
            </a:r>
            <a:r>
              <a:rPr lang="en-IN" dirty="0">
                <a:latin typeface="Times New Roman" panose="02020603050405020304" pitchFamily="18" charset="0"/>
                <a:cs typeface="Times New Roman" panose="02020603050405020304" pitchFamily="18" charset="0"/>
              </a:rPr>
              <a:t>, Shipra </a:t>
            </a:r>
            <a:r>
              <a:rPr lang="en-IN" dirty="0" err="1">
                <a:latin typeface="Times New Roman" panose="02020603050405020304" pitchFamily="18" charset="0"/>
                <a:cs typeface="Times New Roman" panose="02020603050405020304" pitchFamily="18" charset="0"/>
              </a:rPr>
              <a:t>Guptab</a:t>
            </a:r>
            <a:r>
              <a:rPr lang="en-IN" dirty="0">
                <a:latin typeface="Times New Roman" panose="02020603050405020304" pitchFamily="18" charset="0"/>
                <a:cs typeface="Times New Roman" panose="02020603050405020304" pitchFamily="18" charset="0"/>
              </a:rPr>
              <a:t> 2020</a:t>
            </a:r>
          </a:p>
          <a:p>
            <a:r>
              <a:rPr lang="en-US" dirty="0">
                <a:latin typeface="Times New Roman" panose="02020603050405020304" pitchFamily="18" charset="0"/>
                <a:cs typeface="Times New Roman" panose="02020603050405020304" pitchFamily="18" charset="0"/>
              </a:rPr>
              <a:t>Could there be a link between oral hygiene and the severity of SARS-CoV-2 infections? Victoria Sampson, </a:t>
            </a:r>
            <a:r>
              <a:rPr lang="en-US" dirty="0" err="1">
                <a:latin typeface="Times New Roman" panose="02020603050405020304" pitchFamily="18" charset="0"/>
                <a:cs typeface="Times New Roman" panose="02020603050405020304" pitchFamily="18" charset="0"/>
              </a:rPr>
              <a:t>Nawar</a:t>
            </a:r>
            <a:r>
              <a:rPr lang="en-US" dirty="0">
                <a:latin typeface="Times New Roman" panose="02020603050405020304" pitchFamily="18" charset="0"/>
                <a:cs typeface="Times New Roman" panose="02020603050405020304" pitchFamily="18" charset="0"/>
              </a:rPr>
              <a:t> Kamona and Ariane Sampson</a:t>
            </a:r>
            <a:endParaRPr lang="en-US" b="1" i="0" dirty="0">
              <a:solidFill>
                <a:srgbClr val="1C1D1E"/>
              </a:solidFill>
              <a:effectLst/>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Periodontal pockets: A potential reservoir for SARS-CoV-2? </a:t>
            </a:r>
            <a:r>
              <a:rPr lang="en-IN" dirty="0" err="1">
                <a:latin typeface="Times New Roman" panose="02020603050405020304" pitchFamily="18" charset="0"/>
                <a:cs typeface="Times New Roman" panose="02020603050405020304" pitchFamily="18" charset="0"/>
              </a:rPr>
              <a:t>Zahi</a:t>
            </a:r>
            <a:r>
              <a:rPr lang="en-IN"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Badrana,b</a:t>
            </a:r>
            <a:r>
              <a:rPr lang="en-IN" dirty="0">
                <a:latin typeface="Times New Roman" panose="02020603050405020304" pitchFamily="18" charset="0"/>
                <a:cs typeface="Times New Roman" panose="02020603050405020304" pitchFamily="18" charset="0"/>
              </a:rPr>
              <a:t> , Alexis </a:t>
            </a:r>
            <a:r>
              <a:rPr lang="en-IN" dirty="0" err="1">
                <a:latin typeface="Times New Roman" panose="02020603050405020304" pitchFamily="18" charset="0"/>
                <a:cs typeface="Times New Roman" panose="02020603050405020304" pitchFamily="18" charset="0"/>
              </a:rPr>
              <a:t>Gaudinc</a:t>
            </a:r>
            <a:r>
              <a:rPr lang="en-IN" dirty="0">
                <a:latin typeface="Times New Roman" panose="02020603050405020304" pitchFamily="18" charset="0"/>
                <a:cs typeface="Times New Roman" panose="02020603050405020304" pitchFamily="18" charset="0"/>
              </a:rPr>
              <a:t> , Xavier </a:t>
            </a:r>
            <a:r>
              <a:rPr lang="en-IN" dirty="0" err="1">
                <a:latin typeface="Times New Roman" panose="02020603050405020304" pitchFamily="18" charset="0"/>
                <a:cs typeface="Times New Roman" panose="02020603050405020304" pitchFamily="18" charset="0"/>
              </a:rPr>
              <a:t>Struilloua</a:t>
            </a:r>
            <a:r>
              <a:rPr lang="en-IN" dirty="0">
                <a:latin typeface="Times New Roman" panose="02020603050405020304" pitchFamily="18" charset="0"/>
                <a:cs typeface="Times New Roman" panose="02020603050405020304" pitchFamily="18" charset="0"/>
              </a:rPr>
              <a:t> , Gilles </a:t>
            </a:r>
            <a:r>
              <a:rPr lang="en-IN" dirty="0" err="1">
                <a:latin typeface="Times New Roman" panose="02020603050405020304" pitchFamily="18" charset="0"/>
                <a:cs typeface="Times New Roman" panose="02020603050405020304" pitchFamily="18" charset="0"/>
              </a:rPr>
              <a:t>Amadord</a:t>
            </a:r>
            <a:r>
              <a:rPr lang="en-IN" dirty="0">
                <a:latin typeface="Times New Roman" panose="02020603050405020304" pitchFamily="18" charset="0"/>
                <a:cs typeface="Times New Roman" panose="02020603050405020304" pitchFamily="18" charset="0"/>
              </a:rPr>
              <a:t> , </a:t>
            </a:r>
            <a:r>
              <a:rPr lang="en-IN" dirty="0" err="1">
                <a:latin typeface="Times New Roman" panose="02020603050405020304" pitchFamily="18" charset="0"/>
                <a:cs typeface="Times New Roman" panose="02020603050405020304" pitchFamily="18" charset="0"/>
              </a:rPr>
              <a:t>Assem</a:t>
            </a:r>
            <a:r>
              <a:rPr lang="en-IN" dirty="0">
                <a:latin typeface="Times New Roman" panose="02020603050405020304" pitchFamily="18" charset="0"/>
                <a:cs typeface="Times New Roman" panose="02020603050405020304" pitchFamily="18" charset="0"/>
              </a:rPr>
              <a:t> Soueidana,2020</a:t>
            </a:r>
          </a:p>
        </p:txBody>
      </p:sp>
    </p:spTree>
    <p:extLst>
      <p:ext uri="{BB962C8B-B14F-4D97-AF65-F5344CB8AC3E}">
        <p14:creationId xmlns:p14="http://schemas.microsoft.com/office/powerpoint/2010/main" val="3355161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Content Placeholder 1">
            <a:extLst>
              <a:ext uri="{FF2B5EF4-FFF2-40B4-BE49-F238E27FC236}">
                <a16:creationId xmlns:a16="http://schemas.microsoft.com/office/drawing/2014/main" id="{DE3037CB-DAB0-4392-9286-0EF61AEED5A4}"/>
              </a:ext>
            </a:extLst>
          </p:cNvPr>
          <p:cNvPicPr>
            <a:picLocks noGrp="1" noChangeAspect="1"/>
          </p:cNvPicPr>
          <p:nvPr>
            <p:ph idx="1"/>
          </p:nvPr>
        </p:nvPicPr>
        <p:blipFill rotWithShape="1">
          <a:blip r:embed="rId2"/>
          <a:srcRect t="26026"/>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84440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654BA69-F741-4ECC-B3CC-F82C54256CC9}"/>
              </a:ext>
            </a:extLst>
          </p:cNvPr>
          <p:cNvPicPr>
            <a:picLocks noGrp="1" noChangeAspect="1"/>
          </p:cNvPicPr>
          <p:nvPr>
            <p:ph idx="1"/>
          </p:nvPr>
        </p:nvPicPr>
        <p:blipFill rotWithShape="1">
          <a:blip r:embed="rId2"/>
          <a:srcRect l="5329" r="5662" b="-2"/>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741A673-5345-4447-947E-A7A7AC8B3694}"/>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STRUCTURE OF VIRUS</a:t>
            </a:r>
          </a:p>
        </p:txBody>
      </p:sp>
    </p:spTree>
    <p:extLst>
      <p:ext uri="{BB962C8B-B14F-4D97-AF65-F5344CB8AC3E}">
        <p14:creationId xmlns:p14="http://schemas.microsoft.com/office/powerpoint/2010/main" val="320218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72B2-F991-40A1-A5E9-BD44DF6F4BA7}"/>
              </a:ext>
            </a:extLst>
          </p:cNvPr>
          <p:cNvSpPr>
            <a:spLocks noGrp="1"/>
          </p:cNvSpPr>
          <p:nvPr>
            <p:ph type="title"/>
          </p:nvPr>
        </p:nvSpPr>
        <p:spPr>
          <a:xfrm>
            <a:off x="838200" y="168813"/>
            <a:ext cx="10515600" cy="1209821"/>
          </a:xfrm>
        </p:spPr>
        <p:txBody>
          <a:bodyPr/>
          <a:lstStyle/>
          <a:p>
            <a:r>
              <a:rPr lang="en-IN" dirty="0">
                <a:latin typeface="Times New Roman" panose="02020603050405020304" pitchFamily="18" charset="0"/>
                <a:cs typeface="Times New Roman" panose="02020603050405020304" pitchFamily="18" charset="0"/>
              </a:rPr>
              <a:t>CLASSIFICATION OF VIRUS</a:t>
            </a:r>
          </a:p>
        </p:txBody>
      </p:sp>
      <p:pic>
        <p:nvPicPr>
          <p:cNvPr id="4" name="Content Placeholder 3">
            <a:extLst>
              <a:ext uri="{FF2B5EF4-FFF2-40B4-BE49-F238E27FC236}">
                <a16:creationId xmlns:a16="http://schemas.microsoft.com/office/drawing/2014/main" id="{76181BCE-EB82-4C19-8288-9EBB89AADD16}"/>
              </a:ext>
            </a:extLst>
          </p:cNvPr>
          <p:cNvPicPr>
            <a:picLocks noGrp="1" noChangeAspect="1"/>
          </p:cNvPicPr>
          <p:nvPr>
            <p:ph idx="1"/>
          </p:nvPr>
        </p:nvPicPr>
        <p:blipFill rotWithShape="1">
          <a:blip r:embed="rId2"/>
          <a:srcRect t="27480" b="1"/>
          <a:stretch/>
        </p:blipFill>
        <p:spPr>
          <a:xfrm>
            <a:off x="1026943" y="1041009"/>
            <a:ext cx="10719580" cy="5648178"/>
          </a:xfrm>
          <a:prstGeom prst="rect">
            <a:avLst/>
          </a:prstGeom>
        </p:spPr>
      </p:pic>
    </p:spTree>
    <p:extLst>
      <p:ext uri="{BB962C8B-B14F-4D97-AF65-F5344CB8AC3E}">
        <p14:creationId xmlns:p14="http://schemas.microsoft.com/office/powerpoint/2010/main" val="216573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C0B3-8A7E-4EA3-82E8-B66DC11628DC}"/>
              </a:ext>
            </a:extLst>
          </p:cNvPr>
          <p:cNvSpPr>
            <a:spLocks noGrp="1"/>
          </p:cNvSpPr>
          <p:nvPr>
            <p:ph type="title"/>
          </p:nvPr>
        </p:nvSpPr>
        <p:spPr/>
        <p:txBody>
          <a:bodyPr>
            <a:normAutofit fontScale="90000"/>
          </a:bodyPr>
          <a:lstStyle/>
          <a:p>
            <a:br>
              <a:rPr lang="en-US" dirty="0"/>
            </a:br>
            <a:r>
              <a:rPr lang="en-US" dirty="0">
                <a:latin typeface="Times New Roman" panose="02020603050405020304" pitchFamily="18" charset="0"/>
                <a:cs typeface="Times New Roman" panose="02020603050405020304" pitchFamily="18" charset="0"/>
              </a:rPr>
              <a:t>HUMAN HERPES VIRUSES</a:t>
            </a:r>
            <a:br>
              <a:rPr lang="en-US" dirty="0"/>
            </a:br>
            <a:br>
              <a:rPr lang="en-US" dirty="0"/>
            </a:br>
            <a:r>
              <a:rPr lang="en-US" dirty="0"/>
              <a:t>.</a:t>
            </a:r>
            <a:endParaRPr lang="en-IN" dirty="0"/>
          </a:p>
        </p:txBody>
      </p:sp>
      <p:sp>
        <p:nvSpPr>
          <p:cNvPr id="3" name="Content Placeholder 2">
            <a:extLst>
              <a:ext uri="{FF2B5EF4-FFF2-40B4-BE49-F238E27FC236}">
                <a16:creationId xmlns:a16="http://schemas.microsoft.com/office/drawing/2014/main" id="{39FEB14F-562A-419C-9132-37CA6D4C81EF}"/>
              </a:ext>
            </a:extLst>
          </p:cNvPr>
          <p:cNvSpPr>
            <a:spLocks noGrp="1"/>
          </p:cNvSpPr>
          <p:nvPr>
            <p:ph idx="1"/>
          </p:nvPr>
        </p:nvSpPr>
        <p:spPr>
          <a:xfrm>
            <a:off x="1477108" y="1097280"/>
            <a:ext cx="9876692" cy="5079683"/>
          </a:xfrm>
        </p:spPr>
        <p:txBody>
          <a:bodyPr/>
          <a:lstStyle/>
          <a:p>
            <a:r>
              <a:rPr lang="en-US" dirty="0">
                <a:latin typeface="Times New Roman" panose="02020603050405020304" pitchFamily="18" charset="0"/>
                <a:cs typeface="Times New Roman" panose="02020603050405020304" pitchFamily="18" charset="0"/>
              </a:rPr>
              <a:t>There are 8 types of human herpes viruses in the </a:t>
            </a:r>
            <a:r>
              <a:rPr lang="en-US" dirty="0" err="1">
                <a:latin typeface="Times New Roman" panose="02020603050405020304" pitchFamily="18" charset="0"/>
                <a:cs typeface="Times New Roman" panose="02020603050405020304" pitchFamily="18" charset="0"/>
              </a:rPr>
              <a:t>Herpetoviridae</a:t>
            </a:r>
            <a:r>
              <a:rPr lang="en-US" dirty="0">
                <a:latin typeface="Times New Roman" panose="02020603050405020304" pitchFamily="18" charset="0"/>
                <a:cs typeface="Times New Roman" panose="02020603050405020304" pitchFamily="18" charset="0"/>
              </a:rPr>
              <a:t> family.</a:t>
            </a:r>
          </a:p>
          <a:p>
            <a:endParaRPr lang="en-IN" dirty="0"/>
          </a:p>
        </p:txBody>
      </p:sp>
      <p:pic>
        <p:nvPicPr>
          <p:cNvPr id="5" name="Picture 4">
            <a:extLst>
              <a:ext uri="{FF2B5EF4-FFF2-40B4-BE49-F238E27FC236}">
                <a16:creationId xmlns:a16="http://schemas.microsoft.com/office/drawing/2014/main" id="{36B44D7D-1563-4544-A543-7E20CA94BFA5}"/>
              </a:ext>
            </a:extLst>
          </p:cNvPr>
          <p:cNvPicPr>
            <a:picLocks noChangeAspect="1"/>
          </p:cNvPicPr>
          <p:nvPr/>
        </p:nvPicPr>
        <p:blipFill>
          <a:blip r:embed="rId2"/>
          <a:stretch>
            <a:fillRect/>
          </a:stretch>
        </p:blipFill>
        <p:spPr>
          <a:xfrm>
            <a:off x="1645920" y="1885071"/>
            <a:ext cx="8581292" cy="4956249"/>
          </a:xfrm>
          <a:prstGeom prst="rect">
            <a:avLst/>
          </a:prstGeom>
        </p:spPr>
      </p:pic>
    </p:spTree>
    <p:extLst>
      <p:ext uri="{BB962C8B-B14F-4D97-AF65-F5344CB8AC3E}">
        <p14:creationId xmlns:p14="http://schemas.microsoft.com/office/powerpoint/2010/main" val="426324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9481E3-84D9-44D4-8B54-D8CBEC8695FC}"/>
              </a:ext>
            </a:extLst>
          </p:cNvPr>
          <p:cNvPicPr>
            <a:picLocks noGrp="1" noChangeAspect="1"/>
          </p:cNvPicPr>
          <p:nvPr>
            <p:ph idx="1"/>
          </p:nvPr>
        </p:nvPicPr>
        <p:blipFill>
          <a:blip r:embed="rId2"/>
          <a:stretch>
            <a:fillRect/>
          </a:stretch>
        </p:blipFill>
        <p:spPr>
          <a:xfrm>
            <a:off x="1453445" y="643467"/>
            <a:ext cx="9285109" cy="5571065"/>
          </a:xfrm>
          <a:prstGeom prst="rect">
            <a:avLst/>
          </a:prstGeom>
          <a:ln>
            <a:noFill/>
          </a:ln>
        </p:spPr>
      </p:pic>
    </p:spTree>
    <p:extLst>
      <p:ext uri="{BB962C8B-B14F-4D97-AF65-F5344CB8AC3E}">
        <p14:creationId xmlns:p14="http://schemas.microsoft.com/office/powerpoint/2010/main" val="285616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0B7B-5563-47EF-AAAB-1D1845D68A63}"/>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HERPES SIMPLEX VIRUS</a:t>
            </a:r>
            <a:br>
              <a:rPr lang="en-IN" dirty="0"/>
            </a:br>
            <a:endParaRPr lang="en-IN" dirty="0"/>
          </a:p>
        </p:txBody>
      </p:sp>
      <p:sp>
        <p:nvSpPr>
          <p:cNvPr id="3" name="Content Placeholder 2">
            <a:extLst>
              <a:ext uri="{FF2B5EF4-FFF2-40B4-BE49-F238E27FC236}">
                <a16:creationId xmlns:a16="http://schemas.microsoft.com/office/drawing/2014/main" id="{8141252F-606A-4CFB-B53F-08BF91C24794}"/>
              </a:ext>
            </a:extLst>
          </p:cNvPr>
          <p:cNvSpPr>
            <a:spLocks noGrp="1"/>
          </p:cNvSpPr>
          <p:nvPr>
            <p:ph idx="1"/>
          </p:nvPr>
        </p:nvSpPr>
        <p:spPr>
          <a:xfrm>
            <a:off x="838200" y="1192696"/>
            <a:ext cx="10515600" cy="4984267"/>
          </a:xfrm>
        </p:spPr>
        <p:txBody>
          <a:bodyPr/>
          <a:lstStyle/>
          <a:p>
            <a:r>
              <a:rPr lang="en-IN" dirty="0">
                <a:latin typeface="Times New Roman" panose="02020603050405020304" pitchFamily="18" charset="0"/>
                <a:cs typeface="Times New Roman" panose="02020603050405020304" pitchFamily="18" charset="0"/>
              </a:rPr>
              <a:t>DNA and it includes HSV 1 and HSV 2</a:t>
            </a:r>
          </a:p>
          <a:p>
            <a:r>
              <a:rPr lang="en-IN" dirty="0">
                <a:latin typeface="Times New Roman" panose="02020603050405020304" pitchFamily="18" charset="0"/>
                <a:cs typeface="Times New Roman" panose="02020603050405020304" pitchFamily="18" charset="0"/>
              </a:rPr>
              <a:t>HSV 1 usually causes oral </a:t>
            </a:r>
            <a:r>
              <a:rPr lang="en-IN" dirty="0" err="1">
                <a:latin typeface="Times New Roman" panose="02020603050405020304" pitchFamily="18" charset="0"/>
                <a:cs typeface="Times New Roman" panose="02020603050405020304" pitchFamily="18" charset="0"/>
              </a:rPr>
              <a:t>maifestations</a:t>
            </a:r>
            <a:r>
              <a:rPr lang="en-IN" dirty="0">
                <a:latin typeface="Times New Roman" panose="02020603050405020304" pitchFamily="18" charset="0"/>
                <a:cs typeface="Times New Roman" panose="02020603050405020304" pitchFamily="18" charset="0"/>
              </a:rPr>
              <a:t> </a:t>
            </a:r>
          </a:p>
          <a:p>
            <a:r>
              <a:rPr lang="en-IN" dirty="0">
                <a:latin typeface="Times New Roman" panose="02020603050405020304" pitchFamily="18" charset="0"/>
                <a:cs typeface="Times New Roman" panose="02020603050405020304" pitchFamily="18" charset="0"/>
              </a:rPr>
              <a:t>HSV 2 mainly involved in anogenital infections and only occasionally is involved in oral infection (</a:t>
            </a:r>
            <a:r>
              <a:rPr lang="en-IN" dirty="0" err="1">
                <a:solidFill>
                  <a:srgbClr val="0070C0"/>
                </a:solidFill>
                <a:latin typeface="Times New Roman" panose="02020603050405020304" pitchFamily="18" charset="0"/>
                <a:cs typeface="Times New Roman" panose="02020603050405020304" pitchFamily="18" charset="0"/>
              </a:rPr>
              <a:t>scully</a:t>
            </a:r>
            <a:r>
              <a:rPr lang="en-IN" dirty="0">
                <a:solidFill>
                  <a:srgbClr val="0070C0"/>
                </a:solidFill>
                <a:latin typeface="Times New Roman" panose="02020603050405020304" pitchFamily="18" charset="0"/>
                <a:cs typeface="Times New Roman" panose="02020603050405020304" pitchFamily="18" charset="0"/>
              </a:rPr>
              <a:t> 1989</a:t>
            </a:r>
            <a:r>
              <a:rPr lang="en-IN" dirty="0">
                <a:latin typeface="Times New Roman" panose="02020603050405020304" pitchFamily="18" charset="0"/>
                <a:cs typeface="Times New Roman" panose="02020603050405020304" pitchFamily="18" charset="0"/>
              </a:rPr>
              <a:t>)</a:t>
            </a:r>
          </a:p>
          <a:p>
            <a:pPr marL="0" indent="0">
              <a:buNone/>
            </a:pPr>
            <a:endParaRPr lang="en-IN" dirty="0"/>
          </a:p>
        </p:txBody>
      </p:sp>
      <p:pic>
        <p:nvPicPr>
          <p:cNvPr id="5" name="Picture 4">
            <a:extLst>
              <a:ext uri="{FF2B5EF4-FFF2-40B4-BE49-F238E27FC236}">
                <a16:creationId xmlns:a16="http://schemas.microsoft.com/office/drawing/2014/main" id="{6A4ABEBF-75D8-44A0-9D5A-BD3CA4F373B4}"/>
              </a:ext>
            </a:extLst>
          </p:cNvPr>
          <p:cNvPicPr>
            <a:picLocks noChangeAspect="1"/>
          </p:cNvPicPr>
          <p:nvPr/>
        </p:nvPicPr>
        <p:blipFill>
          <a:blip r:embed="rId2"/>
          <a:stretch>
            <a:fillRect/>
          </a:stretch>
        </p:blipFill>
        <p:spPr>
          <a:xfrm>
            <a:off x="838200" y="3642610"/>
            <a:ext cx="4163006" cy="3057993"/>
          </a:xfrm>
          <a:prstGeom prst="rect">
            <a:avLst/>
          </a:prstGeom>
        </p:spPr>
      </p:pic>
      <p:pic>
        <p:nvPicPr>
          <p:cNvPr id="7" name="Picture 6">
            <a:extLst>
              <a:ext uri="{FF2B5EF4-FFF2-40B4-BE49-F238E27FC236}">
                <a16:creationId xmlns:a16="http://schemas.microsoft.com/office/drawing/2014/main" id="{9C9D7130-3A63-44C5-B214-822AD2F63820}"/>
              </a:ext>
            </a:extLst>
          </p:cNvPr>
          <p:cNvPicPr>
            <a:picLocks noChangeAspect="1"/>
          </p:cNvPicPr>
          <p:nvPr/>
        </p:nvPicPr>
        <p:blipFill>
          <a:blip r:embed="rId3"/>
          <a:stretch>
            <a:fillRect/>
          </a:stretch>
        </p:blipFill>
        <p:spPr>
          <a:xfrm>
            <a:off x="6527238" y="3642610"/>
            <a:ext cx="4625443" cy="3057993"/>
          </a:xfrm>
          <a:prstGeom prst="rect">
            <a:avLst/>
          </a:prstGeom>
        </p:spPr>
      </p:pic>
      <p:sp>
        <p:nvSpPr>
          <p:cNvPr id="8" name="Rectangle 7">
            <a:extLst>
              <a:ext uri="{FF2B5EF4-FFF2-40B4-BE49-F238E27FC236}">
                <a16:creationId xmlns:a16="http://schemas.microsoft.com/office/drawing/2014/main" id="{C07F9C07-0D2D-4172-83B4-8DAD214D8EC7}"/>
              </a:ext>
            </a:extLst>
          </p:cNvPr>
          <p:cNvSpPr/>
          <p:nvPr/>
        </p:nvSpPr>
        <p:spPr>
          <a:xfrm>
            <a:off x="838200" y="3215390"/>
            <a:ext cx="4163006" cy="4272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HERPETIC GINGIVOSTOMATITIS</a:t>
            </a:r>
            <a:endParaRPr lang="en-IN"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0CBB87A-D776-4163-966D-F7183BC419C7}"/>
              </a:ext>
            </a:extLst>
          </p:cNvPr>
          <p:cNvSpPr/>
          <p:nvPr/>
        </p:nvSpPr>
        <p:spPr>
          <a:xfrm>
            <a:off x="6460761" y="3215390"/>
            <a:ext cx="4706911" cy="4272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RECURRENT HERPES INFECTION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3734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2975</TotalTime>
  <Words>1938</Words>
  <Application>Microsoft Office PowerPoint</Application>
  <PresentationFormat>Widescreen</PresentationFormat>
  <Paragraphs>181</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Times New Roman</vt:lpstr>
      <vt:lpstr>Wingdings</vt:lpstr>
      <vt:lpstr>Office Theme</vt:lpstr>
      <vt:lpstr>ROLE OF VIRUS IN PERIODONTIUM</vt:lpstr>
      <vt:lpstr>CONTENTS</vt:lpstr>
      <vt:lpstr>INTRODUCTION</vt:lpstr>
      <vt:lpstr>HISTORY OF VIRUS</vt:lpstr>
      <vt:lpstr>STRUCTURE OF VIRUS</vt:lpstr>
      <vt:lpstr>CLASSIFICATION OF VIRUS</vt:lpstr>
      <vt:lpstr> HUMAN HERPES VIRUSES  .</vt:lpstr>
      <vt:lpstr>PowerPoint Presentation</vt:lpstr>
      <vt:lpstr>HERPES SIMPLEX VIRUS </vt:lpstr>
      <vt:lpstr>PowerPoint Presentation</vt:lpstr>
      <vt:lpstr>VARICELLA</vt:lpstr>
      <vt:lpstr>HERPES ZOSTER</vt:lpstr>
      <vt:lpstr>EPSTEIN BARR VIRUS</vt:lpstr>
      <vt:lpstr>CYTOMEGALOVIRUS</vt:lpstr>
      <vt:lpstr>KAPOSIS SARCOMA</vt:lpstr>
      <vt:lpstr>PERIODONTAL DISEASES</vt:lpstr>
      <vt:lpstr>Viral infection steps:</vt:lpstr>
      <vt:lpstr>HERPES VIRUS AND PERIODONTITIS</vt:lpstr>
      <vt:lpstr>: Herpes viral-bacterial model of periodontitis. </vt:lpstr>
      <vt:lpstr>EPSTEIN–BARR VIRUS AND PERIODONTITIS</vt:lpstr>
      <vt:lpstr>PowerPoint Presentation</vt:lpstr>
      <vt:lpstr>HUMAN CYTOMEGALOVIRUS AND PERIODONTITIS</vt:lpstr>
      <vt:lpstr>PowerPoint Presentation</vt:lpstr>
      <vt:lpstr>HERPESVIRUS AND AGGRESSIVE PERIODONTITIS </vt:lpstr>
      <vt:lpstr>HERPESVIRUS IN ACUTE NECROTIZING ULCERATIVE GINGIVITIS </vt:lpstr>
      <vt:lpstr>HERPESVIRUS AND CHRONIC PERIODONTITIS</vt:lpstr>
      <vt:lpstr>HUMAN PAPPILOMA  VIRUS AND PERIODONTITIS</vt:lpstr>
      <vt:lpstr>PowerPoint Presentation</vt:lpstr>
      <vt:lpstr>HIV and Periodontitis </vt:lpstr>
      <vt:lpstr>Oral lesions which are strongly associated with HIV-infected patients</vt:lpstr>
      <vt:lpstr>PowerPoint Presentation</vt:lpstr>
      <vt:lpstr> Possible causal link of periodontal diseases to AIDS progression.</vt:lpstr>
      <vt:lpstr>CORONA VIRUS AND PERIODONTITIS</vt:lpstr>
      <vt:lpstr>PowerPoint Presentation</vt:lpstr>
      <vt:lpstr>PowerPoint Presentation</vt:lpstr>
      <vt:lpstr>PowerPoint Presentation</vt:lpstr>
      <vt:lpstr>NEW STUDY LINKS PERIODONTITIS AND COVID‐19 COMPLICATIONS  MAROUF et al. 2021 </vt:lpstr>
      <vt:lpstr>PowerPoint Presentation</vt:lpstr>
      <vt:lpstr>CONCLUSION</vt:lpstr>
      <vt:lpstr>REFERENCES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VIRUS IN PERIODONTIUM</dc:title>
  <dc:creator>radhika balu</dc:creator>
  <cp:lastModifiedBy>RADHIKA M</cp:lastModifiedBy>
  <cp:revision>3</cp:revision>
  <dcterms:created xsi:type="dcterms:W3CDTF">2021-05-22T12:43:28Z</dcterms:created>
  <dcterms:modified xsi:type="dcterms:W3CDTF">2024-03-20T05:35:40Z</dcterms:modified>
</cp:coreProperties>
</file>