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7D162D-CB8B-46DB-893A-9C4F75E5AB04}"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D162D-CB8B-46DB-893A-9C4F75E5AB04}"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D162D-CB8B-46DB-893A-9C4F75E5AB04}"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D162D-CB8B-46DB-893A-9C4F75E5AB04}"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7D162D-CB8B-46DB-893A-9C4F75E5AB04}"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7D162D-CB8B-46DB-893A-9C4F75E5AB04}" type="datetimeFigureOut">
              <a:rPr lang="en-US" smtClean="0"/>
              <a:pPr/>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7D162D-CB8B-46DB-893A-9C4F75E5AB04}" type="datetimeFigureOut">
              <a:rPr lang="en-US" smtClean="0"/>
              <a:pPr/>
              <a:t>3/20/2024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7D162D-CB8B-46DB-893A-9C4F75E5AB04}" type="datetimeFigureOut">
              <a:rPr lang="en-US" smtClean="0"/>
              <a:pPr/>
              <a:t>3/20/2024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D162D-CB8B-46DB-893A-9C4F75E5AB04}" type="datetimeFigureOut">
              <a:rPr lang="en-US" smtClean="0"/>
              <a:pPr/>
              <a:t>3/20/2024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7D162D-CB8B-46DB-893A-9C4F75E5AB04}" type="datetimeFigureOut">
              <a:rPr lang="en-US" smtClean="0"/>
              <a:pPr/>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7D162D-CB8B-46DB-893A-9C4F75E5AB04}" type="datetimeFigureOut">
              <a:rPr lang="en-US" smtClean="0"/>
              <a:pPr/>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1D2A0D-F7A4-4AE7-BC93-D6F55ECA4E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D162D-CB8B-46DB-893A-9C4F75E5AB04}" type="datetimeFigureOut">
              <a:rPr lang="en-US" smtClean="0"/>
              <a:pPr/>
              <a:t>3/20/2024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D2A0D-F7A4-4AE7-BC93-D6F55ECA4E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PROSTHO PERIO RELATIONSHIP</a:t>
            </a:r>
            <a:br>
              <a:rPr lang="en-US" dirty="0" smtClean="0"/>
            </a:br>
            <a:endParaRPr lang="en-US" dirty="0"/>
          </a:p>
        </p:txBody>
      </p:sp>
      <p:sp>
        <p:nvSpPr>
          <p:cNvPr id="3" name="Subtitle 2"/>
          <p:cNvSpPr>
            <a:spLocks noGrp="1"/>
          </p:cNvSpPr>
          <p:nvPr>
            <p:ph type="subTitle" idx="1"/>
          </p:nvPr>
        </p:nvSpPr>
        <p:spPr/>
        <p:txBody>
          <a:bodyPr/>
          <a:lstStyle/>
          <a:p>
            <a:r>
              <a:rPr lang="en-US" b="1" dirty="0" smtClean="0"/>
              <a:t>                               </a:t>
            </a:r>
            <a:r>
              <a:rPr lang="en-US" b="1" dirty="0" err="1" smtClean="0"/>
              <a:t>Dr.S.Santhosh</a:t>
            </a:r>
            <a:r>
              <a:rPr lang="en-US" b="1" dirty="0" smtClean="0"/>
              <a:t> MDS</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Proximal relationship</a:t>
            </a:r>
            <a:endParaRPr lang="en-US" dirty="0"/>
          </a:p>
        </p:txBody>
      </p:sp>
      <p:sp>
        <p:nvSpPr>
          <p:cNvPr id="3" name="Content Placeholder 2"/>
          <p:cNvSpPr>
            <a:spLocks noGrp="1"/>
          </p:cNvSpPr>
          <p:nvPr>
            <p:ph idx="1"/>
          </p:nvPr>
        </p:nvSpPr>
        <p:spPr/>
        <p:txBody>
          <a:bodyPr>
            <a:normAutofit fontScale="92500"/>
          </a:bodyPr>
          <a:lstStyle/>
          <a:p>
            <a:r>
              <a:rPr lang="en-US" dirty="0"/>
              <a:t>As for the distance from </a:t>
            </a:r>
            <a:r>
              <a:rPr lang="en-US" dirty="0" smtClean="0"/>
              <a:t>contact point </a:t>
            </a:r>
            <a:r>
              <a:rPr lang="en-US" dirty="0"/>
              <a:t>to the alveolar crest, the maximum of </a:t>
            </a:r>
            <a:r>
              <a:rPr lang="en-US" dirty="0" smtClean="0"/>
              <a:t>the distance </a:t>
            </a:r>
            <a:r>
              <a:rPr lang="en-US" dirty="0"/>
              <a:t>should not exceed more than 5mm </a:t>
            </a:r>
            <a:r>
              <a:rPr lang="en-US" dirty="0" smtClean="0"/>
              <a:t>to preserve </a:t>
            </a:r>
            <a:r>
              <a:rPr lang="en-US" dirty="0"/>
              <a:t>the </a:t>
            </a:r>
            <a:r>
              <a:rPr lang="en-US" dirty="0" err="1"/>
              <a:t>interdental</a:t>
            </a:r>
            <a:r>
              <a:rPr lang="en-US" dirty="0"/>
              <a:t> papillae in natural </a:t>
            </a:r>
            <a:r>
              <a:rPr lang="en-US" dirty="0" smtClean="0"/>
              <a:t>dentition .</a:t>
            </a:r>
          </a:p>
          <a:p>
            <a:r>
              <a:rPr lang="en-US" dirty="0"/>
              <a:t>The demands </a:t>
            </a:r>
            <a:r>
              <a:rPr lang="en-US" dirty="0" smtClean="0"/>
              <a:t>for implant-support </a:t>
            </a:r>
            <a:r>
              <a:rPr lang="en-US" dirty="0"/>
              <a:t>prosthesis are more strict: </a:t>
            </a:r>
            <a:r>
              <a:rPr lang="en-US" dirty="0" smtClean="0"/>
              <a:t>a minimum </a:t>
            </a:r>
            <a:r>
              <a:rPr lang="en-US" dirty="0"/>
              <a:t>of 3mm of inter-implant distance </a:t>
            </a:r>
            <a:r>
              <a:rPr lang="en-US" dirty="0" smtClean="0"/>
              <a:t>is suggested </a:t>
            </a:r>
            <a:r>
              <a:rPr lang="en-US" dirty="0"/>
              <a:t>to maintain the alveolar </a:t>
            </a:r>
            <a:r>
              <a:rPr lang="en-US" dirty="0" err="1"/>
              <a:t>crestal</a:t>
            </a:r>
            <a:r>
              <a:rPr lang="en-US" dirty="0"/>
              <a:t> </a:t>
            </a:r>
            <a:r>
              <a:rPr lang="en-US" dirty="0" smtClean="0"/>
              <a:t>level, preventing </a:t>
            </a:r>
            <a:r>
              <a:rPr lang="en-US" dirty="0"/>
              <a:t>the possible papillary </a:t>
            </a:r>
            <a:r>
              <a:rPr lang="en-US" dirty="0" smtClean="0"/>
              <a:t>loss.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addition to greater prevalence </a:t>
            </a:r>
            <a:r>
              <a:rPr lang="en-US" dirty="0" smtClean="0"/>
              <a:t>of food </a:t>
            </a:r>
            <a:r>
              <a:rPr lang="en-US" dirty="0"/>
              <a:t>impaction, the sites with open </a:t>
            </a:r>
            <a:r>
              <a:rPr lang="en-US" dirty="0" smtClean="0"/>
              <a:t>contacts presented </a:t>
            </a:r>
            <a:r>
              <a:rPr lang="en-US" dirty="0"/>
              <a:t>greater pocket depth and </a:t>
            </a:r>
            <a:r>
              <a:rPr lang="en-US" dirty="0" smtClean="0"/>
              <a:t>clinical attachment loss.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Restoration contours</a:t>
            </a:r>
            <a:endParaRPr lang="en-US" dirty="0"/>
          </a:p>
        </p:txBody>
      </p:sp>
      <p:sp>
        <p:nvSpPr>
          <p:cNvPr id="3" name="Content Placeholder 2"/>
          <p:cNvSpPr>
            <a:spLocks noGrp="1"/>
          </p:cNvSpPr>
          <p:nvPr>
            <p:ph idx="1"/>
          </p:nvPr>
        </p:nvSpPr>
        <p:spPr/>
        <p:txBody>
          <a:bodyPr>
            <a:normAutofit/>
          </a:bodyPr>
          <a:lstStyle/>
          <a:p>
            <a:r>
              <a:rPr lang="en-US" dirty="0"/>
              <a:t>Restorative overhang is also considered </a:t>
            </a:r>
            <a:r>
              <a:rPr lang="en-US" dirty="0" smtClean="0"/>
              <a:t>as a </a:t>
            </a:r>
            <a:r>
              <a:rPr lang="en-US" dirty="0"/>
              <a:t>contributing factor of periodontal diseases</a:t>
            </a:r>
            <a:r>
              <a:rPr lang="en-US" dirty="0" smtClean="0"/>
              <a:t>.</a:t>
            </a:r>
          </a:p>
          <a:p>
            <a:r>
              <a:rPr lang="en-US" dirty="0"/>
              <a:t>A </a:t>
            </a:r>
            <a:r>
              <a:rPr lang="en-US" dirty="0" err="1"/>
              <a:t>signicant</a:t>
            </a:r>
            <a:r>
              <a:rPr lang="en-US" dirty="0"/>
              <a:t> marginal bone </a:t>
            </a:r>
            <a:r>
              <a:rPr lang="en-US" dirty="0" smtClean="0"/>
              <a:t>loss </a:t>
            </a:r>
            <a:r>
              <a:rPr lang="en-US" dirty="0" err="1" smtClean="0"/>
              <a:t>afliated</a:t>
            </a:r>
            <a:r>
              <a:rPr lang="en-US" dirty="0" smtClean="0"/>
              <a:t> </a:t>
            </a:r>
            <a:r>
              <a:rPr lang="en-US" dirty="0"/>
              <a:t>to the restoration occupied more </a:t>
            </a:r>
            <a:r>
              <a:rPr lang="en-US" dirty="0" smtClean="0"/>
              <a:t>than 20</a:t>
            </a:r>
            <a:r>
              <a:rPr lang="en-US" dirty="0"/>
              <a:t>% of </a:t>
            </a:r>
            <a:r>
              <a:rPr lang="en-US" dirty="0" err="1"/>
              <a:t>interdental</a:t>
            </a:r>
            <a:r>
              <a:rPr lang="en-US" dirty="0"/>
              <a:t> </a:t>
            </a:r>
            <a:r>
              <a:rPr lang="en-US" dirty="0" smtClean="0"/>
              <a:t>space.</a:t>
            </a:r>
          </a:p>
          <a:p>
            <a:r>
              <a:rPr lang="en-US" dirty="0"/>
              <a:t>To sum up, restorative overhang should </a:t>
            </a:r>
            <a:r>
              <a:rPr lang="en-US" dirty="0" smtClean="0"/>
              <a:t>be prevented </a:t>
            </a:r>
            <a:r>
              <a:rPr lang="en-US" dirty="0"/>
              <a:t>by the proper uses of matrix </a:t>
            </a:r>
            <a:r>
              <a:rPr lang="en-US" dirty="0" smtClean="0"/>
              <a:t>bands and </a:t>
            </a:r>
            <a:r>
              <a:rPr lang="en-US" dirty="0"/>
              <a:t>wedges.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location of restorative margins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With respect </a:t>
            </a:r>
            <a:r>
              <a:rPr lang="en-US" dirty="0"/>
              <a:t>to periodontal health, the </a:t>
            </a:r>
            <a:r>
              <a:rPr lang="en-US" dirty="0" err="1" smtClean="0"/>
              <a:t>supragingival</a:t>
            </a:r>
            <a:r>
              <a:rPr lang="en-US" dirty="0" smtClean="0"/>
              <a:t> restoration </a:t>
            </a:r>
            <a:r>
              <a:rPr lang="en-US" dirty="0"/>
              <a:t>is the most favorable design since </a:t>
            </a:r>
            <a:r>
              <a:rPr lang="en-US" dirty="0" smtClean="0"/>
              <a:t>it is </a:t>
            </a:r>
            <a:r>
              <a:rPr lang="en-US" dirty="0"/>
              <a:t>easy to be </a:t>
            </a:r>
            <a:r>
              <a:rPr lang="en-US" dirty="0" smtClean="0"/>
              <a:t>cleaned.</a:t>
            </a:r>
          </a:p>
          <a:p>
            <a:r>
              <a:rPr lang="en-US" dirty="0" smtClean="0"/>
              <a:t> </a:t>
            </a:r>
            <a:r>
              <a:rPr lang="en-US" dirty="0"/>
              <a:t>In spite of beer </a:t>
            </a:r>
            <a:r>
              <a:rPr lang="en-US" dirty="0" smtClean="0"/>
              <a:t>esthetics, </a:t>
            </a:r>
            <a:r>
              <a:rPr lang="en-US" dirty="0" err="1" smtClean="0"/>
              <a:t>subgingival</a:t>
            </a:r>
            <a:r>
              <a:rPr lang="en-US" dirty="0" smtClean="0"/>
              <a:t> </a:t>
            </a:r>
            <a:r>
              <a:rPr lang="en-US" dirty="0"/>
              <a:t>restorations were </a:t>
            </a:r>
            <a:r>
              <a:rPr lang="en-US" dirty="0" smtClean="0"/>
              <a:t>associated with </a:t>
            </a:r>
            <a:r>
              <a:rPr lang="en-US" dirty="0"/>
              <a:t>greater periodontal inflammation in </a:t>
            </a:r>
            <a:r>
              <a:rPr lang="en-US" dirty="0" smtClean="0"/>
              <a:t>the sites </a:t>
            </a:r>
            <a:r>
              <a:rPr lang="en-US" dirty="0"/>
              <a:t>with keratinized </a:t>
            </a:r>
            <a:r>
              <a:rPr lang="en-US" dirty="0" err="1"/>
              <a:t>gingiva</a:t>
            </a:r>
            <a:r>
              <a:rPr lang="en-US" dirty="0"/>
              <a:t> less than </a:t>
            </a:r>
            <a:r>
              <a:rPr lang="en-US" dirty="0" smtClean="0"/>
              <a:t>2mm.</a:t>
            </a:r>
            <a:endParaRPr lang="en-US" dirty="0"/>
          </a:p>
          <a:p>
            <a:r>
              <a:rPr lang="en-US" dirty="0"/>
              <a:t>In addition to tissue biotype, </a:t>
            </a:r>
            <a:r>
              <a:rPr lang="en-US" dirty="0" err="1" smtClean="0"/>
              <a:t>subgingival</a:t>
            </a:r>
            <a:r>
              <a:rPr lang="en-US" dirty="0" smtClean="0"/>
              <a:t> restorative </a:t>
            </a:r>
            <a:r>
              <a:rPr lang="en-US" dirty="0"/>
              <a:t>margins may be harmful to </a:t>
            </a:r>
            <a:r>
              <a:rPr lang="en-US" dirty="0" err="1" smtClean="0"/>
              <a:t>periodontium</a:t>
            </a:r>
            <a:r>
              <a:rPr lang="en-US" dirty="0" smtClean="0"/>
              <a:t>/ </a:t>
            </a:r>
            <a:r>
              <a:rPr lang="en-US" dirty="0" err="1" smtClean="0"/>
              <a:t>peri</a:t>
            </a:r>
            <a:r>
              <a:rPr lang="en-US" dirty="0" smtClean="0"/>
              <a:t>-implant </a:t>
            </a:r>
            <a:r>
              <a:rPr lang="en-US" dirty="0"/>
              <a:t>tissues because of </a:t>
            </a:r>
            <a:r>
              <a:rPr lang="en-US" dirty="0" smtClean="0"/>
              <a:t>the following </a:t>
            </a:r>
            <a:r>
              <a:rPr lang="en-US" dirty="0"/>
              <a:t>reasons. </a:t>
            </a:r>
            <a:endParaRPr lang="en-US" dirty="0" smtClean="0"/>
          </a:p>
          <a:p>
            <a:r>
              <a:rPr lang="en-US" dirty="0" smtClean="0"/>
              <a:t>First</a:t>
            </a:r>
            <a:r>
              <a:rPr lang="en-US" dirty="0"/>
              <a:t>, the margin has </a:t>
            </a:r>
            <a:r>
              <a:rPr lang="en-US" dirty="0" smtClean="0"/>
              <a:t>higher risk </a:t>
            </a:r>
            <a:r>
              <a:rPr lang="en-US" dirty="0"/>
              <a:t>of BW invasion, enhancing further </a:t>
            </a:r>
            <a:r>
              <a:rPr lang="en-US" dirty="0" smtClean="0"/>
              <a:t>periodontal destruction</a:t>
            </a:r>
            <a:r>
              <a:rPr lang="en-US"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Greater </a:t>
            </a:r>
            <a:r>
              <a:rPr lang="en-US" dirty="0"/>
              <a:t>cement </a:t>
            </a:r>
            <a:r>
              <a:rPr lang="en-US" dirty="0" smtClean="0"/>
              <a:t>remnants were </a:t>
            </a:r>
            <a:r>
              <a:rPr lang="en-US" dirty="0"/>
              <a:t>linked to deeper </a:t>
            </a:r>
            <a:r>
              <a:rPr lang="en-US" dirty="0" err="1"/>
              <a:t>subgingival</a:t>
            </a:r>
            <a:r>
              <a:rPr lang="en-US" dirty="0"/>
              <a:t> </a:t>
            </a:r>
            <a:r>
              <a:rPr lang="en-US" dirty="0" smtClean="0"/>
              <a:t>margin positions</a:t>
            </a:r>
            <a:r>
              <a:rPr lang="en-US" dirty="0"/>
              <a:t>. </a:t>
            </a:r>
            <a:endParaRPr lang="en-US" dirty="0" smtClean="0"/>
          </a:p>
          <a:p>
            <a:r>
              <a:rPr lang="en-US" dirty="0" smtClean="0"/>
              <a:t>The </a:t>
            </a:r>
            <a:r>
              <a:rPr lang="en-US" dirty="0"/>
              <a:t>lack of perpendicular fiber </a:t>
            </a:r>
            <a:r>
              <a:rPr lang="en-US" dirty="0" smtClean="0"/>
              <a:t>attachment around </a:t>
            </a:r>
            <a:r>
              <a:rPr lang="en-US" dirty="0"/>
              <a:t>dental implants may </a:t>
            </a:r>
            <a:r>
              <a:rPr lang="en-US" dirty="0" smtClean="0"/>
              <a:t>even facilitate </a:t>
            </a:r>
            <a:r>
              <a:rPr lang="en-US" dirty="0"/>
              <a:t>the apical migration of cement </a:t>
            </a:r>
            <a:r>
              <a:rPr lang="en-US" dirty="0" smtClean="0"/>
              <a:t>excess and </a:t>
            </a:r>
            <a:r>
              <a:rPr lang="en-US" dirty="0"/>
              <a:t>worsen the tissue </a:t>
            </a:r>
            <a:r>
              <a:rPr lang="en-US" dirty="0" smtClean="0"/>
              <a:t>inflammation.</a:t>
            </a:r>
          </a:p>
          <a:p>
            <a:r>
              <a:rPr lang="en-US" dirty="0"/>
              <a:t>Recently, the use of </a:t>
            </a:r>
            <a:r>
              <a:rPr lang="en-US" dirty="0" smtClean="0"/>
              <a:t>zinc oxide-</a:t>
            </a:r>
            <a:r>
              <a:rPr lang="en-US" dirty="0" err="1" smtClean="0"/>
              <a:t>eugenol</a:t>
            </a:r>
            <a:r>
              <a:rPr lang="en-US" dirty="0" smtClean="0"/>
              <a:t> </a:t>
            </a:r>
            <a:r>
              <a:rPr lang="en-US" dirty="0"/>
              <a:t>cement is advocated since </a:t>
            </a:r>
            <a:r>
              <a:rPr lang="en-US" dirty="0" smtClean="0"/>
              <a:t>the </a:t>
            </a:r>
            <a:r>
              <a:rPr lang="en-US" dirty="0" err="1" smtClean="0"/>
              <a:t>subgingival</a:t>
            </a:r>
            <a:r>
              <a:rPr lang="en-US" dirty="0" smtClean="0"/>
              <a:t> </a:t>
            </a:r>
            <a:r>
              <a:rPr lang="en-US" dirty="0"/>
              <a:t>residuals could be dissolved in </a:t>
            </a:r>
            <a:r>
              <a:rPr lang="en-US" dirty="0" smtClean="0"/>
              <a:t>the </a:t>
            </a:r>
            <a:r>
              <a:rPr lang="en-US" dirty="0" err="1" smtClean="0"/>
              <a:t>sulcular</a:t>
            </a:r>
            <a:r>
              <a:rPr lang="en-US" dirty="0" smtClean="0"/>
              <a:t> fluid.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To prevent periodontal destruction, </a:t>
            </a:r>
            <a:r>
              <a:rPr lang="en-US" dirty="0" smtClean="0"/>
              <a:t>in conclusion</a:t>
            </a:r>
            <a:r>
              <a:rPr lang="en-US" dirty="0"/>
              <a:t>, </a:t>
            </a:r>
            <a:r>
              <a:rPr lang="en-US" dirty="0" err="1"/>
              <a:t>supragingival</a:t>
            </a:r>
            <a:r>
              <a:rPr lang="en-US" dirty="0"/>
              <a:t> restorative </a:t>
            </a:r>
            <a:r>
              <a:rPr lang="en-US" dirty="0" smtClean="0"/>
              <a:t>margins are </a:t>
            </a:r>
            <a:r>
              <a:rPr lang="en-US" dirty="0"/>
              <a:t>highly recommended at the sites with </a:t>
            </a:r>
            <a:r>
              <a:rPr lang="en-US" dirty="0" smtClean="0"/>
              <a:t>less esthetic </a:t>
            </a:r>
            <a:r>
              <a:rPr lang="en-US" dirty="0"/>
              <a:t>concerns. </a:t>
            </a:r>
            <a:endParaRPr lang="en-US" dirty="0" smtClean="0"/>
          </a:p>
          <a:p>
            <a:r>
              <a:rPr lang="en-US" dirty="0" smtClean="0"/>
              <a:t>For </a:t>
            </a:r>
            <a:r>
              <a:rPr lang="en-US" dirty="0"/>
              <a:t>the site that the </a:t>
            </a:r>
            <a:r>
              <a:rPr lang="en-US" dirty="0" err="1" smtClean="0"/>
              <a:t>subgingival</a:t>
            </a:r>
            <a:r>
              <a:rPr lang="en-US" dirty="0" smtClean="0"/>
              <a:t> margin </a:t>
            </a:r>
            <a:r>
              <a:rPr lang="en-US" dirty="0"/>
              <a:t>is required, certain </a:t>
            </a:r>
            <a:r>
              <a:rPr lang="en-US" dirty="0" smtClean="0"/>
              <a:t>principles should </a:t>
            </a:r>
            <a:r>
              <a:rPr lang="en-US" dirty="0"/>
              <a:t>be bear in mind including </a:t>
            </a:r>
            <a:r>
              <a:rPr lang="en-US" dirty="0" smtClean="0"/>
              <a:t>conservatively </a:t>
            </a:r>
            <a:r>
              <a:rPr lang="en-US" dirty="0" err="1" smtClean="0"/>
              <a:t>subgingival</a:t>
            </a:r>
            <a:r>
              <a:rPr lang="en-US" dirty="0" smtClean="0"/>
              <a:t> </a:t>
            </a:r>
            <a:r>
              <a:rPr lang="en-US" dirty="0"/>
              <a:t>extension of restorative </a:t>
            </a:r>
            <a:r>
              <a:rPr lang="en-US" dirty="0" err="1" smtClean="0"/>
              <a:t>margin,sufficient</a:t>
            </a:r>
            <a:r>
              <a:rPr lang="en-US" dirty="0" smtClean="0"/>
              <a:t> </a:t>
            </a:r>
            <a:r>
              <a:rPr lang="en-US" dirty="0"/>
              <a:t>width of keratinized </a:t>
            </a:r>
            <a:r>
              <a:rPr lang="en-US" dirty="0" err="1"/>
              <a:t>gingiva</a:t>
            </a:r>
            <a:r>
              <a:rPr lang="en-US" dirty="0"/>
              <a:t> (at </a:t>
            </a:r>
            <a:r>
              <a:rPr lang="en-US" dirty="0" smtClean="0"/>
              <a:t>least 2mm </a:t>
            </a:r>
            <a:r>
              <a:rPr lang="en-US" dirty="0"/>
              <a:t>of keratinized </a:t>
            </a:r>
            <a:r>
              <a:rPr lang="en-US" dirty="0" err="1"/>
              <a:t>gingiva</a:t>
            </a:r>
            <a:r>
              <a:rPr lang="en-US" dirty="0"/>
              <a:t> including 1mm </a:t>
            </a:r>
            <a:r>
              <a:rPr lang="en-US" dirty="0" smtClean="0"/>
              <a:t>of </a:t>
            </a:r>
            <a:r>
              <a:rPr lang="en-US" dirty="0" err="1" smtClean="0"/>
              <a:t>aached</a:t>
            </a:r>
            <a:r>
              <a:rPr lang="en-US" dirty="0" smtClean="0"/>
              <a:t> </a:t>
            </a:r>
            <a:r>
              <a:rPr lang="en-US" dirty="0" err="1"/>
              <a:t>gingiva</a:t>
            </a:r>
            <a:r>
              <a:rPr lang="en-US" dirty="0"/>
              <a:t>), smooth restorative </a:t>
            </a:r>
            <a:r>
              <a:rPr lang="en-US" dirty="0" smtClean="0"/>
              <a:t>surfaces with </a:t>
            </a:r>
            <a:r>
              <a:rPr lang="en-US" dirty="0"/>
              <a:t>proper </a:t>
            </a:r>
            <a:r>
              <a:rPr lang="en-US" dirty="0" smtClean="0"/>
              <a:t>finished </a:t>
            </a:r>
            <a:r>
              <a:rPr lang="en-US" dirty="0"/>
              <a:t>margin and the </a:t>
            </a:r>
            <a:r>
              <a:rPr lang="en-US" dirty="0" smtClean="0"/>
              <a:t>avoidance of </a:t>
            </a:r>
            <a:r>
              <a:rPr lang="en-US" dirty="0"/>
              <a:t>BW breach</a:t>
            </a:r>
            <a:r>
              <a:rPr lang="en-US" dirty="0" smtClean="0"/>
              <a:t>.</a:t>
            </a:r>
          </a:p>
          <a:p>
            <a:r>
              <a:rPr lang="en-US" dirty="0" smtClean="0"/>
              <a:t> </a:t>
            </a:r>
            <a:r>
              <a:rPr lang="en-US" dirty="0"/>
              <a:t>Adequate daily home care </a:t>
            </a:r>
            <a:r>
              <a:rPr lang="en-US" dirty="0" smtClean="0"/>
              <a:t>needs to </a:t>
            </a:r>
            <a:r>
              <a:rPr lang="en-US" dirty="0"/>
              <a:t>be addressed to patients and regular </a:t>
            </a:r>
            <a:r>
              <a:rPr lang="en-US" dirty="0" smtClean="0"/>
              <a:t>professional maintenance </a:t>
            </a:r>
            <a:r>
              <a:rPr lang="en-US" dirty="0"/>
              <a:t>is necessary.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Trauma from occlusion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As a functional unit, the tooth and its </a:t>
            </a:r>
            <a:r>
              <a:rPr lang="en-US" dirty="0" smtClean="0"/>
              <a:t>supporting structures </a:t>
            </a:r>
            <a:r>
              <a:rPr lang="en-US" dirty="0"/>
              <a:t>bear the brunt of </a:t>
            </a:r>
            <a:r>
              <a:rPr lang="en-US" dirty="0" err="1" smtClean="0"/>
              <a:t>occlusal</a:t>
            </a:r>
            <a:r>
              <a:rPr lang="en-US" dirty="0" smtClean="0"/>
              <a:t> forces </a:t>
            </a:r>
            <a:r>
              <a:rPr lang="en-US" dirty="0"/>
              <a:t>on the crown</a:t>
            </a:r>
            <a:r>
              <a:rPr lang="en-US" dirty="0" smtClean="0"/>
              <a:t>.</a:t>
            </a:r>
          </a:p>
          <a:p>
            <a:r>
              <a:rPr lang="en-US" dirty="0"/>
              <a:t>In response to </a:t>
            </a:r>
            <a:r>
              <a:rPr lang="en-US" dirty="0" err="1" smtClean="0"/>
              <a:t>occlusal</a:t>
            </a:r>
            <a:r>
              <a:rPr lang="en-US" dirty="0" smtClean="0"/>
              <a:t> forces</a:t>
            </a:r>
            <a:r>
              <a:rPr lang="en-US" dirty="0"/>
              <a:t>, the attachment apparatus may </a:t>
            </a:r>
            <a:r>
              <a:rPr lang="en-US" dirty="0" smtClean="0"/>
              <a:t>experience tissue </a:t>
            </a:r>
            <a:r>
              <a:rPr lang="en-US" dirty="0"/>
              <a:t>changes, including injury, </a:t>
            </a:r>
            <a:r>
              <a:rPr lang="en-US" dirty="0" smtClean="0"/>
              <a:t>repair and </a:t>
            </a:r>
            <a:r>
              <a:rPr lang="en-US" dirty="0"/>
              <a:t>adaptive remodeling of the </a:t>
            </a:r>
            <a:r>
              <a:rPr lang="en-US" dirty="0" err="1"/>
              <a:t>periodontium</a:t>
            </a:r>
            <a:r>
              <a:rPr lang="en-US" dirty="0"/>
              <a:t>.</a:t>
            </a:r>
          </a:p>
          <a:p>
            <a:r>
              <a:rPr lang="en-US" dirty="0"/>
              <a:t>Several factors are relative to trauma from </a:t>
            </a:r>
            <a:r>
              <a:rPr lang="en-US" dirty="0" smtClean="0"/>
              <a:t>occlusion (TFO</a:t>
            </a:r>
            <a:r>
              <a:rPr lang="en-US" dirty="0"/>
              <a:t>) including </a:t>
            </a:r>
            <a:r>
              <a:rPr lang="en-US" dirty="0" err="1"/>
              <a:t>occlusal</a:t>
            </a:r>
            <a:r>
              <a:rPr lang="en-US" dirty="0"/>
              <a:t> </a:t>
            </a:r>
            <a:r>
              <a:rPr lang="en-US" dirty="0" smtClean="0"/>
              <a:t>disharmony, </a:t>
            </a:r>
            <a:r>
              <a:rPr lang="en-US" dirty="0" err="1" smtClean="0"/>
              <a:t>parafunction</a:t>
            </a:r>
            <a:r>
              <a:rPr lang="en-US" dirty="0" smtClean="0"/>
              <a:t> </a:t>
            </a:r>
            <a:r>
              <a:rPr lang="en-US" dirty="0"/>
              <a:t>(i.e. clenching and </a:t>
            </a:r>
            <a:r>
              <a:rPr lang="en-US" dirty="0" err="1"/>
              <a:t>bruxism</a:t>
            </a:r>
            <a:r>
              <a:rPr lang="en-US" dirty="0"/>
              <a:t>), </a:t>
            </a:r>
            <a:r>
              <a:rPr lang="en-US" dirty="0" smtClean="0"/>
              <a:t>and </a:t>
            </a:r>
            <a:r>
              <a:rPr lang="en-US" dirty="0" err="1" smtClean="0"/>
              <a:t>occlusal</a:t>
            </a:r>
            <a:r>
              <a:rPr lang="en-US" dirty="0" smtClean="0"/>
              <a:t> </a:t>
            </a:r>
            <a:r>
              <a:rPr lang="en-US" dirty="0"/>
              <a:t>schemes.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As a result of excessive force or </a:t>
            </a:r>
            <a:r>
              <a:rPr lang="en-US" dirty="0" smtClean="0"/>
              <a:t>reduced periodontal </a:t>
            </a:r>
            <a:r>
              <a:rPr lang="en-US" dirty="0"/>
              <a:t>supports, teeth under TFO or </a:t>
            </a:r>
            <a:r>
              <a:rPr lang="en-US" dirty="0" err="1" smtClean="0"/>
              <a:t>occlusal</a:t>
            </a:r>
            <a:r>
              <a:rPr lang="en-US" dirty="0" smtClean="0"/>
              <a:t> trauma </a:t>
            </a:r>
            <a:r>
              <a:rPr lang="en-US" dirty="0"/>
              <a:t>showed following clinical characteristics:</a:t>
            </a:r>
          </a:p>
          <a:p>
            <a:r>
              <a:rPr lang="en-US" dirty="0"/>
              <a:t>tooth pain, </a:t>
            </a:r>
            <a:endParaRPr lang="en-US" dirty="0" smtClean="0"/>
          </a:p>
          <a:p>
            <a:r>
              <a:rPr lang="en-US" dirty="0" smtClean="0"/>
              <a:t>increasing </a:t>
            </a:r>
            <a:r>
              <a:rPr lang="en-US" dirty="0"/>
              <a:t>tooth mobility,</a:t>
            </a:r>
          </a:p>
          <a:p>
            <a:r>
              <a:rPr lang="en-US" dirty="0"/>
              <a:t>sensitivity to percussion, </a:t>
            </a:r>
            <a:endParaRPr lang="en-US" dirty="0" smtClean="0"/>
          </a:p>
          <a:p>
            <a:r>
              <a:rPr lang="en-US" dirty="0" err="1" smtClean="0"/>
              <a:t>fremitus</a:t>
            </a:r>
            <a:r>
              <a:rPr lang="en-US" dirty="0"/>
              <a:t>, </a:t>
            </a:r>
            <a:endParaRPr lang="en-US" dirty="0" smtClean="0"/>
          </a:p>
          <a:p>
            <a:r>
              <a:rPr lang="en-US" dirty="0" err="1" smtClean="0"/>
              <a:t>Occlusal</a:t>
            </a:r>
            <a:r>
              <a:rPr lang="en-US" dirty="0" smtClean="0"/>
              <a:t> wear and</a:t>
            </a:r>
          </a:p>
          <a:p>
            <a:r>
              <a:rPr lang="en-US" dirty="0" smtClean="0"/>
              <a:t> </a:t>
            </a:r>
            <a:r>
              <a:rPr lang="en-US" dirty="0"/>
              <a:t>even tooth fracture. </a:t>
            </a:r>
            <a:endParaRPr lang="en-US" dirty="0" smtClean="0"/>
          </a:p>
          <a:p>
            <a:r>
              <a:rPr lang="en-US" dirty="0" smtClean="0"/>
              <a:t> Radiographic changes </a:t>
            </a:r>
            <a:r>
              <a:rPr lang="en-US" dirty="0"/>
              <a:t>consist of PDL space widening, </a:t>
            </a:r>
            <a:r>
              <a:rPr lang="en-US" dirty="0" smtClean="0"/>
              <a:t>disruption of </a:t>
            </a:r>
            <a:r>
              <a:rPr lang="en-US" dirty="0"/>
              <a:t>the lamina </a:t>
            </a:r>
            <a:r>
              <a:rPr lang="en-US" dirty="0" err="1"/>
              <a:t>dura</a:t>
            </a:r>
            <a:r>
              <a:rPr lang="en-US" dirty="0"/>
              <a:t>, root </a:t>
            </a:r>
            <a:r>
              <a:rPr lang="en-US" dirty="0" err="1"/>
              <a:t>resorption</a:t>
            </a:r>
            <a:r>
              <a:rPr lang="en-US" dirty="0"/>
              <a:t> </a:t>
            </a:r>
            <a:r>
              <a:rPr lang="en-US" dirty="0" smtClean="0"/>
              <a:t>and </a:t>
            </a:r>
            <a:r>
              <a:rPr lang="en-US" dirty="0" err="1" smtClean="0"/>
              <a:t>peri</a:t>
            </a:r>
            <a:r>
              <a:rPr lang="en-US" dirty="0" smtClean="0"/>
              <a:t>-apical </a:t>
            </a:r>
            <a:r>
              <a:rPr lang="en-US" dirty="0"/>
              <a:t>or </a:t>
            </a:r>
            <a:r>
              <a:rPr lang="en-US" dirty="0" err="1"/>
              <a:t>furcation</a:t>
            </a:r>
            <a:r>
              <a:rPr lang="en-US" dirty="0"/>
              <a:t> </a:t>
            </a:r>
            <a:r>
              <a:rPr lang="en-US" dirty="0" err="1" smtClean="0"/>
              <a:t>radiolucency</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All possible contributing factors </a:t>
            </a:r>
            <a:r>
              <a:rPr lang="en-US" dirty="0" smtClean="0"/>
              <a:t>should also </a:t>
            </a:r>
            <a:r>
              <a:rPr lang="en-US" dirty="0"/>
              <a:t>be controlled or eliminated before </a:t>
            </a:r>
            <a:r>
              <a:rPr lang="en-US" dirty="0" smtClean="0"/>
              <a:t>repair or </a:t>
            </a:r>
            <a:r>
              <a:rPr lang="en-US" dirty="0"/>
              <a:t>replacement of loosening/ fractured components.</a:t>
            </a:r>
          </a:p>
          <a:p>
            <a:r>
              <a:rPr lang="en-US" dirty="0"/>
              <a:t>Non-surgical or surgical </a:t>
            </a:r>
            <a:r>
              <a:rPr lang="en-US" dirty="0" smtClean="0"/>
              <a:t>intervention may </a:t>
            </a:r>
            <a:r>
              <a:rPr lang="en-US" dirty="0"/>
              <a:t>be considered in the treatment of </a:t>
            </a:r>
            <a:r>
              <a:rPr lang="en-US" dirty="0" smtClean="0"/>
              <a:t>marginal bone </a:t>
            </a:r>
            <a:r>
              <a:rPr lang="en-US" dirty="0"/>
              <a:t>loss. </a:t>
            </a:r>
            <a:endParaRPr lang="en-US" dirty="0" smtClean="0"/>
          </a:p>
          <a:p>
            <a:r>
              <a:rPr lang="en-US" dirty="0" smtClean="0"/>
              <a:t>Ultimately</a:t>
            </a:r>
            <a:r>
              <a:rPr lang="en-US" dirty="0"/>
              <a:t>, the patient is </a:t>
            </a:r>
            <a:r>
              <a:rPr lang="en-US" dirty="0" smtClean="0"/>
              <a:t>highly recommended </a:t>
            </a:r>
            <a:r>
              <a:rPr lang="en-US" dirty="0"/>
              <a:t>to wear the </a:t>
            </a:r>
            <a:r>
              <a:rPr lang="en-US" dirty="0" err="1"/>
              <a:t>occlusal</a:t>
            </a:r>
            <a:r>
              <a:rPr lang="en-US" dirty="0"/>
              <a:t> splint </a:t>
            </a:r>
            <a:r>
              <a:rPr lang="en-US" dirty="0" smtClean="0"/>
              <a:t>to prevent </a:t>
            </a:r>
            <a:r>
              <a:rPr lang="en-US" dirty="0"/>
              <a:t>the recurrence of biomechanical </a:t>
            </a:r>
            <a:r>
              <a:rPr lang="en-US" dirty="0" smtClean="0"/>
              <a:t>complications.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Gingiva</a:t>
            </a:r>
            <a:r>
              <a:rPr lang="en-US" b="1" dirty="0"/>
              <a:t> retraction technique: the</a:t>
            </a:r>
            <a:br>
              <a:rPr lang="en-US" b="1" dirty="0"/>
            </a:br>
            <a:r>
              <a:rPr lang="en-US" b="1" dirty="0"/>
              <a:t>effects on soft tissue</a:t>
            </a:r>
            <a:endParaRPr lang="en-US" dirty="0"/>
          </a:p>
        </p:txBody>
      </p:sp>
      <p:sp>
        <p:nvSpPr>
          <p:cNvPr id="3" name="Content Placeholder 2"/>
          <p:cNvSpPr>
            <a:spLocks noGrp="1"/>
          </p:cNvSpPr>
          <p:nvPr>
            <p:ph idx="1"/>
          </p:nvPr>
        </p:nvSpPr>
        <p:spPr/>
        <p:txBody>
          <a:bodyPr/>
          <a:lstStyle/>
          <a:p>
            <a:r>
              <a:rPr lang="en-US" dirty="0"/>
              <a:t>Management of </a:t>
            </a:r>
            <a:r>
              <a:rPr lang="en-US" dirty="0" smtClean="0"/>
              <a:t>the gingival </a:t>
            </a:r>
            <a:r>
              <a:rPr lang="en-US" dirty="0"/>
              <a:t>tissue is essential for obtaining </a:t>
            </a:r>
            <a:r>
              <a:rPr lang="en-US" dirty="0" smtClean="0"/>
              <a:t>acceptable impression </a:t>
            </a:r>
            <a:r>
              <a:rPr lang="en-US" dirty="0"/>
              <a:t>especially for </a:t>
            </a:r>
            <a:r>
              <a:rPr lang="en-US" dirty="0" err="1"/>
              <a:t>subgingivally</a:t>
            </a:r>
            <a:r>
              <a:rPr lang="en-US" dirty="0"/>
              <a:t> </a:t>
            </a:r>
            <a:r>
              <a:rPr lang="en-US" dirty="0" smtClean="0"/>
              <a:t>located restorations.</a:t>
            </a:r>
          </a:p>
          <a:p>
            <a:r>
              <a:rPr lang="en-US" dirty="0" smtClean="0"/>
              <a:t>Gingival displacement methods </a:t>
            </a:r>
            <a:r>
              <a:rPr lang="en-US" dirty="0"/>
              <a:t>may cause 0.1-0.2 mm gingival </a:t>
            </a:r>
            <a:r>
              <a:rPr lang="en-US" dirty="0" smtClean="0"/>
              <a:t>recession and </a:t>
            </a:r>
            <a:r>
              <a:rPr lang="en-US" dirty="0"/>
              <a:t>the destruction of the </a:t>
            </a:r>
            <a:r>
              <a:rPr lang="en-US" dirty="0" err="1" smtClean="0"/>
              <a:t>junctional</a:t>
            </a:r>
            <a:r>
              <a:rPr lang="en-US" dirty="0" smtClean="0"/>
              <a:t> epithelium </a:t>
            </a:r>
            <a:r>
              <a:rPr lang="en-US" dirty="0"/>
              <a:t>that took 8 days to </a:t>
            </a:r>
            <a:r>
              <a:rPr lang="en-US" dirty="0" smtClean="0"/>
              <a:t>heal(</a:t>
            </a:r>
            <a:r>
              <a:rPr lang="en-US" dirty="0" err="1" smtClean="0"/>
              <a:t>E.g</a:t>
            </a:r>
            <a:r>
              <a:rPr lang="en-US" dirty="0" smtClean="0"/>
              <a:t> Cord technique</a:t>
            </a:r>
            <a:r>
              <a:rPr lang="en-US"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endParaRPr lang="en-US" dirty="0"/>
          </a:p>
        </p:txBody>
      </p:sp>
      <p:sp>
        <p:nvSpPr>
          <p:cNvPr id="3" name="Content Placeholder 2"/>
          <p:cNvSpPr>
            <a:spLocks noGrp="1"/>
          </p:cNvSpPr>
          <p:nvPr>
            <p:ph idx="1"/>
          </p:nvPr>
        </p:nvSpPr>
        <p:spPr/>
        <p:txBody>
          <a:bodyPr>
            <a:normAutofit fontScale="92500"/>
          </a:bodyPr>
          <a:lstStyle/>
          <a:p>
            <a:r>
              <a:rPr lang="en-US" dirty="0"/>
              <a:t>For </a:t>
            </a:r>
            <a:r>
              <a:rPr lang="en-US" dirty="0" err="1"/>
              <a:t>prosthodontics</a:t>
            </a:r>
            <a:r>
              <a:rPr lang="en-US" dirty="0"/>
              <a:t>, </a:t>
            </a:r>
            <a:r>
              <a:rPr lang="en-US" dirty="0" smtClean="0"/>
              <a:t>periodontal health </a:t>
            </a:r>
            <a:r>
              <a:rPr lang="en-US" dirty="0"/>
              <a:t>plays an important role on the </a:t>
            </a:r>
            <a:r>
              <a:rPr lang="en-US" dirty="0" smtClean="0"/>
              <a:t>longevity of </a:t>
            </a:r>
            <a:r>
              <a:rPr lang="en-US" dirty="0"/>
              <a:t>restorations</a:t>
            </a:r>
            <a:r>
              <a:rPr lang="en-US" dirty="0" smtClean="0"/>
              <a:t>.</a:t>
            </a:r>
          </a:p>
          <a:p>
            <a:r>
              <a:rPr lang="en-US" dirty="0" smtClean="0"/>
              <a:t> </a:t>
            </a:r>
            <a:r>
              <a:rPr lang="en-US" dirty="0"/>
              <a:t>On the other hand, defective </a:t>
            </a:r>
            <a:r>
              <a:rPr lang="en-US" dirty="0" smtClean="0"/>
              <a:t>prostheses may </a:t>
            </a:r>
            <a:r>
              <a:rPr lang="en-US" dirty="0"/>
              <a:t>contribute to progression of periodontal diseases</a:t>
            </a:r>
            <a:r>
              <a:rPr lang="en-US" dirty="0" smtClean="0"/>
              <a:t>.</a:t>
            </a:r>
          </a:p>
          <a:p>
            <a:r>
              <a:rPr lang="en-US" dirty="0" smtClean="0"/>
              <a:t> To achieve </a:t>
            </a:r>
            <a:r>
              <a:rPr lang="en-US" dirty="0"/>
              <a:t>successful treatment outcomes, </a:t>
            </a:r>
            <a:r>
              <a:rPr lang="en-US" dirty="0" err="1"/>
              <a:t>periodontists</a:t>
            </a:r>
            <a:r>
              <a:rPr lang="en-US" dirty="0"/>
              <a:t> </a:t>
            </a:r>
            <a:r>
              <a:rPr lang="en-US" dirty="0" smtClean="0"/>
              <a:t>and </a:t>
            </a:r>
            <a:r>
              <a:rPr lang="en-US" dirty="0" err="1" smtClean="0"/>
              <a:t>prosthodontist</a:t>
            </a:r>
            <a:r>
              <a:rPr lang="en-US" dirty="0" smtClean="0"/>
              <a:t> </a:t>
            </a:r>
            <a:r>
              <a:rPr lang="en-US" dirty="0"/>
              <a:t>should cooperate in treatment plan, </a:t>
            </a:r>
            <a:r>
              <a:rPr lang="en-US" dirty="0" smtClean="0"/>
              <a:t>per-</a:t>
            </a:r>
            <a:r>
              <a:rPr lang="en-US" dirty="0" err="1"/>
              <a:t>formance</a:t>
            </a:r>
            <a:r>
              <a:rPr lang="en-US" dirty="0"/>
              <a:t> and maintenance.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Recently, cordless techniques have </a:t>
            </a:r>
            <a:r>
              <a:rPr lang="en-US" dirty="0" smtClean="0"/>
              <a:t>been introduced </a:t>
            </a:r>
            <a:r>
              <a:rPr lang="en-US" dirty="0"/>
              <a:t>as an alternative to </a:t>
            </a:r>
            <a:r>
              <a:rPr lang="en-US" dirty="0" smtClean="0"/>
              <a:t>displacement cord </a:t>
            </a:r>
            <a:r>
              <a:rPr lang="en-US" dirty="0"/>
              <a:t>methods because of several </a:t>
            </a:r>
            <a:r>
              <a:rPr lang="en-US" dirty="0" smtClean="0"/>
              <a:t>advantages, such </a:t>
            </a:r>
            <a:r>
              <a:rPr lang="en-US" dirty="0"/>
              <a:t>as time-saving, ease of application, </a:t>
            </a:r>
            <a:r>
              <a:rPr lang="en-US" dirty="0" smtClean="0"/>
              <a:t>less pressure </a:t>
            </a:r>
            <a:r>
              <a:rPr lang="en-US" dirty="0"/>
              <a:t>generation and enhanced </a:t>
            </a:r>
            <a:r>
              <a:rPr lang="en-US" dirty="0" smtClean="0"/>
              <a:t>patient comfort </a:t>
            </a:r>
            <a:r>
              <a:rPr lang="en-US" dirty="0"/>
              <a:t>while being minimally invasive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i="1" dirty="0" err="1"/>
              <a:t>Pontic</a:t>
            </a:r>
            <a:r>
              <a:rPr lang="en-US" b="1" i="1" dirty="0"/>
              <a:t> design </a:t>
            </a:r>
            <a:br>
              <a:rPr lang="en-US" b="1" i="1" dirty="0"/>
            </a:br>
            <a:endParaRPr lang="en-US" dirty="0"/>
          </a:p>
        </p:txBody>
      </p:sp>
      <p:sp>
        <p:nvSpPr>
          <p:cNvPr id="3" name="Content Placeholder 2"/>
          <p:cNvSpPr>
            <a:spLocks noGrp="1"/>
          </p:cNvSpPr>
          <p:nvPr>
            <p:ph idx="1"/>
          </p:nvPr>
        </p:nvSpPr>
        <p:spPr/>
        <p:txBody>
          <a:bodyPr/>
          <a:lstStyle/>
          <a:p>
            <a:r>
              <a:rPr lang="en-US" dirty="0"/>
              <a:t>Minimal soft tissue contact designs are biologically advantageous and the sanitary or hygienic design should be used whenever esthetics permit. Embrasures should be opened as much as practical to permit access with oral hygiene aids.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i="1" dirty="0"/>
              <a:t>Split Major Connectors </a:t>
            </a:r>
            <a:br>
              <a:rPr lang="en-US" b="1" i="1"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Stress breaking phenomena is of paramount importance in minimizing forces on abutment tooth. </a:t>
            </a:r>
            <a:endParaRPr lang="en-US" dirty="0" smtClean="0"/>
          </a:p>
          <a:p>
            <a:r>
              <a:rPr lang="en-US" dirty="0" smtClean="0"/>
              <a:t>While </a:t>
            </a:r>
            <a:r>
              <a:rPr lang="en-US" dirty="0"/>
              <a:t>various clasps are designed to disengage the abutment tooth during physiological movement of distal extension base; </a:t>
            </a:r>
            <a:endParaRPr lang="en-US" dirty="0" smtClean="0"/>
          </a:p>
          <a:p>
            <a:r>
              <a:rPr lang="en-US" dirty="0"/>
              <a:t>T</a:t>
            </a:r>
            <a:r>
              <a:rPr lang="en-US" dirty="0" smtClean="0"/>
              <a:t>he </a:t>
            </a:r>
            <a:r>
              <a:rPr lang="en-US" dirty="0"/>
              <a:t>Split Major Connectors or Stress breakers are designed to decrease </a:t>
            </a:r>
            <a:r>
              <a:rPr lang="en-US" dirty="0" err="1"/>
              <a:t>torqueing</a:t>
            </a:r>
            <a:r>
              <a:rPr lang="en-US" dirty="0"/>
              <a:t> forces to the abutment teeth during physiological movement of distal extension base dentures.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i="1" dirty="0"/>
              <a:t>Effect of splinting of abutments </a:t>
            </a:r>
            <a:br>
              <a:rPr lang="en-US" b="1" i="1" dirty="0"/>
            </a:br>
            <a:endParaRPr lang="en-US" dirty="0"/>
          </a:p>
        </p:txBody>
      </p:sp>
      <p:sp>
        <p:nvSpPr>
          <p:cNvPr id="3" name="Content Placeholder 2"/>
          <p:cNvSpPr>
            <a:spLocks noGrp="1"/>
          </p:cNvSpPr>
          <p:nvPr>
            <p:ph idx="1"/>
          </p:nvPr>
        </p:nvSpPr>
        <p:spPr/>
        <p:txBody>
          <a:bodyPr/>
          <a:lstStyle/>
          <a:p>
            <a:r>
              <a:rPr lang="en-US" dirty="0"/>
              <a:t>A</a:t>
            </a:r>
            <a:r>
              <a:rPr lang="en-US" dirty="0" smtClean="0"/>
              <a:t>t </a:t>
            </a:r>
            <a:r>
              <a:rPr lang="en-US" dirty="0"/>
              <a:t>least two abutment teeth should be splinted in distal extension bases for reduction of stresses especially when periodontal support in </a:t>
            </a:r>
            <a:r>
              <a:rPr lang="en-US" dirty="0" smtClean="0"/>
              <a:t>compromised.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i="1" dirty="0"/>
              <a:t>Periodontal Maintenance in recall appointments </a:t>
            </a:r>
            <a:br>
              <a:rPr lang="en-US" b="1" i="1" dirty="0"/>
            </a:br>
            <a:endParaRPr lang="en-US" dirty="0"/>
          </a:p>
        </p:txBody>
      </p:sp>
      <p:sp>
        <p:nvSpPr>
          <p:cNvPr id="3" name="Content Placeholder 2"/>
          <p:cNvSpPr>
            <a:spLocks noGrp="1"/>
          </p:cNvSpPr>
          <p:nvPr>
            <p:ph idx="1"/>
          </p:nvPr>
        </p:nvSpPr>
        <p:spPr/>
        <p:txBody>
          <a:bodyPr/>
          <a:lstStyle/>
          <a:p>
            <a:r>
              <a:rPr lang="en-US" dirty="0"/>
              <a:t>Recall appointments are necessary for both periodontal and prosthetic maintenance for patients wearing RPDs.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Periodontal therapy &amp; Implant </a:t>
            </a:r>
            <a:r>
              <a:rPr lang="en-US" b="1" dirty="0" err="1"/>
              <a:t>Prosthodontics</a:t>
            </a:r>
            <a:r>
              <a:rPr lang="en-US" b="1" dirty="0"/>
              <a:t> </a:t>
            </a:r>
            <a:br>
              <a:rPr lang="en-US" b="1" dirty="0"/>
            </a:br>
            <a:endParaRPr lang="en-US" dirty="0"/>
          </a:p>
        </p:txBody>
      </p:sp>
      <p:sp>
        <p:nvSpPr>
          <p:cNvPr id="3" name="Content Placeholder 2"/>
          <p:cNvSpPr>
            <a:spLocks noGrp="1"/>
          </p:cNvSpPr>
          <p:nvPr>
            <p:ph idx="1"/>
          </p:nvPr>
        </p:nvSpPr>
        <p:spPr/>
        <p:txBody>
          <a:bodyPr>
            <a:normAutofit fontScale="92500"/>
          </a:bodyPr>
          <a:lstStyle/>
          <a:p>
            <a:r>
              <a:rPr lang="en-US" dirty="0"/>
              <a:t>The primary criterion for successful implant therapy is </a:t>
            </a:r>
            <a:r>
              <a:rPr lang="en-US" dirty="0" err="1"/>
              <a:t>osseointegration</a:t>
            </a:r>
            <a:r>
              <a:rPr lang="en-US" dirty="0"/>
              <a:t> of the implant in a three dimensional </a:t>
            </a:r>
            <a:r>
              <a:rPr lang="en-US" dirty="0" err="1"/>
              <a:t>prosthetically</a:t>
            </a:r>
            <a:r>
              <a:rPr lang="en-US" dirty="0"/>
              <a:t> correct position</a:t>
            </a:r>
            <a:r>
              <a:rPr lang="en-US" dirty="0" smtClean="0"/>
              <a:t>.</a:t>
            </a:r>
          </a:p>
          <a:p>
            <a:r>
              <a:rPr lang="en-US" dirty="0" smtClean="0"/>
              <a:t> </a:t>
            </a:r>
            <a:r>
              <a:rPr lang="en-US" dirty="0"/>
              <a:t>It has been proven that implant supported rehabilitations facilitate better quality of life and oral comfort and </a:t>
            </a:r>
            <a:r>
              <a:rPr lang="en-US" dirty="0" smtClean="0"/>
              <a:t>function.</a:t>
            </a:r>
          </a:p>
          <a:p>
            <a:r>
              <a:rPr lang="en-US" dirty="0" smtClean="0"/>
              <a:t>This </a:t>
            </a:r>
            <a:r>
              <a:rPr lang="en-US" dirty="0"/>
              <a:t>is especially true in older individuals where the primary complaint is inability to eat food properly due to missing teeth.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Implants are generally used in geriatric patients as an option to removable prosthesis, to support the existing removable prosthesis after loss of supporting abutment teeth, for stabilization of partial dentures and complete dentures with the help of various </a:t>
            </a:r>
            <a:r>
              <a:rPr lang="en-US" dirty="0" smtClean="0"/>
              <a:t>attachments.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Conclusion</a:t>
            </a:r>
            <a:endParaRPr lang="en-US" dirty="0"/>
          </a:p>
        </p:txBody>
      </p:sp>
      <p:sp>
        <p:nvSpPr>
          <p:cNvPr id="3" name="Content Placeholder 2"/>
          <p:cNvSpPr>
            <a:spLocks noGrp="1"/>
          </p:cNvSpPr>
          <p:nvPr>
            <p:ph idx="1"/>
          </p:nvPr>
        </p:nvSpPr>
        <p:spPr/>
        <p:txBody>
          <a:bodyPr>
            <a:normAutofit/>
          </a:bodyPr>
          <a:lstStyle/>
          <a:p>
            <a:r>
              <a:rPr lang="en-US" dirty="0"/>
              <a:t>Frequent </a:t>
            </a:r>
            <a:r>
              <a:rPr lang="en-US" dirty="0" smtClean="0"/>
              <a:t>and efficient </a:t>
            </a:r>
            <a:r>
              <a:rPr lang="en-US" dirty="0"/>
              <a:t>communications are essential </a:t>
            </a:r>
            <a:r>
              <a:rPr lang="en-US" dirty="0" smtClean="0"/>
              <a:t>between </a:t>
            </a:r>
            <a:r>
              <a:rPr lang="en-US" dirty="0" err="1" smtClean="0"/>
              <a:t>periodontists</a:t>
            </a:r>
            <a:r>
              <a:rPr lang="en-US" dirty="0" smtClean="0"/>
              <a:t> </a:t>
            </a:r>
            <a:r>
              <a:rPr lang="en-US" dirty="0"/>
              <a:t>and </a:t>
            </a:r>
            <a:r>
              <a:rPr lang="en-US" dirty="0" err="1"/>
              <a:t>prosthodontists</a:t>
            </a:r>
            <a:r>
              <a:rPr lang="en-US" dirty="0"/>
              <a:t> through </a:t>
            </a:r>
            <a:r>
              <a:rPr lang="en-US" dirty="0" smtClean="0"/>
              <a:t>the entire </a:t>
            </a:r>
            <a:r>
              <a:rPr lang="en-US" dirty="0"/>
              <a:t>treatment procedures, including </a:t>
            </a:r>
            <a:r>
              <a:rPr lang="en-US" dirty="0" smtClean="0"/>
              <a:t>plan, treatment </a:t>
            </a:r>
            <a:r>
              <a:rPr lang="en-US" dirty="0"/>
              <a:t>procedures and maintenance, </a:t>
            </a:r>
            <a:r>
              <a:rPr lang="en-US" dirty="0" smtClean="0"/>
              <a:t>since both </a:t>
            </a:r>
            <a:r>
              <a:rPr lang="en-US" dirty="0"/>
              <a:t>specialty share a common goal: to </a:t>
            </a:r>
            <a:r>
              <a:rPr lang="en-US" dirty="0" smtClean="0"/>
              <a:t>create pleasing </a:t>
            </a:r>
            <a:r>
              <a:rPr lang="en-US" dirty="0"/>
              <a:t>esthetic with a harmonious </a:t>
            </a:r>
            <a:r>
              <a:rPr lang="en-US" dirty="0" err="1" smtClean="0"/>
              <a:t>stomatognathic</a:t>
            </a:r>
            <a:r>
              <a:rPr lang="en-US" dirty="0" smtClean="0"/>
              <a:t> system</a:t>
            </a:r>
            <a:r>
              <a:rPr lang="en-US"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impacts of periodontal/implant</a:t>
            </a:r>
            <a:br>
              <a:rPr lang="en-US" b="1" dirty="0"/>
            </a:br>
            <a:r>
              <a:rPr lang="en-US" b="1" dirty="0"/>
              <a:t>health on prosthetic therapy</a:t>
            </a:r>
            <a:endParaRPr lang="en-US" dirty="0"/>
          </a:p>
        </p:txBody>
      </p:sp>
      <p:sp>
        <p:nvSpPr>
          <p:cNvPr id="3" name="Content Placeholder 2"/>
          <p:cNvSpPr>
            <a:spLocks noGrp="1"/>
          </p:cNvSpPr>
          <p:nvPr>
            <p:ph idx="1"/>
          </p:nvPr>
        </p:nvSpPr>
        <p:spPr/>
        <p:txBody>
          <a:bodyPr>
            <a:normAutofit fontScale="92500" lnSpcReduction="10000"/>
          </a:bodyPr>
          <a:lstStyle/>
          <a:p>
            <a:r>
              <a:rPr lang="en-US" dirty="0"/>
              <a:t>Prior to treatment plan, tooth </a:t>
            </a:r>
            <a:r>
              <a:rPr lang="en-US" dirty="0" smtClean="0"/>
              <a:t>prognosis should </a:t>
            </a:r>
            <a:r>
              <a:rPr lang="en-US" dirty="0"/>
              <a:t>be addressed both on individual </a:t>
            </a:r>
            <a:r>
              <a:rPr lang="en-US" dirty="0" smtClean="0"/>
              <a:t>tooth and </a:t>
            </a:r>
            <a:r>
              <a:rPr lang="en-US" dirty="0"/>
              <a:t>the overall dentition</a:t>
            </a:r>
            <a:r>
              <a:rPr lang="en-US" dirty="0" smtClean="0"/>
              <a:t>.</a:t>
            </a:r>
          </a:p>
          <a:p>
            <a:r>
              <a:rPr lang="en-US" dirty="0"/>
              <a:t>Active periodontal/</a:t>
            </a:r>
            <a:r>
              <a:rPr lang="en-US" dirty="0" err="1"/>
              <a:t>peri</a:t>
            </a:r>
            <a:r>
              <a:rPr lang="en-US" dirty="0"/>
              <a:t>-implant </a:t>
            </a:r>
            <a:r>
              <a:rPr lang="en-US" dirty="0" smtClean="0"/>
              <a:t>diseases and </a:t>
            </a:r>
            <a:r>
              <a:rPr lang="en-US" dirty="0"/>
              <a:t>contributing factors should be </a:t>
            </a:r>
            <a:r>
              <a:rPr lang="en-US" dirty="0" smtClean="0"/>
              <a:t>eliminated or </a:t>
            </a:r>
            <a:r>
              <a:rPr lang="en-US" dirty="0"/>
              <a:t>controlled prior to </a:t>
            </a:r>
            <a:r>
              <a:rPr lang="en-US" dirty="0" err="1"/>
              <a:t>prosthodontic</a:t>
            </a:r>
            <a:r>
              <a:rPr lang="en-US" dirty="0"/>
              <a:t> constructions.</a:t>
            </a:r>
          </a:p>
          <a:p>
            <a:r>
              <a:rPr lang="en-US" dirty="0"/>
              <a:t>The signs of active periodontal </a:t>
            </a:r>
            <a:r>
              <a:rPr lang="en-US" dirty="0" smtClean="0"/>
              <a:t>inflammation include </a:t>
            </a:r>
            <a:r>
              <a:rPr lang="en-US" dirty="0"/>
              <a:t>pocket formation, the </a:t>
            </a:r>
            <a:r>
              <a:rPr lang="en-US" dirty="0" smtClean="0"/>
              <a:t>presence of </a:t>
            </a:r>
            <a:r>
              <a:rPr lang="en-US" dirty="0"/>
              <a:t>bleeding on probing or suppuration, </a:t>
            </a:r>
            <a:r>
              <a:rPr lang="en-US" dirty="0" smtClean="0"/>
              <a:t>and tissue </a:t>
            </a:r>
            <a:r>
              <a:rPr lang="en-US" dirty="0"/>
              <a:t>changes of </a:t>
            </a:r>
            <a:r>
              <a:rPr lang="en-US" dirty="0" err="1"/>
              <a:t>gingiva</a:t>
            </a:r>
            <a:r>
              <a:rPr 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Function </a:t>
            </a:r>
            <a:r>
              <a:rPr lang="en-US" dirty="0"/>
              <a:t>and </a:t>
            </a:r>
            <a:r>
              <a:rPr lang="en-US" dirty="0" smtClean="0"/>
              <a:t>lifespan of </a:t>
            </a:r>
            <a:r>
              <a:rPr lang="en-US" dirty="0"/>
              <a:t>the prosthesis will be compromised </a:t>
            </a:r>
            <a:r>
              <a:rPr lang="en-US" dirty="0" smtClean="0"/>
              <a:t>if periodontal </a:t>
            </a:r>
            <a:r>
              <a:rPr lang="en-US" dirty="0"/>
              <a:t>diseases remain uncontrolled </a:t>
            </a:r>
            <a:r>
              <a:rPr lang="en-US" dirty="0" smtClean="0"/>
              <a:t>after delivery.</a:t>
            </a:r>
          </a:p>
          <a:p>
            <a:r>
              <a:rPr lang="en-US" dirty="0"/>
              <a:t>Surgical </a:t>
            </a:r>
            <a:r>
              <a:rPr lang="en-US" dirty="0" smtClean="0"/>
              <a:t>procedures, such </a:t>
            </a:r>
            <a:r>
              <a:rPr lang="en-US" dirty="0"/>
              <a:t>as ridge and bone augmentation as well </a:t>
            </a:r>
            <a:r>
              <a:rPr lang="en-US" dirty="0" smtClean="0"/>
              <a:t>as sinus lifting</a:t>
            </a:r>
            <a:r>
              <a:rPr lang="en-US" dirty="0"/>
              <a:t>, could be performed for future </a:t>
            </a:r>
            <a:r>
              <a:rPr lang="en-US" dirty="0" smtClean="0"/>
              <a:t>implant sites </a:t>
            </a:r>
            <a:r>
              <a:rPr lang="en-US" dirty="0"/>
              <a:t>to correct existing ridge deformities</a:t>
            </a:r>
            <a:r>
              <a:rPr lang="en-US" dirty="0" smtClean="0"/>
              <a:t>.</a:t>
            </a:r>
          </a:p>
          <a:p>
            <a:r>
              <a:rPr lang="en-US" dirty="0"/>
              <a:t>Regular periodontal maintenance is a </a:t>
            </a:r>
            <a:r>
              <a:rPr lang="en-US" dirty="0" smtClean="0"/>
              <a:t>key to </a:t>
            </a:r>
            <a:r>
              <a:rPr lang="en-US" dirty="0"/>
              <a:t>reduce the incidence of tooth or implant </a:t>
            </a:r>
            <a:r>
              <a:rPr lang="en-US" dirty="0" smtClean="0"/>
              <a:t>loss following </a:t>
            </a:r>
            <a:r>
              <a:rPr lang="en-US" dirty="0"/>
              <a:t>prosthetic therapy.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The impacts of prosthetic factors</a:t>
            </a:r>
            <a:br>
              <a:rPr lang="en-US" b="1" dirty="0" smtClean="0"/>
            </a:br>
            <a:r>
              <a:rPr lang="en-US" b="1" dirty="0" smtClean="0"/>
              <a:t>on periodontal/ </a:t>
            </a:r>
            <a:r>
              <a:rPr lang="en-US" b="1" dirty="0" err="1" smtClean="0"/>
              <a:t>peri</a:t>
            </a:r>
            <a:r>
              <a:rPr lang="en-US" b="1" dirty="0" smtClean="0"/>
              <a:t>-implant health</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Biologic width</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dimension of </a:t>
            </a:r>
            <a:r>
              <a:rPr lang="en-US" dirty="0" err="1"/>
              <a:t>dentogingival</a:t>
            </a:r>
            <a:r>
              <a:rPr lang="en-US" dirty="0"/>
              <a:t> </a:t>
            </a:r>
            <a:r>
              <a:rPr lang="en-US" dirty="0" err="1" smtClean="0"/>
              <a:t>complex,called</a:t>
            </a:r>
            <a:r>
              <a:rPr lang="en-US" dirty="0" smtClean="0"/>
              <a:t> </a:t>
            </a:r>
            <a:r>
              <a:rPr lang="en-US" dirty="0"/>
              <a:t>"biologic width (BW)", is a </a:t>
            </a:r>
            <a:r>
              <a:rPr lang="en-US" dirty="0" smtClean="0"/>
              <a:t>cuff-like barrier </a:t>
            </a:r>
            <a:r>
              <a:rPr lang="en-US" dirty="0"/>
              <a:t>that acts as a protective </a:t>
            </a:r>
            <a:r>
              <a:rPr lang="en-US" dirty="0" smtClean="0"/>
              <a:t>physiological seal </a:t>
            </a:r>
            <a:r>
              <a:rPr lang="en-US" dirty="0"/>
              <a:t>around natural teeth</a:t>
            </a:r>
            <a:r>
              <a:rPr lang="en-US" dirty="0" smtClean="0"/>
              <a:t>.</a:t>
            </a:r>
          </a:p>
          <a:p>
            <a:r>
              <a:rPr lang="en-US" dirty="0" smtClean="0"/>
              <a:t> </a:t>
            </a:r>
            <a:r>
              <a:rPr lang="en-US" dirty="0"/>
              <a:t>It possesses a </a:t>
            </a:r>
            <a:r>
              <a:rPr lang="en-US" dirty="0" err="1" smtClean="0"/>
              <a:t>selfrestoration</a:t>
            </a:r>
            <a:r>
              <a:rPr lang="en-US" dirty="0" smtClean="0"/>
              <a:t> capacity </a:t>
            </a:r>
            <a:r>
              <a:rPr lang="en-US" dirty="0"/>
              <a:t>and dynamic </a:t>
            </a:r>
            <a:r>
              <a:rPr lang="en-US" dirty="0" smtClean="0"/>
              <a:t>adaptability.</a:t>
            </a:r>
          </a:p>
          <a:p>
            <a:r>
              <a:rPr lang="en-US" dirty="0" smtClean="0"/>
              <a:t>The </a:t>
            </a:r>
            <a:r>
              <a:rPr lang="en-US" dirty="0"/>
              <a:t>compositions of BW include </a:t>
            </a:r>
            <a:r>
              <a:rPr lang="en-US" dirty="0" err="1" smtClean="0"/>
              <a:t>junctional</a:t>
            </a:r>
            <a:r>
              <a:rPr lang="en-US" dirty="0" smtClean="0"/>
              <a:t> epithelium </a:t>
            </a:r>
            <a:r>
              <a:rPr lang="en-US" dirty="0"/>
              <a:t>and connective tissue attachment.</a:t>
            </a:r>
          </a:p>
          <a:p>
            <a:r>
              <a:rPr lang="en-US" dirty="0" smtClean="0"/>
              <a:t>The </a:t>
            </a:r>
            <a:r>
              <a:rPr lang="en-US" dirty="0"/>
              <a:t>mean distance of epithelial and </a:t>
            </a:r>
            <a:r>
              <a:rPr lang="en-US" dirty="0" smtClean="0"/>
              <a:t>connective tissue </a:t>
            </a:r>
            <a:r>
              <a:rPr lang="en-US" dirty="0"/>
              <a:t>components are 0.97mm and </a:t>
            </a:r>
            <a:r>
              <a:rPr lang="en-US" dirty="0" smtClean="0"/>
              <a:t>1.07mm,respectively</a:t>
            </a:r>
            <a:r>
              <a:rPr lang="en-US" dirty="0"/>
              <a:t>. </a:t>
            </a:r>
            <a:endParaRPr lang="en-US" dirty="0" smtClean="0"/>
          </a:p>
          <a:p>
            <a:r>
              <a:rPr lang="en-US" dirty="0" smtClean="0"/>
              <a:t>However</a:t>
            </a:r>
            <a:r>
              <a:rPr lang="en-US" dirty="0"/>
              <a:t>, the dimension is </a:t>
            </a:r>
            <a:r>
              <a:rPr lang="en-US" dirty="0" smtClean="0"/>
              <a:t>dynamic in </a:t>
            </a:r>
            <a:r>
              <a:rPr lang="en-US" dirty="0"/>
              <a:t>particular the epithelial </a:t>
            </a:r>
            <a:r>
              <a:rPr lang="en-US" dirty="0" smtClean="0"/>
              <a:t>attachment, varying </a:t>
            </a:r>
            <a:r>
              <a:rPr lang="en-US" dirty="0"/>
              <a:t>from </a:t>
            </a:r>
            <a:r>
              <a:rPr lang="en-US" dirty="0" smtClean="0"/>
              <a:t>individuals.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Similar to </a:t>
            </a:r>
            <a:r>
              <a:rPr lang="en-US" dirty="0" smtClean="0"/>
              <a:t>natural teeth</a:t>
            </a:r>
            <a:r>
              <a:rPr lang="en-US" dirty="0"/>
              <a:t>, a consistent width of </a:t>
            </a:r>
            <a:r>
              <a:rPr lang="en-US" dirty="0" err="1"/>
              <a:t>peri</a:t>
            </a:r>
            <a:r>
              <a:rPr lang="en-US" dirty="0"/>
              <a:t>-implant </a:t>
            </a:r>
            <a:r>
              <a:rPr lang="en-US" dirty="0" smtClean="0"/>
              <a:t>mucosa was </a:t>
            </a:r>
            <a:r>
              <a:rPr lang="en-US" dirty="0"/>
              <a:t>found adhering to the surface of </a:t>
            </a:r>
            <a:r>
              <a:rPr lang="en-US" dirty="0" smtClean="0"/>
              <a:t>the implant abutment.</a:t>
            </a:r>
          </a:p>
          <a:p>
            <a:r>
              <a:rPr lang="en-US" dirty="0" smtClean="0"/>
              <a:t> </a:t>
            </a:r>
            <a:r>
              <a:rPr lang="en-US" dirty="0" err="1"/>
              <a:t>Histologically</a:t>
            </a:r>
            <a:r>
              <a:rPr lang="en-US" dirty="0"/>
              <a:t>, it </a:t>
            </a:r>
            <a:r>
              <a:rPr lang="en-US" dirty="0" smtClean="0"/>
              <a:t>prevents further supra gingival </a:t>
            </a:r>
            <a:r>
              <a:rPr lang="en-US" dirty="0"/>
              <a:t>plaque formation via </a:t>
            </a:r>
            <a:r>
              <a:rPr lang="en-US" dirty="0" smtClean="0"/>
              <a:t>a zone </a:t>
            </a:r>
            <a:r>
              <a:rPr lang="en-US" dirty="0"/>
              <a:t>of healthy connective tissue </a:t>
            </a:r>
            <a:r>
              <a:rPr lang="en-US" dirty="0" smtClean="0"/>
              <a:t>separating the </a:t>
            </a:r>
            <a:r>
              <a:rPr lang="en-US" dirty="0"/>
              <a:t>inflammatory cell infiltration and </a:t>
            </a:r>
            <a:r>
              <a:rPr lang="en-US" dirty="0" smtClean="0"/>
              <a:t>alveolar bone crest.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violation of BW has been </a:t>
            </a:r>
            <a:r>
              <a:rPr lang="en-US" dirty="0" smtClean="0"/>
              <a:t>widely discussed </a:t>
            </a:r>
            <a:r>
              <a:rPr lang="en-US" dirty="0"/>
              <a:t>as a contributing factor which </a:t>
            </a:r>
            <a:r>
              <a:rPr lang="en-US" dirty="0" smtClean="0"/>
              <a:t>jeopardizes periodontal health.</a:t>
            </a:r>
          </a:p>
          <a:p>
            <a:r>
              <a:rPr lang="en-US" dirty="0" smtClean="0"/>
              <a:t> </a:t>
            </a:r>
            <a:r>
              <a:rPr lang="en-US" dirty="0"/>
              <a:t>BW </a:t>
            </a:r>
            <a:r>
              <a:rPr lang="en-US" dirty="0" smtClean="0"/>
              <a:t>invading could </a:t>
            </a:r>
            <a:r>
              <a:rPr lang="en-US" dirty="0"/>
              <a:t>result from several reasons, such as </a:t>
            </a:r>
            <a:r>
              <a:rPr lang="en-US" dirty="0" smtClean="0"/>
              <a:t>extensive caries</a:t>
            </a:r>
            <a:r>
              <a:rPr lang="en-US" dirty="0"/>
              <a:t>, </a:t>
            </a:r>
            <a:r>
              <a:rPr lang="en-US" dirty="0" err="1"/>
              <a:t>subgingival</a:t>
            </a:r>
            <a:r>
              <a:rPr lang="en-US" dirty="0"/>
              <a:t> restorations, </a:t>
            </a:r>
            <a:r>
              <a:rPr lang="en-US" dirty="0" smtClean="0"/>
              <a:t>short clinical </a:t>
            </a:r>
            <a:r>
              <a:rPr lang="en-US" dirty="0"/>
              <a:t>crown, and teeth fracture</a:t>
            </a:r>
            <a:r>
              <a:rPr lang="en-US" dirty="0" smtClean="0"/>
              <a:t>.</a:t>
            </a:r>
          </a:p>
          <a:p>
            <a:r>
              <a:rPr lang="en-US" dirty="0"/>
              <a:t>Clinically, the signs of BW </a:t>
            </a:r>
            <a:r>
              <a:rPr lang="en-US" dirty="0" smtClean="0"/>
              <a:t>violation consist </a:t>
            </a:r>
            <a:r>
              <a:rPr lang="en-US" dirty="0"/>
              <a:t>of pain, gingival </a:t>
            </a:r>
            <a:r>
              <a:rPr lang="en-US" dirty="0" smtClean="0"/>
              <a:t>inflammation</a:t>
            </a:r>
            <a:r>
              <a:rPr lang="en-US" dirty="0"/>
              <a:t>, </a:t>
            </a:r>
            <a:r>
              <a:rPr lang="en-US" dirty="0" smtClean="0"/>
              <a:t>localized gingival </a:t>
            </a:r>
            <a:r>
              <a:rPr lang="en-US" dirty="0"/>
              <a:t>hyperplasia, pocket </a:t>
            </a:r>
            <a:r>
              <a:rPr lang="en-US" dirty="0" smtClean="0"/>
              <a:t>formation, and </a:t>
            </a:r>
            <a:r>
              <a:rPr lang="en-US" dirty="0"/>
              <a:t>loss of periodontal apparatus.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In spite of individual and sites </a:t>
            </a:r>
            <a:r>
              <a:rPr lang="en-US" dirty="0" smtClean="0"/>
              <a:t>variations, a minimum </a:t>
            </a:r>
            <a:r>
              <a:rPr lang="en-US" dirty="0"/>
              <a:t>of 3mm distance from bone to </a:t>
            </a:r>
            <a:r>
              <a:rPr lang="en-US" dirty="0" smtClean="0"/>
              <a:t>the restorative </a:t>
            </a:r>
            <a:r>
              <a:rPr lang="en-US" dirty="0"/>
              <a:t>margin has been suggested by </a:t>
            </a:r>
            <a:r>
              <a:rPr lang="en-US" dirty="0" smtClean="0"/>
              <a:t>most researches.</a:t>
            </a:r>
          </a:p>
          <a:p>
            <a:r>
              <a:rPr lang="en-US" dirty="0"/>
              <a:t>A minimum of 6-8 weeks of </a:t>
            </a:r>
            <a:r>
              <a:rPr lang="en-US" dirty="0" smtClean="0"/>
              <a:t>healing period </a:t>
            </a:r>
            <a:r>
              <a:rPr lang="en-US" dirty="0"/>
              <a:t>is highly recommended following </a:t>
            </a:r>
            <a:r>
              <a:rPr lang="en-US" dirty="0" smtClean="0"/>
              <a:t>surgical crown </a:t>
            </a:r>
            <a:r>
              <a:rPr lang="en-US" dirty="0"/>
              <a:t>lengthening that without bone resection</a:t>
            </a:r>
            <a:r>
              <a:rPr lang="en-US" dirty="0" smtClean="0"/>
              <a:t>.</a:t>
            </a:r>
          </a:p>
          <a:p>
            <a:r>
              <a:rPr lang="en-US" dirty="0"/>
              <a:t>Most researchers believe that BW is one </a:t>
            </a:r>
            <a:r>
              <a:rPr lang="en-US" dirty="0" smtClean="0"/>
              <a:t>of the </a:t>
            </a:r>
            <a:r>
              <a:rPr lang="en-US" dirty="0"/>
              <a:t>causes of early implant bone </a:t>
            </a:r>
            <a:r>
              <a:rPr lang="en-US" dirty="0" smtClean="0"/>
              <a:t>loss.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1396</Words>
  <Application>Microsoft Office PowerPoint</Application>
  <PresentationFormat>On-screen Show (4:3)</PresentationFormat>
  <Paragraphs>83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PROSTHO PERIO RELATIONSHIP </vt:lpstr>
      <vt:lpstr>Introduction</vt:lpstr>
      <vt:lpstr>The impacts of periodontal/implant health on prosthetic therapy</vt:lpstr>
      <vt:lpstr>Slide 4</vt:lpstr>
      <vt:lpstr>The impacts of prosthetic factors on periodontal/ peri-implant health</vt:lpstr>
      <vt:lpstr>Biologic width</vt:lpstr>
      <vt:lpstr>Slide 7</vt:lpstr>
      <vt:lpstr>Slide 8</vt:lpstr>
      <vt:lpstr>Slide 9</vt:lpstr>
      <vt:lpstr>Proximal relationship</vt:lpstr>
      <vt:lpstr>Slide 11</vt:lpstr>
      <vt:lpstr>Restoration contours</vt:lpstr>
      <vt:lpstr>The location of restorative margins</vt:lpstr>
      <vt:lpstr>Slide 14</vt:lpstr>
      <vt:lpstr>Slide 15</vt:lpstr>
      <vt:lpstr>Trauma from occlusion</vt:lpstr>
      <vt:lpstr>Slide 17</vt:lpstr>
      <vt:lpstr>Slide 18</vt:lpstr>
      <vt:lpstr>Gingiva retraction technique: the effects on soft tissue</vt:lpstr>
      <vt:lpstr>Slide 20</vt:lpstr>
      <vt:lpstr> Pontic design  </vt:lpstr>
      <vt:lpstr> Split Major Connectors  </vt:lpstr>
      <vt:lpstr> Effect of splinting of abutments  </vt:lpstr>
      <vt:lpstr> Periodontal Maintenance in recall appointments  </vt:lpstr>
      <vt:lpstr> Periodontal therapy &amp; Implant Prosthodontics  </vt:lpstr>
      <vt:lpstr>Slide 26</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PROSTHO PERIO RELATIONSHIP</dc:title>
  <dc:creator>ad</dc:creator>
  <cp:lastModifiedBy>ad</cp:lastModifiedBy>
  <cp:revision>15</cp:revision>
  <dcterms:created xsi:type="dcterms:W3CDTF">2023-04-20T14:21:46Z</dcterms:created>
  <dcterms:modified xsi:type="dcterms:W3CDTF">2024-03-20T05:37:03Z</dcterms:modified>
</cp:coreProperties>
</file>