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2"/>
  </p:notesMasterIdLst>
  <p:sldIdLst>
    <p:sldId id="266" r:id="rId2"/>
    <p:sldId id="287" r:id="rId3"/>
    <p:sldId id="298" r:id="rId4"/>
    <p:sldId id="257" r:id="rId5"/>
    <p:sldId id="276" r:id="rId6"/>
    <p:sldId id="259" r:id="rId7"/>
    <p:sldId id="290" r:id="rId8"/>
    <p:sldId id="292" r:id="rId9"/>
    <p:sldId id="280" r:id="rId10"/>
    <p:sldId id="282" r:id="rId11"/>
    <p:sldId id="275" r:id="rId12"/>
    <p:sldId id="308" r:id="rId13"/>
    <p:sldId id="312" r:id="rId14"/>
    <p:sldId id="297" r:id="rId15"/>
    <p:sldId id="260" r:id="rId16"/>
    <p:sldId id="352" r:id="rId17"/>
    <p:sldId id="264" r:id="rId18"/>
    <p:sldId id="261" r:id="rId19"/>
    <p:sldId id="272" r:id="rId20"/>
    <p:sldId id="267" r:id="rId21"/>
    <p:sldId id="306" r:id="rId22"/>
    <p:sldId id="288" r:id="rId23"/>
    <p:sldId id="302" r:id="rId24"/>
    <p:sldId id="316" r:id="rId25"/>
    <p:sldId id="314" r:id="rId26"/>
    <p:sldId id="354" r:id="rId27"/>
    <p:sldId id="284" r:id="rId28"/>
    <p:sldId id="311" r:id="rId29"/>
    <p:sldId id="351" r:id="rId30"/>
    <p:sldId id="355" r:id="rId31"/>
    <p:sldId id="358" r:id="rId32"/>
    <p:sldId id="356" r:id="rId33"/>
    <p:sldId id="324" r:id="rId34"/>
    <p:sldId id="326" r:id="rId35"/>
    <p:sldId id="357" r:id="rId36"/>
    <p:sldId id="330" r:id="rId37"/>
    <p:sldId id="332" r:id="rId38"/>
    <p:sldId id="359" r:id="rId39"/>
    <p:sldId id="336" r:id="rId40"/>
    <p:sldId id="338" r:id="rId41"/>
    <p:sldId id="360" r:id="rId42"/>
    <p:sldId id="342" r:id="rId43"/>
    <p:sldId id="361" r:id="rId44"/>
    <p:sldId id="346" r:id="rId45"/>
    <p:sldId id="348" r:id="rId46"/>
    <p:sldId id="350" r:id="rId47"/>
    <p:sldId id="277" r:id="rId48"/>
    <p:sldId id="313" r:id="rId49"/>
    <p:sldId id="310"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9846" autoAdjust="0"/>
  </p:normalViewPr>
  <p:slideViewPr>
    <p:cSldViewPr>
      <p:cViewPr>
        <p:scale>
          <a:sx n="80" d="100"/>
          <a:sy n="80" d="100"/>
        </p:scale>
        <p:origin x="-852" y="-72"/>
      </p:cViewPr>
      <p:guideLst>
        <p:guide orient="horz" pos="2160"/>
        <p:guide pos="2880"/>
      </p:guideLst>
    </p:cSldViewPr>
  </p:slideViewPr>
  <p:outlineViewPr>
    <p:cViewPr>
      <p:scale>
        <a:sx n="33" d="100"/>
        <a:sy n="33" d="100"/>
      </p:scale>
      <p:origin x="240" y="1926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05C6-033E-47A0-8CEC-0A3913CCA1A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7521B74-BDD6-4FD1-8133-93F8954A7972}">
      <dgm:prSet custT="1"/>
      <dgm:spPr/>
      <dgm:t>
        <a:bodyPr/>
        <a:lstStyle/>
        <a:p>
          <a:r>
            <a:rPr lang="en-US" sz="1800" dirty="0" smtClean="0"/>
            <a:t>Constituents of areca nut, mainly </a:t>
          </a:r>
          <a:r>
            <a:rPr lang="en-US" sz="1800" dirty="0" err="1" smtClean="0"/>
            <a:t>arecoline</a:t>
          </a:r>
          <a:r>
            <a:rPr lang="en-US" sz="1800" dirty="0" smtClean="0"/>
            <a:t> + tannin (synergistic role)</a:t>
          </a:r>
          <a:endParaRPr lang="en-US" sz="1800" dirty="0"/>
        </a:p>
      </dgm:t>
    </dgm:pt>
    <dgm:pt modelId="{E4A4F61C-2B39-4455-8423-6158CA4E0673}" type="parTrans" cxnId="{2707063A-98A1-476A-9260-D13B53DD8802}">
      <dgm:prSet/>
      <dgm:spPr/>
      <dgm:t>
        <a:bodyPr/>
        <a:lstStyle/>
        <a:p>
          <a:endParaRPr lang="en-US"/>
        </a:p>
      </dgm:t>
    </dgm:pt>
    <dgm:pt modelId="{FED59B89-FFCE-4377-B5B4-FCFD8C2DDAF6}" type="sibTrans" cxnId="{2707063A-98A1-476A-9260-D13B53DD8802}">
      <dgm:prSet/>
      <dgm:spPr/>
      <dgm:t>
        <a:bodyPr/>
        <a:lstStyle/>
        <a:p>
          <a:endParaRPr lang="en-US"/>
        </a:p>
      </dgm:t>
    </dgm:pt>
    <dgm:pt modelId="{96ADABFE-24AE-45C9-8A3F-1B7171F92AA7}">
      <dgm:prSet custT="1"/>
      <dgm:spPr/>
      <dgm:t>
        <a:bodyPr/>
        <a:lstStyle/>
        <a:p>
          <a:r>
            <a:rPr lang="en-US" sz="1800" dirty="0" smtClean="0"/>
            <a:t>These chemicals appear to interfere with the molecular processes of deposition and/or degradation of extracellular matrix molecules such as collagen, causing imbalance in the normal process</a:t>
          </a:r>
        </a:p>
      </dgm:t>
    </dgm:pt>
    <dgm:pt modelId="{B1EC4D93-D9FA-40FF-81F0-C457AA0AE658}" type="parTrans" cxnId="{38C7900E-0C75-487D-8581-5ADB329DD06B}">
      <dgm:prSet/>
      <dgm:spPr/>
      <dgm:t>
        <a:bodyPr/>
        <a:lstStyle/>
        <a:p>
          <a:endParaRPr lang="en-US"/>
        </a:p>
      </dgm:t>
    </dgm:pt>
    <dgm:pt modelId="{ECA65621-08FA-43EC-9AB2-8C540419C2D7}" type="sibTrans" cxnId="{38C7900E-0C75-487D-8581-5ADB329DD06B}">
      <dgm:prSet/>
      <dgm:spPr/>
      <dgm:t>
        <a:bodyPr/>
        <a:lstStyle/>
        <a:p>
          <a:endParaRPr lang="en-US"/>
        </a:p>
      </dgm:t>
    </dgm:pt>
    <dgm:pt modelId="{2D7BBC7D-DDEB-496A-9820-E287374A2F5A}">
      <dgm:prSet custT="1"/>
      <dgm:spPr/>
      <dgm:t>
        <a:bodyPr/>
        <a:lstStyle/>
        <a:p>
          <a:r>
            <a:rPr lang="en-US" sz="1800" dirty="0" smtClean="0"/>
            <a:t>Reduced </a:t>
          </a:r>
          <a:r>
            <a:rPr lang="en-US" sz="1800" dirty="0" err="1" smtClean="0"/>
            <a:t>phagocytosis</a:t>
          </a:r>
          <a:r>
            <a:rPr lang="en-US" sz="1800" dirty="0" smtClean="0"/>
            <a:t> of collagen by fibroblasts</a:t>
          </a:r>
          <a:endParaRPr lang="en-US" sz="1800" dirty="0"/>
        </a:p>
      </dgm:t>
    </dgm:pt>
    <dgm:pt modelId="{834B6938-8836-498B-889C-8A166CDA0535}" type="parTrans" cxnId="{EB3FC116-FC7A-4511-80D1-D30BC9423EA1}">
      <dgm:prSet/>
      <dgm:spPr/>
      <dgm:t>
        <a:bodyPr/>
        <a:lstStyle/>
        <a:p>
          <a:endParaRPr lang="en-US"/>
        </a:p>
      </dgm:t>
    </dgm:pt>
    <dgm:pt modelId="{E1CFB94D-0D55-4A79-99DD-82AB148EB072}" type="sibTrans" cxnId="{EB3FC116-FC7A-4511-80D1-D30BC9423EA1}">
      <dgm:prSet/>
      <dgm:spPr/>
      <dgm:t>
        <a:bodyPr/>
        <a:lstStyle/>
        <a:p>
          <a:endParaRPr lang="en-US"/>
        </a:p>
      </dgm:t>
    </dgm:pt>
    <dgm:pt modelId="{D1F1B2FF-78CA-4194-806A-B66F95FC3305}">
      <dgm:prSet custT="1"/>
      <dgm:spPr/>
      <dgm:t>
        <a:bodyPr/>
        <a:lstStyle/>
        <a:p>
          <a:r>
            <a:rPr lang="en-US" sz="1800" dirty="0" smtClean="0"/>
            <a:t>Up or down regulation of key enzymes such as </a:t>
          </a:r>
          <a:r>
            <a:rPr lang="en-US" sz="1800" dirty="0" err="1" smtClean="0"/>
            <a:t>lysyl</a:t>
          </a:r>
          <a:r>
            <a:rPr lang="en-US" sz="1800" dirty="0" smtClean="0"/>
            <a:t> </a:t>
          </a:r>
          <a:r>
            <a:rPr lang="en-US" sz="1800" dirty="0" err="1" smtClean="0"/>
            <a:t>oxidase</a:t>
          </a:r>
          <a:r>
            <a:rPr lang="en-US" sz="1800" dirty="0" smtClean="0"/>
            <a:t>, matrix </a:t>
          </a:r>
          <a:r>
            <a:rPr lang="en-US" sz="1800" dirty="0" err="1" smtClean="0"/>
            <a:t>metalloproteinases</a:t>
          </a:r>
          <a:r>
            <a:rPr lang="en-US" sz="1800" dirty="0" smtClean="0"/>
            <a:t> and tissue inhibitors of matrix </a:t>
          </a:r>
          <a:r>
            <a:rPr lang="en-US" sz="1800" dirty="0" err="1" smtClean="0"/>
            <a:t>metalloproteinases</a:t>
          </a:r>
          <a:r>
            <a:rPr lang="en-US" sz="1600" dirty="0" smtClean="0"/>
            <a:t>. </a:t>
          </a:r>
        </a:p>
      </dgm:t>
    </dgm:pt>
    <dgm:pt modelId="{40BBEB8C-E331-4FA5-8082-BACC6CADF7E8}" type="parTrans" cxnId="{EECE604C-1D4C-4B72-B4EA-3FDA47DBE848}">
      <dgm:prSet/>
      <dgm:spPr/>
      <dgm:t>
        <a:bodyPr/>
        <a:lstStyle/>
        <a:p>
          <a:endParaRPr lang="en-US"/>
        </a:p>
      </dgm:t>
    </dgm:pt>
    <dgm:pt modelId="{1CF1243A-0972-4236-BD77-284C43319FA8}" type="sibTrans" cxnId="{EECE604C-1D4C-4B72-B4EA-3FDA47DBE848}">
      <dgm:prSet/>
      <dgm:spPr/>
      <dgm:t>
        <a:bodyPr/>
        <a:lstStyle/>
        <a:p>
          <a:endParaRPr lang="en-US"/>
        </a:p>
      </dgm:t>
    </dgm:pt>
    <dgm:pt modelId="{40046C31-F8FB-43B8-9FC1-7143B2E16936}" type="pres">
      <dgm:prSet presAssocID="{F54605C6-033E-47A0-8CEC-0A3913CCA1AC}" presName="outerComposite" presStyleCnt="0">
        <dgm:presLayoutVars>
          <dgm:chMax val="5"/>
          <dgm:dir/>
          <dgm:resizeHandles val="exact"/>
        </dgm:presLayoutVars>
      </dgm:prSet>
      <dgm:spPr/>
      <dgm:t>
        <a:bodyPr/>
        <a:lstStyle/>
        <a:p>
          <a:endParaRPr lang="en-US"/>
        </a:p>
      </dgm:t>
    </dgm:pt>
    <dgm:pt modelId="{259DB61C-5293-4823-8F16-A7EBD210F5E1}" type="pres">
      <dgm:prSet presAssocID="{F54605C6-033E-47A0-8CEC-0A3913CCA1AC}" presName="dummyMaxCanvas" presStyleCnt="0">
        <dgm:presLayoutVars/>
      </dgm:prSet>
      <dgm:spPr/>
    </dgm:pt>
    <dgm:pt modelId="{1DD5523F-D57F-416C-AFA3-1229119470EB}" type="pres">
      <dgm:prSet presAssocID="{F54605C6-033E-47A0-8CEC-0A3913CCA1AC}" presName="FourNodes_1" presStyleLbl="node1" presStyleIdx="0" presStyleCnt="4" custScaleX="100827">
        <dgm:presLayoutVars>
          <dgm:bulletEnabled val="1"/>
        </dgm:presLayoutVars>
      </dgm:prSet>
      <dgm:spPr/>
      <dgm:t>
        <a:bodyPr/>
        <a:lstStyle/>
        <a:p>
          <a:endParaRPr lang="en-US"/>
        </a:p>
      </dgm:t>
    </dgm:pt>
    <dgm:pt modelId="{246A3198-A9C4-4B92-A474-4DAE0BD902BB}" type="pres">
      <dgm:prSet presAssocID="{F54605C6-033E-47A0-8CEC-0A3913CCA1AC}" presName="FourNodes_2" presStyleLbl="node1" presStyleIdx="1" presStyleCnt="4" custScaleX="113803" custScaleY="93939">
        <dgm:presLayoutVars>
          <dgm:bulletEnabled val="1"/>
        </dgm:presLayoutVars>
      </dgm:prSet>
      <dgm:spPr/>
      <dgm:t>
        <a:bodyPr/>
        <a:lstStyle/>
        <a:p>
          <a:endParaRPr lang="en-US"/>
        </a:p>
      </dgm:t>
    </dgm:pt>
    <dgm:pt modelId="{F155E5BA-00E1-4FAF-8B42-65B93F8475B3}" type="pres">
      <dgm:prSet presAssocID="{F54605C6-033E-47A0-8CEC-0A3913CCA1AC}" presName="FourNodes_3" presStyleLbl="node1" presStyleIdx="2" presStyleCnt="4" custScaleX="115513">
        <dgm:presLayoutVars>
          <dgm:bulletEnabled val="1"/>
        </dgm:presLayoutVars>
      </dgm:prSet>
      <dgm:spPr/>
      <dgm:t>
        <a:bodyPr/>
        <a:lstStyle/>
        <a:p>
          <a:endParaRPr lang="en-US"/>
        </a:p>
      </dgm:t>
    </dgm:pt>
    <dgm:pt modelId="{46BF75A1-A1FA-474C-BC2B-42E3B6F25846}" type="pres">
      <dgm:prSet presAssocID="{F54605C6-033E-47A0-8CEC-0A3913CCA1AC}" presName="FourNodes_4" presStyleLbl="node1" presStyleIdx="3" presStyleCnt="4">
        <dgm:presLayoutVars>
          <dgm:bulletEnabled val="1"/>
        </dgm:presLayoutVars>
      </dgm:prSet>
      <dgm:spPr/>
      <dgm:t>
        <a:bodyPr/>
        <a:lstStyle/>
        <a:p>
          <a:endParaRPr lang="en-US"/>
        </a:p>
      </dgm:t>
    </dgm:pt>
    <dgm:pt modelId="{2241331F-A854-4034-AB8B-516853A9E372}" type="pres">
      <dgm:prSet presAssocID="{F54605C6-033E-47A0-8CEC-0A3913CCA1AC}" presName="FourConn_1-2" presStyleLbl="fgAccFollowNode1" presStyleIdx="0" presStyleCnt="3">
        <dgm:presLayoutVars>
          <dgm:bulletEnabled val="1"/>
        </dgm:presLayoutVars>
      </dgm:prSet>
      <dgm:spPr/>
      <dgm:t>
        <a:bodyPr/>
        <a:lstStyle/>
        <a:p>
          <a:endParaRPr lang="en-US"/>
        </a:p>
      </dgm:t>
    </dgm:pt>
    <dgm:pt modelId="{2FB658F5-2CEA-4D78-B2C8-D8247AD86BA2}" type="pres">
      <dgm:prSet presAssocID="{F54605C6-033E-47A0-8CEC-0A3913CCA1AC}" presName="FourConn_2-3" presStyleLbl="fgAccFollowNode1" presStyleIdx="1" presStyleCnt="3">
        <dgm:presLayoutVars>
          <dgm:bulletEnabled val="1"/>
        </dgm:presLayoutVars>
      </dgm:prSet>
      <dgm:spPr/>
      <dgm:t>
        <a:bodyPr/>
        <a:lstStyle/>
        <a:p>
          <a:endParaRPr lang="en-US"/>
        </a:p>
      </dgm:t>
    </dgm:pt>
    <dgm:pt modelId="{C77A2948-06FA-4DB2-A973-6B6CEB032B85}" type="pres">
      <dgm:prSet presAssocID="{F54605C6-033E-47A0-8CEC-0A3913CCA1AC}" presName="FourConn_3-4" presStyleLbl="fgAccFollowNode1" presStyleIdx="2" presStyleCnt="3">
        <dgm:presLayoutVars>
          <dgm:bulletEnabled val="1"/>
        </dgm:presLayoutVars>
      </dgm:prSet>
      <dgm:spPr/>
      <dgm:t>
        <a:bodyPr/>
        <a:lstStyle/>
        <a:p>
          <a:endParaRPr lang="en-US"/>
        </a:p>
      </dgm:t>
    </dgm:pt>
    <dgm:pt modelId="{65932AC7-505B-4F30-9605-3D167B7376D9}" type="pres">
      <dgm:prSet presAssocID="{F54605C6-033E-47A0-8CEC-0A3913CCA1AC}" presName="FourNodes_1_text" presStyleLbl="node1" presStyleIdx="3" presStyleCnt="4">
        <dgm:presLayoutVars>
          <dgm:bulletEnabled val="1"/>
        </dgm:presLayoutVars>
      </dgm:prSet>
      <dgm:spPr/>
      <dgm:t>
        <a:bodyPr/>
        <a:lstStyle/>
        <a:p>
          <a:endParaRPr lang="en-US"/>
        </a:p>
      </dgm:t>
    </dgm:pt>
    <dgm:pt modelId="{4F3BAA0D-F206-4BF6-BC93-DB692B675F4F}" type="pres">
      <dgm:prSet presAssocID="{F54605C6-033E-47A0-8CEC-0A3913CCA1AC}" presName="FourNodes_2_text" presStyleLbl="node1" presStyleIdx="3" presStyleCnt="4">
        <dgm:presLayoutVars>
          <dgm:bulletEnabled val="1"/>
        </dgm:presLayoutVars>
      </dgm:prSet>
      <dgm:spPr/>
      <dgm:t>
        <a:bodyPr/>
        <a:lstStyle/>
        <a:p>
          <a:endParaRPr lang="en-US"/>
        </a:p>
      </dgm:t>
    </dgm:pt>
    <dgm:pt modelId="{43E01023-1A01-4A2A-BBBF-C5963A12E1A2}" type="pres">
      <dgm:prSet presAssocID="{F54605C6-033E-47A0-8CEC-0A3913CCA1AC}" presName="FourNodes_3_text" presStyleLbl="node1" presStyleIdx="3" presStyleCnt="4">
        <dgm:presLayoutVars>
          <dgm:bulletEnabled val="1"/>
        </dgm:presLayoutVars>
      </dgm:prSet>
      <dgm:spPr/>
      <dgm:t>
        <a:bodyPr/>
        <a:lstStyle/>
        <a:p>
          <a:endParaRPr lang="en-US"/>
        </a:p>
      </dgm:t>
    </dgm:pt>
    <dgm:pt modelId="{F8BCC6A0-0D80-4F50-9B18-9B0B920C5EDA}" type="pres">
      <dgm:prSet presAssocID="{F54605C6-033E-47A0-8CEC-0A3913CCA1AC}" presName="FourNodes_4_text" presStyleLbl="node1" presStyleIdx="3" presStyleCnt="4">
        <dgm:presLayoutVars>
          <dgm:bulletEnabled val="1"/>
        </dgm:presLayoutVars>
      </dgm:prSet>
      <dgm:spPr/>
      <dgm:t>
        <a:bodyPr/>
        <a:lstStyle/>
        <a:p>
          <a:endParaRPr lang="en-US"/>
        </a:p>
      </dgm:t>
    </dgm:pt>
  </dgm:ptLst>
  <dgm:cxnLst>
    <dgm:cxn modelId="{B4B8B7FD-92DC-4120-AAB4-CD5E239DE7F0}" type="presOf" srcId="{96ADABFE-24AE-45C9-8A3F-1B7171F92AA7}" destId="{246A3198-A9C4-4B92-A474-4DAE0BD902BB}" srcOrd="0" destOrd="0" presId="urn:microsoft.com/office/officeart/2005/8/layout/vProcess5"/>
    <dgm:cxn modelId="{273D8B85-0B59-40D2-A114-4458F8885B2F}" type="presOf" srcId="{2D7BBC7D-DDEB-496A-9820-E287374A2F5A}" destId="{43E01023-1A01-4A2A-BBBF-C5963A12E1A2}" srcOrd="1" destOrd="0" presId="urn:microsoft.com/office/officeart/2005/8/layout/vProcess5"/>
    <dgm:cxn modelId="{3D212731-2C58-486A-A2B9-D9FBDBFFCA8B}" type="presOf" srcId="{D1F1B2FF-78CA-4194-806A-B66F95FC3305}" destId="{F8BCC6A0-0D80-4F50-9B18-9B0B920C5EDA}" srcOrd="1" destOrd="0" presId="urn:microsoft.com/office/officeart/2005/8/layout/vProcess5"/>
    <dgm:cxn modelId="{68C29FF9-9ED0-4D36-ADC1-666C589E28B4}" type="presOf" srcId="{ECA65621-08FA-43EC-9AB2-8C540419C2D7}" destId="{2FB658F5-2CEA-4D78-B2C8-D8247AD86BA2}" srcOrd="0" destOrd="0" presId="urn:microsoft.com/office/officeart/2005/8/layout/vProcess5"/>
    <dgm:cxn modelId="{537A135A-481F-4558-A97C-283C7ED1768E}" type="presOf" srcId="{F54605C6-033E-47A0-8CEC-0A3913CCA1AC}" destId="{40046C31-F8FB-43B8-9FC1-7143B2E16936}" srcOrd="0" destOrd="0" presId="urn:microsoft.com/office/officeart/2005/8/layout/vProcess5"/>
    <dgm:cxn modelId="{EECE604C-1D4C-4B72-B4EA-3FDA47DBE848}" srcId="{F54605C6-033E-47A0-8CEC-0A3913CCA1AC}" destId="{D1F1B2FF-78CA-4194-806A-B66F95FC3305}" srcOrd="3" destOrd="0" parTransId="{40BBEB8C-E331-4FA5-8082-BACC6CADF7E8}" sibTransId="{1CF1243A-0972-4236-BD77-284C43319FA8}"/>
    <dgm:cxn modelId="{31B11C61-17CF-44BD-813B-A3668874D53F}" type="presOf" srcId="{D7521B74-BDD6-4FD1-8133-93F8954A7972}" destId="{1DD5523F-D57F-416C-AFA3-1229119470EB}" srcOrd="0" destOrd="0" presId="urn:microsoft.com/office/officeart/2005/8/layout/vProcess5"/>
    <dgm:cxn modelId="{95D1877E-C2EC-436F-A8C1-70785094C8C7}" type="presOf" srcId="{D7521B74-BDD6-4FD1-8133-93F8954A7972}" destId="{65932AC7-505B-4F30-9605-3D167B7376D9}" srcOrd="1" destOrd="0" presId="urn:microsoft.com/office/officeart/2005/8/layout/vProcess5"/>
    <dgm:cxn modelId="{6B2AD48F-CE9A-46C2-A630-B3B7961F15FD}" type="presOf" srcId="{96ADABFE-24AE-45C9-8A3F-1B7171F92AA7}" destId="{4F3BAA0D-F206-4BF6-BC93-DB692B675F4F}" srcOrd="1" destOrd="0" presId="urn:microsoft.com/office/officeart/2005/8/layout/vProcess5"/>
    <dgm:cxn modelId="{2707063A-98A1-476A-9260-D13B53DD8802}" srcId="{F54605C6-033E-47A0-8CEC-0A3913CCA1AC}" destId="{D7521B74-BDD6-4FD1-8133-93F8954A7972}" srcOrd="0" destOrd="0" parTransId="{E4A4F61C-2B39-4455-8423-6158CA4E0673}" sibTransId="{FED59B89-FFCE-4377-B5B4-FCFD8C2DDAF6}"/>
    <dgm:cxn modelId="{AEE67909-7153-464D-AB21-B7E08B64BBC7}" type="presOf" srcId="{2D7BBC7D-DDEB-496A-9820-E287374A2F5A}" destId="{F155E5BA-00E1-4FAF-8B42-65B93F8475B3}" srcOrd="0" destOrd="0" presId="urn:microsoft.com/office/officeart/2005/8/layout/vProcess5"/>
    <dgm:cxn modelId="{EB3FC116-FC7A-4511-80D1-D30BC9423EA1}" srcId="{F54605C6-033E-47A0-8CEC-0A3913CCA1AC}" destId="{2D7BBC7D-DDEB-496A-9820-E287374A2F5A}" srcOrd="2" destOrd="0" parTransId="{834B6938-8836-498B-889C-8A166CDA0535}" sibTransId="{E1CFB94D-0D55-4A79-99DD-82AB148EB072}"/>
    <dgm:cxn modelId="{38C7900E-0C75-487D-8581-5ADB329DD06B}" srcId="{F54605C6-033E-47A0-8CEC-0A3913CCA1AC}" destId="{96ADABFE-24AE-45C9-8A3F-1B7171F92AA7}" srcOrd="1" destOrd="0" parTransId="{B1EC4D93-D9FA-40FF-81F0-C457AA0AE658}" sibTransId="{ECA65621-08FA-43EC-9AB2-8C540419C2D7}"/>
    <dgm:cxn modelId="{E85C8064-718E-4476-8A8A-BC727DD52F21}" type="presOf" srcId="{D1F1B2FF-78CA-4194-806A-B66F95FC3305}" destId="{46BF75A1-A1FA-474C-BC2B-42E3B6F25846}" srcOrd="0" destOrd="0" presId="urn:microsoft.com/office/officeart/2005/8/layout/vProcess5"/>
    <dgm:cxn modelId="{F406B27D-A661-4195-ADAD-C41DC795965B}" type="presOf" srcId="{FED59B89-FFCE-4377-B5B4-FCFD8C2DDAF6}" destId="{2241331F-A854-4034-AB8B-516853A9E372}" srcOrd="0" destOrd="0" presId="urn:microsoft.com/office/officeart/2005/8/layout/vProcess5"/>
    <dgm:cxn modelId="{28D7B6D1-733A-45FD-AD86-BA1B3E4A6298}" type="presOf" srcId="{E1CFB94D-0D55-4A79-99DD-82AB148EB072}" destId="{C77A2948-06FA-4DB2-A973-6B6CEB032B85}" srcOrd="0" destOrd="0" presId="urn:microsoft.com/office/officeart/2005/8/layout/vProcess5"/>
    <dgm:cxn modelId="{7195DDD3-EE0B-44F0-BD17-16F58471B707}" type="presParOf" srcId="{40046C31-F8FB-43B8-9FC1-7143B2E16936}" destId="{259DB61C-5293-4823-8F16-A7EBD210F5E1}" srcOrd="0" destOrd="0" presId="urn:microsoft.com/office/officeart/2005/8/layout/vProcess5"/>
    <dgm:cxn modelId="{CD67FA80-9DDF-4BF6-931D-94D56379D2AC}" type="presParOf" srcId="{40046C31-F8FB-43B8-9FC1-7143B2E16936}" destId="{1DD5523F-D57F-416C-AFA3-1229119470EB}" srcOrd="1" destOrd="0" presId="urn:microsoft.com/office/officeart/2005/8/layout/vProcess5"/>
    <dgm:cxn modelId="{499728BE-93CE-498B-8F49-F064EBBCA3D0}" type="presParOf" srcId="{40046C31-F8FB-43B8-9FC1-7143B2E16936}" destId="{246A3198-A9C4-4B92-A474-4DAE0BD902BB}" srcOrd="2" destOrd="0" presId="urn:microsoft.com/office/officeart/2005/8/layout/vProcess5"/>
    <dgm:cxn modelId="{EEFE8ECB-0BB8-49C4-B55A-F821DB4DF936}" type="presParOf" srcId="{40046C31-F8FB-43B8-9FC1-7143B2E16936}" destId="{F155E5BA-00E1-4FAF-8B42-65B93F8475B3}" srcOrd="3" destOrd="0" presId="urn:microsoft.com/office/officeart/2005/8/layout/vProcess5"/>
    <dgm:cxn modelId="{7BD3D9FA-8F2C-4E1F-9AA7-CD6C3D37C5A4}" type="presParOf" srcId="{40046C31-F8FB-43B8-9FC1-7143B2E16936}" destId="{46BF75A1-A1FA-474C-BC2B-42E3B6F25846}" srcOrd="4" destOrd="0" presId="urn:microsoft.com/office/officeart/2005/8/layout/vProcess5"/>
    <dgm:cxn modelId="{18521ECE-A8E2-4749-9B5D-9C4D9E41A43A}" type="presParOf" srcId="{40046C31-F8FB-43B8-9FC1-7143B2E16936}" destId="{2241331F-A854-4034-AB8B-516853A9E372}" srcOrd="5" destOrd="0" presId="urn:microsoft.com/office/officeart/2005/8/layout/vProcess5"/>
    <dgm:cxn modelId="{E77FFED6-EF01-4B7C-8B5E-9FC0BD346E19}" type="presParOf" srcId="{40046C31-F8FB-43B8-9FC1-7143B2E16936}" destId="{2FB658F5-2CEA-4D78-B2C8-D8247AD86BA2}" srcOrd="6" destOrd="0" presId="urn:microsoft.com/office/officeart/2005/8/layout/vProcess5"/>
    <dgm:cxn modelId="{89745695-37F6-4E5F-8ED5-E8CE1A12083B}" type="presParOf" srcId="{40046C31-F8FB-43B8-9FC1-7143B2E16936}" destId="{C77A2948-06FA-4DB2-A973-6B6CEB032B85}" srcOrd="7" destOrd="0" presId="urn:microsoft.com/office/officeart/2005/8/layout/vProcess5"/>
    <dgm:cxn modelId="{F3AD039C-84B1-4046-A3E5-72A02F43F747}" type="presParOf" srcId="{40046C31-F8FB-43B8-9FC1-7143B2E16936}" destId="{65932AC7-505B-4F30-9605-3D167B7376D9}" srcOrd="8" destOrd="0" presId="urn:microsoft.com/office/officeart/2005/8/layout/vProcess5"/>
    <dgm:cxn modelId="{B0890E53-214D-4DB5-AC94-74A134CE3E79}" type="presParOf" srcId="{40046C31-F8FB-43B8-9FC1-7143B2E16936}" destId="{4F3BAA0D-F206-4BF6-BC93-DB692B675F4F}" srcOrd="9" destOrd="0" presId="urn:microsoft.com/office/officeart/2005/8/layout/vProcess5"/>
    <dgm:cxn modelId="{47D3C17E-19FE-4E3E-BF46-95E6C9F2518E}" type="presParOf" srcId="{40046C31-F8FB-43B8-9FC1-7143B2E16936}" destId="{43E01023-1A01-4A2A-BBBF-C5963A12E1A2}" srcOrd="10" destOrd="0" presId="urn:microsoft.com/office/officeart/2005/8/layout/vProcess5"/>
    <dgm:cxn modelId="{4F0995FA-4C98-41A3-A37D-A9E2B33159F1}" type="presParOf" srcId="{40046C31-F8FB-43B8-9FC1-7143B2E16936}" destId="{F8BCC6A0-0D80-4F50-9B18-9B0B920C5E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EB874-2B5C-4694-8986-E1C50B45BD6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E2747BA1-50D0-4EAE-ACF5-0D372DA64A76}">
      <dgm:prSet phldrT="[Text]"/>
      <dgm:spPr>
        <a:ln>
          <a:solidFill>
            <a:schemeClr val="tx1"/>
          </a:solidFill>
        </a:ln>
      </dgm:spPr>
      <dgm:t>
        <a:bodyPr/>
        <a:lstStyle/>
        <a:p>
          <a:r>
            <a:rPr lang="en-US" dirty="0" smtClean="0">
              <a:solidFill>
                <a:schemeClr val="tx1"/>
              </a:solidFill>
            </a:rPr>
            <a:t>TREATMENT</a:t>
          </a:r>
          <a:endParaRPr lang="en-US" dirty="0">
            <a:solidFill>
              <a:schemeClr val="tx1"/>
            </a:solidFill>
          </a:endParaRPr>
        </a:p>
      </dgm:t>
    </dgm:pt>
    <dgm:pt modelId="{8E33A8AB-F135-46CF-AF42-4E2B89C6CED0}" type="parTrans" cxnId="{DF4503A7-B336-41B1-AE1D-65B40AA25784}">
      <dgm:prSet/>
      <dgm:spPr/>
      <dgm:t>
        <a:bodyPr/>
        <a:lstStyle/>
        <a:p>
          <a:endParaRPr lang="en-US"/>
        </a:p>
      </dgm:t>
    </dgm:pt>
    <dgm:pt modelId="{78FEB8A9-1B13-456B-AAD4-E7AAFC7A6C22}" type="sibTrans" cxnId="{DF4503A7-B336-41B1-AE1D-65B40AA25784}">
      <dgm:prSet/>
      <dgm:spPr/>
      <dgm:t>
        <a:bodyPr/>
        <a:lstStyle/>
        <a:p>
          <a:endParaRPr lang="en-US"/>
        </a:p>
      </dgm:t>
    </dgm:pt>
    <dgm:pt modelId="{AAB34B33-17BA-42BD-A399-1EDF40BA2CB3}">
      <dgm:prSet phldrT="[Text]"/>
      <dgm:spPr>
        <a:ln>
          <a:solidFill>
            <a:schemeClr val="tx1"/>
          </a:solidFill>
        </a:ln>
      </dgm:spPr>
      <dgm:t>
        <a:bodyPr/>
        <a:lstStyle/>
        <a:p>
          <a:r>
            <a:rPr lang="en-US" dirty="0" smtClean="0">
              <a:solidFill>
                <a:schemeClr val="tx1"/>
              </a:solidFill>
            </a:rPr>
            <a:t>ENZYMES</a:t>
          </a:r>
          <a:endParaRPr lang="en-US" dirty="0">
            <a:solidFill>
              <a:schemeClr val="tx1"/>
            </a:solidFill>
          </a:endParaRPr>
        </a:p>
      </dgm:t>
    </dgm:pt>
    <dgm:pt modelId="{53A48D75-3240-404A-BCB7-9616F7AD3173}" type="parTrans" cxnId="{B29443DC-9DB1-4017-A6D2-DB00256D0033}">
      <dgm:prSet/>
      <dgm:spPr/>
      <dgm:t>
        <a:bodyPr/>
        <a:lstStyle/>
        <a:p>
          <a:endParaRPr lang="en-US"/>
        </a:p>
      </dgm:t>
    </dgm:pt>
    <dgm:pt modelId="{C2F772F8-3CE7-40EF-90AE-B4A7DA6F1F50}" type="sibTrans" cxnId="{B29443DC-9DB1-4017-A6D2-DB00256D0033}">
      <dgm:prSet/>
      <dgm:spPr/>
      <dgm:t>
        <a:bodyPr/>
        <a:lstStyle/>
        <a:p>
          <a:endParaRPr lang="en-US"/>
        </a:p>
      </dgm:t>
    </dgm:pt>
    <dgm:pt modelId="{3DB12F7D-4920-4092-9BB9-29D1DF7C52D2}">
      <dgm:prSet phldrT="[Text]" custT="1"/>
      <dgm:spPr>
        <a:ln>
          <a:solidFill>
            <a:schemeClr val="tx1"/>
          </a:solidFill>
        </a:ln>
      </dgm:spPr>
      <dgm:t>
        <a:bodyPr/>
        <a:lstStyle/>
        <a:p>
          <a:r>
            <a:rPr lang="en-US" sz="1100" dirty="0" smtClean="0">
              <a:solidFill>
                <a:schemeClr val="tx1"/>
              </a:solidFill>
              <a:latin typeface="Times New Roman" pitchFamily="18" charset="0"/>
              <a:cs typeface="Times New Roman" pitchFamily="18" charset="0"/>
            </a:rPr>
            <a:t>ANTIOXIDENT</a:t>
          </a:r>
          <a:endParaRPr lang="en-US" sz="1100" dirty="0">
            <a:solidFill>
              <a:schemeClr val="tx1"/>
            </a:solidFill>
            <a:latin typeface="Times New Roman" pitchFamily="18" charset="0"/>
            <a:cs typeface="Times New Roman" pitchFamily="18" charset="0"/>
          </a:endParaRPr>
        </a:p>
      </dgm:t>
    </dgm:pt>
    <dgm:pt modelId="{823AA4AD-A02C-4110-8C01-9DE60E639E93}" type="parTrans" cxnId="{F97A0D63-E1F1-4FD3-8027-0178D8CBC09D}">
      <dgm:prSet/>
      <dgm:spPr/>
      <dgm:t>
        <a:bodyPr/>
        <a:lstStyle/>
        <a:p>
          <a:endParaRPr lang="en-US"/>
        </a:p>
      </dgm:t>
    </dgm:pt>
    <dgm:pt modelId="{3CD2FEFC-D25C-4CED-94FE-4329003F731F}" type="sibTrans" cxnId="{F97A0D63-E1F1-4FD3-8027-0178D8CBC09D}">
      <dgm:prSet/>
      <dgm:spPr/>
      <dgm:t>
        <a:bodyPr/>
        <a:lstStyle/>
        <a:p>
          <a:endParaRPr lang="en-US"/>
        </a:p>
      </dgm:t>
    </dgm:pt>
    <dgm:pt modelId="{695052EB-1FCC-4040-B442-CD9AD8D34343}">
      <dgm:prSet phldrT="[Text]" custT="1"/>
      <dgm:spPr>
        <a:ln>
          <a:solidFill>
            <a:schemeClr val="tx1"/>
          </a:solidFill>
        </a:ln>
      </dgm:spPr>
      <dgm:t>
        <a:bodyPr/>
        <a:lstStyle/>
        <a:p>
          <a:r>
            <a:rPr lang="en-US" sz="1200" dirty="0" smtClean="0">
              <a:solidFill>
                <a:schemeClr val="tx1"/>
              </a:solidFill>
            </a:rPr>
            <a:t>CARDIOVASCULAR DRUGS</a:t>
          </a:r>
          <a:endParaRPr lang="en-US" sz="1200" dirty="0">
            <a:solidFill>
              <a:schemeClr val="tx1"/>
            </a:solidFill>
          </a:endParaRPr>
        </a:p>
      </dgm:t>
    </dgm:pt>
    <dgm:pt modelId="{E0CB0404-CC92-4276-9376-BA9C9A7D79F1}" type="parTrans" cxnId="{944A015C-5DAF-454E-9C75-0DE0484D4151}">
      <dgm:prSet/>
      <dgm:spPr/>
      <dgm:t>
        <a:bodyPr/>
        <a:lstStyle/>
        <a:p>
          <a:endParaRPr lang="en-US"/>
        </a:p>
      </dgm:t>
    </dgm:pt>
    <dgm:pt modelId="{416D2014-17EA-408D-A21A-5AA2BEB7D75F}" type="sibTrans" cxnId="{944A015C-5DAF-454E-9C75-0DE0484D4151}">
      <dgm:prSet/>
      <dgm:spPr/>
      <dgm:t>
        <a:bodyPr/>
        <a:lstStyle/>
        <a:p>
          <a:endParaRPr lang="en-US"/>
        </a:p>
      </dgm:t>
    </dgm:pt>
    <dgm:pt modelId="{4C5471EB-2E1E-4636-9119-FDD32D53D91B}">
      <dgm:prSet/>
      <dgm:spPr/>
      <dgm:t>
        <a:bodyPr/>
        <a:lstStyle/>
        <a:p>
          <a:r>
            <a:rPr lang="en-US" b="1" dirty="0" smtClean="0">
              <a:solidFill>
                <a:schemeClr val="tx1"/>
              </a:solidFill>
              <a:latin typeface="Times New Roman" pitchFamily="18" charset="0"/>
              <a:cs typeface="Times New Roman" pitchFamily="18" charset="0"/>
            </a:rPr>
            <a:t>STEROIDS</a:t>
          </a:r>
          <a:endParaRPr lang="en-US" b="1" dirty="0">
            <a:solidFill>
              <a:schemeClr val="tx1"/>
            </a:solidFill>
            <a:latin typeface="Times New Roman" pitchFamily="18" charset="0"/>
            <a:cs typeface="Times New Roman" pitchFamily="18" charset="0"/>
          </a:endParaRPr>
        </a:p>
      </dgm:t>
    </dgm:pt>
    <dgm:pt modelId="{FE26B1BF-FD05-48D0-B483-289C8DE8B4F9}" type="parTrans" cxnId="{A7F793B5-81E2-40B7-B4D2-5DFDDF3DBE5E}">
      <dgm:prSet/>
      <dgm:spPr/>
      <dgm:t>
        <a:bodyPr/>
        <a:lstStyle/>
        <a:p>
          <a:endParaRPr lang="en-US"/>
        </a:p>
      </dgm:t>
    </dgm:pt>
    <dgm:pt modelId="{841B8ADE-6A46-47B6-AF41-FD3F7B7F2295}" type="sibTrans" cxnId="{A7F793B5-81E2-40B7-B4D2-5DFDDF3DBE5E}">
      <dgm:prSet/>
      <dgm:spPr/>
      <dgm:t>
        <a:bodyPr/>
        <a:lstStyle/>
        <a:p>
          <a:endParaRPr lang="en-US"/>
        </a:p>
      </dgm:t>
    </dgm:pt>
    <dgm:pt modelId="{FAE504B0-A589-47B6-8C44-8D36B62B4DC4}">
      <dgm:prSe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INTERFERON </a:t>
          </a:r>
          <a:r>
            <a:rPr lang="en-US" b="1" dirty="0" smtClean="0">
              <a:solidFill>
                <a:schemeClr val="tx1"/>
              </a:solidFill>
              <a:latin typeface="Times New Roman" pitchFamily="18" charset="0"/>
              <a:cs typeface="Times New Roman" pitchFamily="18" charset="0"/>
              <a:sym typeface="Symbol"/>
            </a:rPr>
            <a:t></a:t>
          </a:r>
          <a:endParaRPr lang="en-US" b="1" dirty="0">
            <a:solidFill>
              <a:schemeClr val="tx1"/>
            </a:solidFill>
            <a:latin typeface="Times New Roman" pitchFamily="18" charset="0"/>
            <a:cs typeface="Times New Roman" pitchFamily="18" charset="0"/>
          </a:endParaRPr>
        </a:p>
      </dgm:t>
    </dgm:pt>
    <dgm:pt modelId="{C616E12F-44C3-4145-9522-A75515F8EBBF}" type="parTrans" cxnId="{C6E2C31F-0C56-4028-8F3A-C6F52A0C2725}">
      <dgm:prSet/>
      <dgm:spPr/>
      <dgm:t>
        <a:bodyPr/>
        <a:lstStyle/>
        <a:p>
          <a:endParaRPr lang="en-US"/>
        </a:p>
      </dgm:t>
    </dgm:pt>
    <dgm:pt modelId="{329CC6F5-DD5B-40F8-9886-53B49B3A11E9}" type="sibTrans" cxnId="{C6E2C31F-0C56-4028-8F3A-C6F52A0C2725}">
      <dgm:prSet/>
      <dgm:spPr/>
      <dgm:t>
        <a:bodyPr/>
        <a:lstStyle/>
        <a:p>
          <a:endParaRPr lang="en-US"/>
        </a:p>
      </dgm:t>
    </dgm:pt>
    <dgm:pt modelId="{2E38B85C-486C-448C-B0DE-712433E4DA74}" type="pres">
      <dgm:prSet presAssocID="{79AEB874-2B5C-4694-8986-E1C50B45BD6C}" presName="cycle" presStyleCnt="0">
        <dgm:presLayoutVars>
          <dgm:chMax val="1"/>
          <dgm:dir/>
          <dgm:animLvl val="ctr"/>
          <dgm:resizeHandles val="exact"/>
        </dgm:presLayoutVars>
      </dgm:prSet>
      <dgm:spPr/>
      <dgm:t>
        <a:bodyPr/>
        <a:lstStyle/>
        <a:p>
          <a:endParaRPr lang="en-US"/>
        </a:p>
      </dgm:t>
    </dgm:pt>
    <dgm:pt modelId="{602F1A81-870C-49E9-B271-7C2A2AA64910}" type="pres">
      <dgm:prSet presAssocID="{E2747BA1-50D0-4EAE-ACF5-0D372DA64A76}" presName="centerShape" presStyleLbl="node0" presStyleIdx="0" presStyleCnt="1" custLinFactNeighborX="1407" custLinFactNeighborY="-1819"/>
      <dgm:spPr/>
      <dgm:t>
        <a:bodyPr/>
        <a:lstStyle/>
        <a:p>
          <a:endParaRPr lang="en-US"/>
        </a:p>
      </dgm:t>
    </dgm:pt>
    <dgm:pt modelId="{21456E88-631D-4536-9A1D-082082318E2F}" type="pres">
      <dgm:prSet presAssocID="{53A48D75-3240-404A-BCB7-9616F7AD3173}" presName="Name9" presStyleLbl="parChTrans1D2" presStyleIdx="0" presStyleCnt="5"/>
      <dgm:spPr/>
      <dgm:t>
        <a:bodyPr/>
        <a:lstStyle/>
        <a:p>
          <a:endParaRPr lang="en-US"/>
        </a:p>
      </dgm:t>
    </dgm:pt>
    <dgm:pt modelId="{F7F1759F-C597-423B-8359-B154547B14C4}" type="pres">
      <dgm:prSet presAssocID="{53A48D75-3240-404A-BCB7-9616F7AD3173}" presName="connTx" presStyleLbl="parChTrans1D2" presStyleIdx="0" presStyleCnt="5"/>
      <dgm:spPr/>
      <dgm:t>
        <a:bodyPr/>
        <a:lstStyle/>
        <a:p>
          <a:endParaRPr lang="en-US"/>
        </a:p>
      </dgm:t>
    </dgm:pt>
    <dgm:pt modelId="{E5C132AC-E50F-4843-AAA1-E13EA6C9962C}" type="pres">
      <dgm:prSet presAssocID="{AAB34B33-17BA-42BD-A399-1EDF40BA2CB3}" presName="node" presStyleLbl="node1" presStyleIdx="0" presStyleCnt="5" custScaleX="138766">
        <dgm:presLayoutVars>
          <dgm:bulletEnabled val="1"/>
        </dgm:presLayoutVars>
      </dgm:prSet>
      <dgm:spPr/>
      <dgm:t>
        <a:bodyPr/>
        <a:lstStyle/>
        <a:p>
          <a:endParaRPr lang="en-US"/>
        </a:p>
      </dgm:t>
    </dgm:pt>
    <dgm:pt modelId="{59ADDA92-7BFC-405F-ADC6-1EAA17CDCC09}" type="pres">
      <dgm:prSet presAssocID="{FE26B1BF-FD05-48D0-B483-289C8DE8B4F9}" presName="Name9" presStyleLbl="parChTrans1D2" presStyleIdx="1" presStyleCnt="5"/>
      <dgm:spPr/>
      <dgm:t>
        <a:bodyPr/>
        <a:lstStyle/>
        <a:p>
          <a:endParaRPr lang="en-US"/>
        </a:p>
      </dgm:t>
    </dgm:pt>
    <dgm:pt modelId="{862F73F1-9629-43FC-B47E-A145502C153C}" type="pres">
      <dgm:prSet presAssocID="{FE26B1BF-FD05-48D0-B483-289C8DE8B4F9}" presName="connTx" presStyleLbl="parChTrans1D2" presStyleIdx="1" presStyleCnt="5"/>
      <dgm:spPr/>
      <dgm:t>
        <a:bodyPr/>
        <a:lstStyle/>
        <a:p>
          <a:endParaRPr lang="en-US"/>
        </a:p>
      </dgm:t>
    </dgm:pt>
    <dgm:pt modelId="{254C3579-988D-4242-B7D8-9BD25B0488D1}" type="pres">
      <dgm:prSet presAssocID="{4C5471EB-2E1E-4636-9119-FDD32D53D91B}" presName="node" presStyleLbl="node1" presStyleIdx="1" presStyleCnt="5" custScaleX="145449" custRadScaleRad="108787" custRadScaleInc="4181">
        <dgm:presLayoutVars>
          <dgm:bulletEnabled val="1"/>
        </dgm:presLayoutVars>
      </dgm:prSet>
      <dgm:spPr/>
      <dgm:t>
        <a:bodyPr/>
        <a:lstStyle/>
        <a:p>
          <a:endParaRPr lang="en-US"/>
        </a:p>
      </dgm:t>
    </dgm:pt>
    <dgm:pt modelId="{34FE1FE6-47BF-4DAE-87E5-D4007AE98CA6}" type="pres">
      <dgm:prSet presAssocID="{C616E12F-44C3-4145-9522-A75515F8EBBF}" presName="Name9" presStyleLbl="parChTrans1D2" presStyleIdx="2" presStyleCnt="5"/>
      <dgm:spPr/>
      <dgm:t>
        <a:bodyPr/>
        <a:lstStyle/>
        <a:p>
          <a:endParaRPr lang="en-US"/>
        </a:p>
      </dgm:t>
    </dgm:pt>
    <dgm:pt modelId="{4AC1E7FD-FC28-40C9-9E8F-94B42917F3B1}" type="pres">
      <dgm:prSet presAssocID="{C616E12F-44C3-4145-9522-A75515F8EBBF}" presName="connTx" presStyleLbl="parChTrans1D2" presStyleIdx="2" presStyleCnt="5"/>
      <dgm:spPr/>
      <dgm:t>
        <a:bodyPr/>
        <a:lstStyle/>
        <a:p>
          <a:endParaRPr lang="en-US"/>
        </a:p>
      </dgm:t>
    </dgm:pt>
    <dgm:pt modelId="{02618DE8-213E-434D-A874-556D875CEA0F}" type="pres">
      <dgm:prSet presAssocID="{FAE504B0-A589-47B6-8C44-8D36B62B4DC4}" presName="node" presStyleLbl="node1" presStyleIdx="2" presStyleCnt="5">
        <dgm:presLayoutVars>
          <dgm:bulletEnabled val="1"/>
        </dgm:presLayoutVars>
      </dgm:prSet>
      <dgm:spPr/>
      <dgm:t>
        <a:bodyPr/>
        <a:lstStyle/>
        <a:p>
          <a:endParaRPr lang="en-US"/>
        </a:p>
      </dgm:t>
    </dgm:pt>
    <dgm:pt modelId="{9E3899D4-14C7-4DB6-9E42-DFB27DD043D6}" type="pres">
      <dgm:prSet presAssocID="{823AA4AD-A02C-4110-8C01-9DE60E639E93}" presName="Name9" presStyleLbl="parChTrans1D2" presStyleIdx="3" presStyleCnt="5"/>
      <dgm:spPr/>
      <dgm:t>
        <a:bodyPr/>
        <a:lstStyle/>
        <a:p>
          <a:endParaRPr lang="en-US"/>
        </a:p>
      </dgm:t>
    </dgm:pt>
    <dgm:pt modelId="{45FAFCA5-2FFE-4880-8247-2E07080DCC26}" type="pres">
      <dgm:prSet presAssocID="{823AA4AD-A02C-4110-8C01-9DE60E639E93}" presName="connTx" presStyleLbl="parChTrans1D2" presStyleIdx="3" presStyleCnt="5"/>
      <dgm:spPr/>
      <dgm:t>
        <a:bodyPr/>
        <a:lstStyle/>
        <a:p>
          <a:endParaRPr lang="en-US"/>
        </a:p>
      </dgm:t>
    </dgm:pt>
    <dgm:pt modelId="{823695A6-5DDF-4990-A4C7-05EF440E3D52}" type="pres">
      <dgm:prSet presAssocID="{3DB12F7D-4920-4092-9BB9-29D1DF7C52D2}" presName="node" presStyleLbl="node1" presStyleIdx="3" presStyleCnt="5" custScaleX="117777">
        <dgm:presLayoutVars>
          <dgm:bulletEnabled val="1"/>
        </dgm:presLayoutVars>
      </dgm:prSet>
      <dgm:spPr/>
      <dgm:t>
        <a:bodyPr/>
        <a:lstStyle/>
        <a:p>
          <a:endParaRPr lang="en-US"/>
        </a:p>
      </dgm:t>
    </dgm:pt>
    <dgm:pt modelId="{72CAD32D-02D6-49A5-A19D-97CB859628B4}" type="pres">
      <dgm:prSet presAssocID="{E0CB0404-CC92-4276-9376-BA9C9A7D79F1}" presName="Name9" presStyleLbl="parChTrans1D2" presStyleIdx="4" presStyleCnt="5"/>
      <dgm:spPr/>
      <dgm:t>
        <a:bodyPr/>
        <a:lstStyle/>
        <a:p>
          <a:endParaRPr lang="en-US"/>
        </a:p>
      </dgm:t>
    </dgm:pt>
    <dgm:pt modelId="{835833B3-FE5C-40C6-AB2D-FEA93D46E505}" type="pres">
      <dgm:prSet presAssocID="{E0CB0404-CC92-4276-9376-BA9C9A7D79F1}" presName="connTx" presStyleLbl="parChTrans1D2" presStyleIdx="4" presStyleCnt="5"/>
      <dgm:spPr/>
      <dgm:t>
        <a:bodyPr/>
        <a:lstStyle/>
        <a:p>
          <a:endParaRPr lang="en-US"/>
        </a:p>
      </dgm:t>
    </dgm:pt>
    <dgm:pt modelId="{75B85417-D70B-421E-ABDE-98412A19B0FA}" type="pres">
      <dgm:prSet presAssocID="{695052EB-1FCC-4040-B442-CD9AD8D34343}" presName="node" presStyleLbl="node1" presStyleIdx="4" presStyleCnt="5" custScaleX="149772" custRadScaleRad="109902" custRadScaleInc="1597">
        <dgm:presLayoutVars>
          <dgm:bulletEnabled val="1"/>
        </dgm:presLayoutVars>
      </dgm:prSet>
      <dgm:spPr/>
      <dgm:t>
        <a:bodyPr/>
        <a:lstStyle/>
        <a:p>
          <a:endParaRPr lang="en-US"/>
        </a:p>
      </dgm:t>
    </dgm:pt>
  </dgm:ptLst>
  <dgm:cxnLst>
    <dgm:cxn modelId="{AB8A4F48-8720-4F6B-B887-B57077BE8347}" type="presOf" srcId="{C616E12F-44C3-4145-9522-A75515F8EBBF}" destId="{4AC1E7FD-FC28-40C9-9E8F-94B42917F3B1}" srcOrd="1" destOrd="0" presId="urn:microsoft.com/office/officeart/2005/8/layout/radial1"/>
    <dgm:cxn modelId="{E366F056-2B35-4B95-AA10-7D9003144B28}" type="presOf" srcId="{53A48D75-3240-404A-BCB7-9616F7AD3173}" destId="{F7F1759F-C597-423B-8359-B154547B14C4}" srcOrd="1" destOrd="0" presId="urn:microsoft.com/office/officeart/2005/8/layout/radial1"/>
    <dgm:cxn modelId="{3CA9B8B0-6F16-47F4-AE8D-72C634524ECE}" type="presOf" srcId="{E0CB0404-CC92-4276-9376-BA9C9A7D79F1}" destId="{835833B3-FE5C-40C6-AB2D-FEA93D46E505}" srcOrd="1" destOrd="0" presId="urn:microsoft.com/office/officeart/2005/8/layout/radial1"/>
    <dgm:cxn modelId="{17E0819A-0353-4811-957B-1E50D3025AD9}" type="presOf" srcId="{E0CB0404-CC92-4276-9376-BA9C9A7D79F1}" destId="{72CAD32D-02D6-49A5-A19D-97CB859628B4}" srcOrd="0" destOrd="0" presId="urn:microsoft.com/office/officeart/2005/8/layout/radial1"/>
    <dgm:cxn modelId="{2FCFDC7E-09AD-4663-80F6-CEDA322F816C}" type="presOf" srcId="{3DB12F7D-4920-4092-9BB9-29D1DF7C52D2}" destId="{823695A6-5DDF-4990-A4C7-05EF440E3D52}" srcOrd="0" destOrd="0" presId="urn:microsoft.com/office/officeart/2005/8/layout/radial1"/>
    <dgm:cxn modelId="{95D45910-3176-484C-90BE-19DDC04E6F36}" type="presOf" srcId="{FE26B1BF-FD05-48D0-B483-289C8DE8B4F9}" destId="{862F73F1-9629-43FC-B47E-A145502C153C}" srcOrd="1" destOrd="0" presId="urn:microsoft.com/office/officeart/2005/8/layout/radial1"/>
    <dgm:cxn modelId="{A7F793B5-81E2-40B7-B4D2-5DFDDF3DBE5E}" srcId="{E2747BA1-50D0-4EAE-ACF5-0D372DA64A76}" destId="{4C5471EB-2E1E-4636-9119-FDD32D53D91B}" srcOrd="1" destOrd="0" parTransId="{FE26B1BF-FD05-48D0-B483-289C8DE8B4F9}" sibTransId="{841B8ADE-6A46-47B6-AF41-FD3F7B7F2295}"/>
    <dgm:cxn modelId="{7E013055-8B24-42CC-BBA0-C78825235C9A}" type="presOf" srcId="{823AA4AD-A02C-4110-8C01-9DE60E639E93}" destId="{45FAFCA5-2FFE-4880-8247-2E07080DCC26}" srcOrd="1" destOrd="0" presId="urn:microsoft.com/office/officeart/2005/8/layout/radial1"/>
    <dgm:cxn modelId="{E0F10E3A-CD9E-4F8C-99B3-58629A7269C9}" type="presOf" srcId="{823AA4AD-A02C-4110-8C01-9DE60E639E93}" destId="{9E3899D4-14C7-4DB6-9E42-DFB27DD043D6}" srcOrd="0" destOrd="0" presId="urn:microsoft.com/office/officeart/2005/8/layout/radial1"/>
    <dgm:cxn modelId="{944A015C-5DAF-454E-9C75-0DE0484D4151}" srcId="{E2747BA1-50D0-4EAE-ACF5-0D372DA64A76}" destId="{695052EB-1FCC-4040-B442-CD9AD8D34343}" srcOrd="4" destOrd="0" parTransId="{E0CB0404-CC92-4276-9376-BA9C9A7D79F1}" sibTransId="{416D2014-17EA-408D-A21A-5AA2BEB7D75F}"/>
    <dgm:cxn modelId="{030D7B42-BF15-4864-B623-42D2C6D38788}" type="presOf" srcId="{695052EB-1FCC-4040-B442-CD9AD8D34343}" destId="{75B85417-D70B-421E-ABDE-98412A19B0FA}" srcOrd="0" destOrd="0" presId="urn:microsoft.com/office/officeart/2005/8/layout/radial1"/>
    <dgm:cxn modelId="{F86820E9-04B8-4829-88AF-9B2BDFD048FA}" type="presOf" srcId="{C616E12F-44C3-4145-9522-A75515F8EBBF}" destId="{34FE1FE6-47BF-4DAE-87E5-D4007AE98CA6}" srcOrd="0" destOrd="0" presId="urn:microsoft.com/office/officeart/2005/8/layout/radial1"/>
    <dgm:cxn modelId="{B37CBAD7-EDDA-40FA-9AAA-AB5DB8E4F86F}" type="presOf" srcId="{FE26B1BF-FD05-48D0-B483-289C8DE8B4F9}" destId="{59ADDA92-7BFC-405F-ADC6-1EAA17CDCC09}" srcOrd="0" destOrd="0" presId="urn:microsoft.com/office/officeart/2005/8/layout/radial1"/>
    <dgm:cxn modelId="{71445891-4D3C-4006-9398-E266F9986764}" type="presOf" srcId="{E2747BA1-50D0-4EAE-ACF5-0D372DA64A76}" destId="{602F1A81-870C-49E9-B271-7C2A2AA64910}" srcOrd="0" destOrd="0" presId="urn:microsoft.com/office/officeart/2005/8/layout/radial1"/>
    <dgm:cxn modelId="{B29443DC-9DB1-4017-A6D2-DB00256D0033}" srcId="{E2747BA1-50D0-4EAE-ACF5-0D372DA64A76}" destId="{AAB34B33-17BA-42BD-A399-1EDF40BA2CB3}" srcOrd="0" destOrd="0" parTransId="{53A48D75-3240-404A-BCB7-9616F7AD3173}" sibTransId="{C2F772F8-3CE7-40EF-90AE-B4A7DA6F1F50}"/>
    <dgm:cxn modelId="{DF4503A7-B336-41B1-AE1D-65B40AA25784}" srcId="{79AEB874-2B5C-4694-8986-E1C50B45BD6C}" destId="{E2747BA1-50D0-4EAE-ACF5-0D372DA64A76}" srcOrd="0" destOrd="0" parTransId="{8E33A8AB-F135-46CF-AF42-4E2B89C6CED0}" sibTransId="{78FEB8A9-1B13-456B-AAD4-E7AAFC7A6C22}"/>
    <dgm:cxn modelId="{F646195B-ADEA-43D0-A1DA-B79FC2F0A354}" type="presOf" srcId="{FAE504B0-A589-47B6-8C44-8D36B62B4DC4}" destId="{02618DE8-213E-434D-A874-556D875CEA0F}" srcOrd="0" destOrd="0" presId="urn:microsoft.com/office/officeart/2005/8/layout/radial1"/>
    <dgm:cxn modelId="{88479F78-95B6-4430-AE5F-C24A3EF5FADE}" type="presOf" srcId="{53A48D75-3240-404A-BCB7-9616F7AD3173}" destId="{21456E88-631D-4536-9A1D-082082318E2F}" srcOrd="0" destOrd="0" presId="urn:microsoft.com/office/officeart/2005/8/layout/radial1"/>
    <dgm:cxn modelId="{F97A0D63-E1F1-4FD3-8027-0178D8CBC09D}" srcId="{E2747BA1-50D0-4EAE-ACF5-0D372DA64A76}" destId="{3DB12F7D-4920-4092-9BB9-29D1DF7C52D2}" srcOrd="3" destOrd="0" parTransId="{823AA4AD-A02C-4110-8C01-9DE60E639E93}" sibTransId="{3CD2FEFC-D25C-4CED-94FE-4329003F731F}"/>
    <dgm:cxn modelId="{34C6C387-130C-42AB-A2D6-65A41611E83C}" type="presOf" srcId="{4C5471EB-2E1E-4636-9119-FDD32D53D91B}" destId="{254C3579-988D-4242-B7D8-9BD25B0488D1}" srcOrd="0" destOrd="0" presId="urn:microsoft.com/office/officeart/2005/8/layout/radial1"/>
    <dgm:cxn modelId="{C6E2C31F-0C56-4028-8F3A-C6F52A0C2725}" srcId="{E2747BA1-50D0-4EAE-ACF5-0D372DA64A76}" destId="{FAE504B0-A589-47B6-8C44-8D36B62B4DC4}" srcOrd="2" destOrd="0" parTransId="{C616E12F-44C3-4145-9522-A75515F8EBBF}" sibTransId="{329CC6F5-DD5B-40F8-9886-53B49B3A11E9}"/>
    <dgm:cxn modelId="{B915F449-B8DE-4745-8948-F8ED6B6C808D}" type="presOf" srcId="{79AEB874-2B5C-4694-8986-E1C50B45BD6C}" destId="{2E38B85C-486C-448C-B0DE-712433E4DA74}" srcOrd="0" destOrd="0" presId="urn:microsoft.com/office/officeart/2005/8/layout/radial1"/>
    <dgm:cxn modelId="{6A62A78F-F03E-4DAA-A49A-53FCC038A4F9}" type="presOf" srcId="{AAB34B33-17BA-42BD-A399-1EDF40BA2CB3}" destId="{E5C132AC-E50F-4843-AAA1-E13EA6C9962C}" srcOrd="0" destOrd="0" presId="urn:microsoft.com/office/officeart/2005/8/layout/radial1"/>
    <dgm:cxn modelId="{437336DD-CB49-4371-8817-0F4ABE9B42AF}" type="presParOf" srcId="{2E38B85C-486C-448C-B0DE-712433E4DA74}" destId="{602F1A81-870C-49E9-B271-7C2A2AA64910}" srcOrd="0" destOrd="0" presId="urn:microsoft.com/office/officeart/2005/8/layout/radial1"/>
    <dgm:cxn modelId="{F2AB5E18-9198-4E2A-B777-799AD45D4445}" type="presParOf" srcId="{2E38B85C-486C-448C-B0DE-712433E4DA74}" destId="{21456E88-631D-4536-9A1D-082082318E2F}" srcOrd="1" destOrd="0" presId="urn:microsoft.com/office/officeart/2005/8/layout/radial1"/>
    <dgm:cxn modelId="{E350AF9E-A1D1-407C-AE24-0ECA29D65BE3}" type="presParOf" srcId="{21456E88-631D-4536-9A1D-082082318E2F}" destId="{F7F1759F-C597-423B-8359-B154547B14C4}" srcOrd="0" destOrd="0" presId="urn:microsoft.com/office/officeart/2005/8/layout/radial1"/>
    <dgm:cxn modelId="{D085E9A7-0E9B-4A3B-8659-6A0D540CBF18}" type="presParOf" srcId="{2E38B85C-486C-448C-B0DE-712433E4DA74}" destId="{E5C132AC-E50F-4843-AAA1-E13EA6C9962C}" srcOrd="2" destOrd="0" presId="urn:microsoft.com/office/officeart/2005/8/layout/radial1"/>
    <dgm:cxn modelId="{9300839D-1D57-4E6D-8AF9-1FB4B14963CC}" type="presParOf" srcId="{2E38B85C-486C-448C-B0DE-712433E4DA74}" destId="{59ADDA92-7BFC-405F-ADC6-1EAA17CDCC09}" srcOrd="3" destOrd="0" presId="urn:microsoft.com/office/officeart/2005/8/layout/radial1"/>
    <dgm:cxn modelId="{918116AE-FC66-48FB-A456-01A6B3856274}" type="presParOf" srcId="{59ADDA92-7BFC-405F-ADC6-1EAA17CDCC09}" destId="{862F73F1-9629-43FC-B47E-A145502C153C}" srcOrd="0" destOrd="0" presId="urn:microsoft.com/office/officeart/2005/8/layout/radial1"/>
    <dgm:cxn modelId="{C565F451-F1D7-487B-8839-94191B7348D6}" type="presParOf" srcId="{2E38B85C-486C-448C-B0DE-712433E4DA74}" destId="{254C3579-988D-4242-B7D8-9BD25B0488D1}" srcOrd="4" destOrd="0" presId="urn:microsoft.com/office/officeart/2005/8/layout/radial1"/>
    <dgm:cxn modelId="{796BE337-E7F6-4418-A416-B38A3140910B}" type="presParOf" srcId="{2E38B85C-486C-448C-B0DE-712433E4DA74}" destId="{34FE1FE6-47BF-4DAE-87E5-D4007AE98CA6}" srcOrd="5" destOrd="0" presId="urn:microsoft.com/office/officeart/2005/8/layout/radial1"/>
    <dgm:cxn modelId="{9D84177E-2E98-4998-AF13-B5FD33D5365A}" type="presParOf" srcId="{34FE1FE6-47BF-4DAE-87E5-D4007AE98CA6}" destId="{4AC1E7FD-FC28-40C9-9E8F-94B42917F3B1}" srcOrd="0" destOrd="0" presId="urn:microsoft.com/office/officeart/2005/8/layout/radial1"/>
    <dgm:cxn modelId="{4FDE5353-AD68-46FD-9018-AE9556277548}" type="presParOf" srcId="{2E38B85C-486C-448C-B0DE-712433E4DA74}" destId="{02618DE8-213E-434D-A874-556D875CEA0F}" srcOrd="6" destOrd="0" presId="urn:microsoft.com/office/officeart/2005/8/layout/radial1"/>
    <dgm:cxn modelId="{487C1F14-4173-4A12-82B3-72241094286F}" type="presParOf" srcId="{2E38B85C-486C-448C-B0DE-712433E4DA74}" destId="{9E3899D4-14C7-4DB6-9E42-DFB27DD043D6}" srcOrd="7" destOrd="0" presId="urn:microsoft.com/office/officeart/2005/8/layout/radial1"/>
    <dgm:cxn modelId="{6E0F80F5-5103-440B-9FE3-EA847C5790CF}" type="presParOf" srcId="{9E3899D4-14C7-4DB6-9E42-DFB27DD043D6}" destId="{45FAFCA5-2FFE-4880-8247-2E07080DCC26}" srcOrd="0" destOrd="0" presId="urn:microsoft.com/office/officeart/2005/8/layout/radial1"/>
    <dgm:cxn modelId="{A4B4CC8D-A043-41AC-8FF1-81C5DA1DD1E5}" type="presParOf" srcId="{2E38B85C-486C-448C-B0DE-712433E4DA74}" destId="{823695A6-5DDF-4990-A4C7-05EF440E3D52}" srcOrd="8" destOrd="0" presId="urn:microsoft.com/office/officeart/2005/8/layout/radial1"/>
    <dgm:cxn modelId="{DF07BFCD-5ED5-42C0-8FAA-BDA97F7E7517}" type="presParOf" srcId="{2E38B85C-486C-448C-B0DE-712433E4DA74}" destId="{72CAD32D-02D6-49A5-A19D-97CB859628B4}" srcOrd="9" destOrd="0" presId="urn:microsoft.com/office/officeart/2005/8/layout/radial1"/>
    <dgm:cxn modelId="{4AA9D8FE-B7D7-4B91-8A55-B4B0610F6191}" type="presParOf" srcId="{72CAD32D-02D6-49A5-A19D-97CB859628B4}" destId="{835833B3-FE5C-40C6-AB2D-FEA93D46E505}" srcOrd="0" destOrd="0" presId="urn:microsoft.com/office/officeart/2005/8/layout/radial1"/>
    <dgm:cxn modelId="{2B11ECDE-97DF-4B32-AA18-E6BDF9BECE82}" type="presParOf" srcId="{2E38B85C-486C-448C-B0DE-712433E4DA74}" destId="{75B85417-D70B-421E-ABDE-98412A19B0F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1DA26-10DE-4B42-95FD-8EC8DF5DBE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BDCAD0-1BD9-4F69-9021-CBAC1C5CA5AA}">
      <dgm:prSet/>
      <dgm:spPr/>
      <dgm:t>
        <a:bodyPr/>
        <a:lstStyle/>
        <a:p>
          <a:r>
            <a:rPr lang="en-US" b="1" smtClean="0">
              <a:solidFill>
                <a:schemeClr val="tx1"/>
              </a:solidFill>
              <a:latin typeface="Times New Roman" pitchFamily="18" charset="0"/>
              <a:cs typeface="Times New Roman" pitchFamily="18" charset="0"/>
            </a:rPr>
            <a:t>MECHANISM OF ACTION</a:t>
          </a:r>
          <a:endParaRPr lang="en-US" b="1" dirty="0">
            <a:solidFill>
              <a:schemeClr val="tx1"/>
            </a:solidFill>
            <a:latin typeface="Times New Roman" pitchFamily="18" charset="0"/>
            <a:cs typeface="Times New Roman" pitchFamily="18" charset="0"/>
          </a:endParaRPr>
        </a:p>
      </dgm:t>
    </dgm:pt>
    <dgm:pt modelId="{3C497BD3-46D3-49CB-9B9E-8C422D9026E2}" type="parTrans" cxnId="{C852FB22-5E22-42CF-AF39-37273A48D469}">
      <dgm:prSet/>
      <dgm:spPr/>
      <dgm:t>
        <a:bodyPr/>
        <a:lstStyle/>
        <a:p>
          <a:endParaRPr lang="en-US"/>
        </a:p>
      </dgm:t>
    </dgm:pt>
    <dgm:pt modelId="{9BBFBC89-E63A-4328-80B4-FA748F54C465}" type="sibTrans" cxnId="{C852FB22-5E22-42CF-AF39-37273A48D469}">
      <dgm:prSet/>
      <dgm:spPr/>
      <dgm:t>
        <a:bodyPr/>
        <a:lstStyle/>
        <a:p>
          <a:endParaRPr lang="en-US"/>
        </a:p>
      </dgm:t>
    </dgm:pt>
    <dgm:pt modelId="{F1013A9E-5715-4009-BFF2-9BC5B330EA96}">
      <dgm:prSet/>
      <dgm:spPr/>
      <dgm:t>
        <a:bodyPr/>
        <a:lstStyle/>
        <a:p>
          <a:r>
            <a:rPr lang="en-US" b="1" smtClean="0">
              <a:solidFill>
                <a:schemeClr val="tx1"/>
              </a:solidFill>
              <a:latin typeface="Times New Roman" pitchFamily="18" charset="0"/>
              <a:cs typeface="Times New Roman" pitchFamily="18" charset="0"/>
            </a:rPr>
            <a:t>Anti-Inflammatory activity </a:t>
          </a:r>
          <a:endParaRPr lang="en-US"/>
        </a:p>
      </dgm:t>
    </dgm:pt>
    <dgm:pt modelId="{99A5A52B-5911-421D-8B68-70DC688245F8}" type="parTrans" cxnId="{25E9F43D-AA1A-4E39-AE94-5F97CB161A8A}">
      <dgm:prSet/>
      <dgm:spPr/>
    </dgm:pt>
    <dgm:pt modelId="{283FF40F-9648-4D33-8A81-09ECAE9A50A7}" type="sibTrans" cxnId="{25E9F43D-AA1A-4E39-AE94-5F97CB161A8A}">
      <dgm:prSet/>
      <dgm:spPr/>
    </dgm:pt>
    <dgm:pt modelId="{A5152F9D-E700-4ADF-AB7A-DF59A34680A1}">
      <dgm:prSet/>
      <dgm:spPr/>
      <dgm:t>
        <a:bodyPr/>
        <a:lstStyle/>
        <a:p>
          <a:r>
            <a:rPr lang="en-US" b="1" smtClean="0">
              <a:solidFill>
                <a:schemeClr val="tx1"/>
              </a:solidFill>
              <a:latin typeface="Times New Roman" pitchFamily="18" charset="0"/>
              <a:cs typeface="Times New Roman" pitchFamily="18" charset="0"/>
            </a:rPr>
            <a:t>Increases  the apoptosis of inflammatory cells</a:t>
          </a:r>
          <a:endParaRPr lang="en-US" b="1" dirty="0">
            <a:solidFill>
              <a:schemeClr val="tx1"/>
            </a:solidFill>
            <a:latin typeface="Times New Roman" pitchFamily="18" charset="0"/>
            <a:cs typeface="Times New Roman" pitchFamily="18" charset="0"/>
          </a:endParaRPr>
        </a:p>
      </dgm:t>
    </dgm:pt>
    <dgm:pt modelId="{6AD0C5B7-7086-4FFE-BED3-05841639E0D2}" type="parTrans" cxnId="{69473960-3807-4524-A45A-D0FBF5D5BD2C}">
      <dgm:prSet/>
      <dgm:spPr/>
      <dgm:t>
        <a:bodyPr/>
        <a:lstStyle/>
        <a:p>
          <a:endParaRPr lang="en-US"/>
        </a:p>
      </dgm:t>
    </dgm:pt>
    <dgm:pt modelId="{607A84F6-C8DE-43E5-A619-BB09062CB192}" type="sibTrans" cxnId="{69473960-3807-4524-A45A-D0FBF5D5BD2C}">
      <dgm:prSet/>
      <dgm:spPr/>
      <dgm:t>
        <a:bodyPr/>
        <a:lstStyle/>
        <a:p>
          <a:endParaRPr lang="en-US"/>
        </a:p>
      </dgm:t>
    </dgm:pt>
    <dgm:pt modelId="{8C6255D6-A582-4A2F-BE57-C030C41747A0}">
      <dgm:prSet/>
      <dgm:spPr/>
      <dgm:t>
        <a:bodyPr/>
        <a:lstStyle/>
        <a:p>
          <a:r>
            <a:rPr lang="en-US" b="1" smtClean="0">
              <a:solidFill>
                <a:schemeClr val="tx1"/>
              </a:solidFill>
              <a:latin typeface="Times New Roman" pitchFamily="18" charset="0"/>
              <a:cs typeface="Times New Roman" pitchFamily="18" charset="0"/>
            </a:rPr>
            <a:t>DOSAGE</a:t>
          </a:r>
          <a:endParaRPr lang="en-US" b="1" dirty="0">
            <a:solidFill>
              <a:schemeClr val="tx1"/>
            </a:solidFill>
            <a:latin typeface="Times New Roman" pitchFamily="18" charset="0"/>
            <a:cs typeface="Times New Roman" pitchFamily="18" charset="0"/>
          </a:endParaRPr>
        </a:p>
      </dgm:t>
    </dgm:pt>
    <dgm:pt modelId="{8EA63B51-12C4-4A2B-9925-5A8CF91F8B21}" type="parTrans" cxnId="{5824B98B-E9F0-444B-88FC-79C0719C699E}">
      <dgm:prSet/>
      <dgm:spPr/>
      <dgm:t>
        <a:bodyPr/>
        <a:lstStyle/>
        <a:p>
          <a:endParaRPr lang="en-US"/>
        </a:p>
      </dgm:t>
    </dgm:pt>
    <dgm:pt modelId="{4A86F460-CD0F-49B6-AF97-BBC3985C2BD9}" type="sibTrans" cxnId="{5824B98B-E9F0-444B-88FC-79C0719C699E}">
      <dgm:prSet/>
      <dgm:spPr/>
      <dgm:t>
        <a:bodyPr/>
        <a:lstStyle/>
        <a:p>
          <a:endParaRPr lang="en-US"/>
        </a:p>
      </dgm:t>
    </dgm:pt>
    <dgm:pt modelId="{8C356276-0095-4E4D-ABEA-B64F42DAB5A0}">
      <dgm:prSet/>
      <dgm:spPr/>
      <dgm:t>
        <a:bodyPr/>
        <a:lstStyle/>
        <a:p>
          <a:r>
            <a:rPr lang="en-US" b="1" dirty="0" err="1" smtClean="0">
              <a:latin typeface="Times New Roman" pitchFamily="18" charset="0"/>
              <a:cs typeface="Times New Roman" pitchFamily="18" charset="0"/>
            </a:rPr>
            <a:t>Triamcinolone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acetonide</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kenalog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Aristocort</a:t>
          </a:r>
          <a:r>
            <a:rPr lang="en-US" b="1" dirty="0" smtClean="0">
              <a:latin typeface="Times New Roman" pitchFamily="18" charset="0"/>
              <a:cs typeface="Times New Roman" pitchFamily="18" charset="0"/>
            </a:rPr>
            <a:t>-A) – 10mg/ml, twice a wk </a:t>
          </a:r>
          <a:endParaRPr lang="en-US" dirty="0"/>
        </a:p>
      </dgm:t>
    </dgm:pt>
    <dgm:pt modelId="{646C46DF-3B61-41AC-A8CA-A540EBCA164D}" type="parTrans" cxnId="{9D9AE734-6596-4264-986F-5243CC092E0D}">
      <dgm:prSet/>
      <dgm:spPr/>
    </dgm:pt>
    <dgm:pt modelId="{1A3C66AC-FA33-4544-8A28-47DD74603F32}" type="sibTrans" cxnId="{9D9AE734-6596-4264-986F-5243CC092E0D}">
      <dgm:prSet/>
      <dgm:spPr/>
    </dgm:pt>
    <dgm:pt modelId="{99768B8C-7939-47F3-84F0-A7134B6659A5}">
      <dgm:prSet/>
      <dgm:spPr/>
      <dgm:t>
        <a:bodyPr/>
        <a:lstStyle/>
        <a:p>
          <a:r>
            <a:rPr lang="en-US" b="1" dirty="0" err="1" smtClean="0">
              <a:latin typeface="Times New Roman" pitchFamily="18" charset="0"/>
              <a:cs typeface="Times New Roman" pitchFamily="18" charset="0"/>
            </a:rPr>
            <a:t>Dexamethasone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Decardon</a:t>
          </a:r>
          <a:r>
            <a:rPr lang="en-US" b="1" dirty="0" smtClean="0">
              <a:latin typeface="Times New Roman" pitchFamily="18" charset="0"/>
              <a:cs typeface="Times New Roman" pitchFamily="18" charset="0"/>
            </a:rPr>
            <a:t>) – 4mg/ml</a:t>
          </a:r>
          <a:endParaRPr lang="en-US" b="1" dirty="0">
            <a:latin typeface="Times New Roman" pitchFamily="18" charset="0"/>
            <a:cs typeface="Times New Roman" pitchFamily="18" charset="0"/>
          </a:endParaRPr>
        </a:p>
      </dgm:t>
    </dgm:pt>
    <dgm:pt modelId="{D9E628DE-1C61-4F5E-B2BE-9DFD36D9DE9A}" type="parTrans" cxnId="{449204FB-C4BB-40C3-A1BD-CFFCB71CDFEB}">
      <dgm:prSet/>
      <dgm:spPr/>
      <dgm:t>
        <a:bodyPr/>
        <a:lstStyle/>
        <a:p>
          <a:endParaRPr lang="en-US"/>
        </a:p>
      </dgm:t>
    </dgm:pt>
    <dgm:pt modelId="{E141EF3A-A1B7-470B-B835-0A9BDE94D2EF}" type="sibTrans" cxnId="{449204FB-C4BB-40C3-A1BD-CFFCB71CDFEB}">
      <dgm:prSet/>
      <dgm:spPr/>
      <dgm:t>
        <a:bodyPr/>
        <a:lstStyle/>
        <a:p>
          <a:endParaRPr lang="en-US"/>
        </a:p>
      </dgm:t>
    </dgm:pt>
    <dgm:pt modelId="{0D2D20E1-6935-44A4-9B95-6D1AD0986DE1}">
      <dgm:prSet/>
      <dgm:spPr/>
      <dgm:t>
        <a:bodyPr/>
        <a:lstStyle/>
        <a:p>
          <a:r>
            <a:rPr lang="en-US" b="1" smtClean="0">
              <a:solidFill>
                <a:schemeClr val="tx1"/>
              </a:solidFill>
              <a:latin typeface="Times New Roman" pitchFamily="18" charset="0"/>
              <a:cs typeface="Times New Roman" pitchFamily="18" charset="0"/>
            </a:rPr>
            <a:t>ADVERRSE EFFECTS</a:t>
          </a:r>
          <a:endParaRPr lang="en-US" b="1" dirty="0">
            <a:solidFill>
              <a:schemeClr val="tx1"/>
            </a:solidFill>
            <a:latin typeface="Times New Roman" pitchFamily="18" charset="0"/>
            <a:cs typeface="Times New Roman" pitchFamily="18" charset="0"/>
          </a:endParaRPr>
        </a:p>
      </dgm:t>
    </dgm:pt>
    <dgm:pt modelId="{832F8A25-4C8B-4417-BFCD-5528118FE957}" type="parTrans" cxnId="{A95AAB89-67F1-492B-9C75-7B406285FC08}">
      <dgm:prSet/>
      <dgm:spPr/>
      <dgm:t>
        <a:bodyPr/>
        <a:lstStyle/>
        <a:p>
          <a:endParaRPr lang="en-US"/>
        </a:p>
      </dgm:t>
    </dgm:pt>
    <dgm:pt modelId="{0E079336-A430-4453-B889-88B4927C5BE4}" type="sibTrans" cxnId="{A95AAB89-67F1-492B-9C75-7B406285FC08}">
      <dgm:prSet/>
      <dgm:spPr/>
      <dgm:t>
        <a:bodyPr/>
        <a:lstStyle/>
        <a:p>
          <a:endParaRPr lang="en-US"/>
        </a:p>
      </dgm:t>
    </dgm:pt>
    <dgm:pt modelId="{F7B789DF-062A-466F-AC4C-1B098CF58A4C}">
      <dgm:prSet/>
      <dgm:spPr/>
      <dgm:t>
        <a:bodyPr/>
        <a:lstStyle/>
        <a:p>
          <a:r>
            <a:rPr lang="en-US" b="1" smtClean="0">
              <a:latin typeface="Times New Roman" pitchFamily="18" charset="0"/>
              <a:cs typeface="Times New Roman" pitchFamily="18" charset="0"/>
            </a:rPr>
            <a:t>Less useful in reversing the abnormal deposition of fibrotic tissues &amp; recovering the suppleness of the mucosa</a:t>
          </a:r>
          <a:endParaRPr lang="en-US"/>
        </a:p>
      </dgm:t>
    </dgm:pt>
    <dgm:pt modelId="{C25059AB-8D0E-4CD7-8B10-10687329A0C3}" type="parTrans" cxnId="{015CF717-0141-4B6C-901B-5736D9D593DE}">
      <dgm:prSet/>
      <dgm:spPr/>
    </dgm:pt>
    <dgm:pt modelId="{0CD554A3-D882-4A99-9BD4-D14D25AE0435}" type="sibTrans" cxnId="{015CF717-0141-4B6C-901B-5736D9D593DE}">
      <dgm:prSet/>
      <dgm:spPr/>
    </dgm:pt>
    <dgm:pt modelId="{F8C5EBA6-E710-4322-BF0E-BC43F2F2F649}">
      <dgm:prSet/>
      <dgm:spPr/>
      <dgm:t>
        <a:bodyPr/>
        <a:lstStyle/>
        <a:p>
          <a:r>
            <a:rPr lang="en-US" b="1" smtClean="0">
              <a:latin typeface="Times New Roman" pitchFamily="18" charset="0"/>
              <a:cs typeface="Times New Roman" pitchFamily="18" charset="0"/>
            </a:rPr>
            <a:t>High incidence of relapse</a:t>
          </a:r>
          <a:endParaRPr lang="en-US" b="1" dirty="0">
            <a:latin typeface="Times New Roman" pitchFamily="18" charset="0"/>
            <a:cs typeface="Times New Roman" pitchFamily="18" charset="0"/>
          </a:endParaRPr>
        </a:p>
      </dgm:t>
    </dgm:pt>
    <dgm:pt modelId="{9F1EA410-779A-44F8-88C5-86FC9677386F}" type="parTrans" cxnId="{88810DE0-8869-4FC4-9725-558CC7F98844}">
      <dgm:prSet/>
      <dgm:spPr/>
      <dgm:t>
        <a:bodyPr/>
        <a:lstStyle/>
        <a:p>
          <a:endParaRPr lang="en-US"/>
        </a:p>
      </dgm:t>
    </dgm:pt>
    <dgm:pt modelId="{8C55CA6C-2831-40B2-AD14-3674E97104DE}" type="sibTrans" cxnId="{88810DE0-8869-4FC4-9725-558CC7F98844}">
      <dgm:prSet/>
      <dgm:spPr/>
      <dgm:t>
        <a:bodyPr/>
        <a:lstStyle/>
        <a:p>
          <a:endParaRPr lang="en-US"/>
        </a:p>
      </dgm:t>
    </dgm:pt>
    <dgm:pt modelId="{4863246B-E268-404F-84FB-9842C3527D07}">
      <dgm:prSet/>
      <dgm:spPr/>
      <dgm:t>
        <a:bodyPr/>
        <a:lstStyle/>
        <a:p>
          <a:r>
            <a:rPr lang="en-US" b="1" dirty="0" smtClean="0">
              <a:latin typeface="Times New Roman" pitchFamily="18" charset="0"/>
              <a:cs typeface="Times New Roman" pitchFamily="18" charset="0"/>
            </a:rPr>
            <a:t>6-8wks</a:t>
          </a:r>
          <a:endParaRPr lang="en-US" dirty="0"/>
        </a:p>
      </dgm:t>
    </dgm:pt>
    <dgm:pt modelId="{21CB23A9-16E4-4BA0-BEC8-7AFCFCA89C47}" type="parTrans" cxnId="{8897F410-E4A5-48BF-BDE7-CADE3797DFBE}">
      <dgm:prSet/>
      <dgm:spPr/>
    </dgm:pt>
    <dgm:pt modelId="{C164E815-96B3-4DC9-B02E-D1B4E0047AD5}" type="sibTrans" cxnId="{8897F410-E4A5-48BF-BDE7-CADE3797DFBE}">
      <dgm:prSet/>
      <dgm:spPr/>
    </dgm:pt>
    <dgm:pt modelId="{6F290176-D45A-403B-ABB5-9D64F20A7B16}" type="pres">
      <dgm:prSet presAssocID="{ADF1DA26-10DE-4B42-95FD-8EC8DF5DBE29}" presName="Name0" presStyleCnt="0">
        <dgm:presLayoutVars>
          <dgm:dir/>
          <dgm:animLvl val="lvl"/>
          <dgm:resizeHandles/>
        </dgm:presLayoutVars>
      </dgm:prSet>
      <dgm:spPr/>
      <dgm:t>
        <a:bodyPr/>
        <a:lstStyle/>
        <a:p>
          <a:endParaRPr lang="en-US"/>
        </a:p>
      </dgm:t>
    </dgm:pt>
    <dgm:pt modelId="{12618363-E198-42A2-B5DF-DFD83DC0664C}" type="pres">
      <dgm:prSet presAssocID="{1BBDCAD0-1BD9-4F69-9021-CBAC1C5CA5AA}" presName="linNode" presStyleCnt="0"/>
      <dgm:spPr/>
    </dgm:pt>
    <dgm:pt modelId="{12A57AA2-E56D-42B9-80EA-8EA389C859C4}" type="pres">
      <dgm:prSet presAssocID="{1BBDCAD0-1BD9-4F69-9021-CBAC1C5CA5AA}" presName="parentShp" presStyleLbl="node1" presStyleIdx="0" presStyleCnt="3">
        <dgm:presLayoutVars>
          <dgm:bulletEnabled val="1"/>
        </dgm:presLayoutVars>
      </dgm:prSet>
      <dgm:spPr/>
      <dgm:t>
        <a:bodyPr/>
        <a:lstStyle/>
        <a:p>
          <a:endParaRPr lang="en-US"/>
        </a:p>
      </dgm:t>
    </dgm:pt>
    <dgm:pt modelId="{441858F2-B4DD-4F80-ADC8-3FD0AC2A881D}" type="pres">
      <dgm:prSet presAssocID="{1BBDCAD0-1BD9-4F69-9021-CBAC1C5CA5AA}" presName="childShp" presStyleLbl="bgAccFollowNode1" presStyleIdx="0" presStyleCnt="3">
        <dgm:presLayoutVars>
          <dgm:bulletEnabled val="1"/>
        </dgm:presLayoutVars>
      </dgm:prSet>
      <dgm:spPr/>
      <dgm:t>
        <a:bodyPr/>
        <a:lstStyle/>
        <a:p>
          <a:endParaRPr lang="en-US"/>
        </a:p>
      </dgm:t>
    </dgm:pt>
    <dgm:pt modelId="{A3896EED-DA21-4E20-9499-6252DA5AB738}" type="pres">
      <dgm:prSet presAssocID="{9BBFBC89-E63A-4328-80B4-FA748F54C465}" presName="spacing" presStyleCnt="0"/>
      <dgm:spPr/>
    </dgm:pt>
    <dgm:pt modelId="{88A02429-F59F-4ABA-9609-83D202EF5B63}" type="pres">
      <dgm:prSet presAssocID="{8C6255D6-A582-4A2F-BE57-C030C41747A0}" presName="linNode" presStyleCnt="0"/>
      <dgm:spPr/>
    </dgm:pt>
    <dgm:pt modelId="{B688BE1F-5254-4F87-A1EE-336BC5B79128}" type="pres">
      <dgm:prSet presAssocID="{8C6255D6-A582-4A2F-BE57-C030C41747A0}" presName="parentShp" presStyleLbl="node1" presStyleIdx="1" presStyleCnt="3">
        <dgm:presLayoutVars>
          <dgm:bulletEnabled val="1"/>
        </dgm:presLayoutVars>
      </dgm:prSet>
      <dgm:spPr/>
      <dgm:t>
        <a:bodyPr/>
        <a:lstStyle/>
        <a:p>
          <a:endParaRPr lang="en-US"/>
        </a:p>
      </dgm:t>
    </dgm:pt>
    <dgm:pt modelId="{464DE7CF-3EA4-4C32-9102-DCB604F7A987}" type="pres">
      <dgm:prSet presAssocID="{8C6255D6-A582-4A2F-BE57-C030C41747A0}" presName="childShp" presStyleLbl="bgAccFollowNode1" presStyleIdx="1" presStyleCnt="3">
        <dgm:presLayoutVars>
          <dgm:bulletEnabled val="1"/>
        </dgm:presLayoutVars>
      </dgm:prSet>
      <dgm:spPr/>
      <dgm:t>
        <a:bodyPr/>
        <a:lstStyle/>
        <a:p>
          <a:endParaRPr lang="en-US"/>
        </a:p>
      </dgm:t>
    </dgm:pt>
    <dgm:pt modelId="{460A4B47-6E3E-44FD-8587-59AC4F92FC83}" type="pres">
      <dgm:prSet presAssocID="{4A86F460-CD0F-49B6-AF97-BBC3985C2BD9}" presName="spacing" presStyleCnt="0"/>
      <dgm:spPr/>
    </dgm:pt>
    <dgm:pt modelId="{2432174E-DA6D-4139-8B72-F4A6010F86AD}" type="pres">
      <dgm:prSet presAssocID="{0D2D20E1-6935-44A4-9B95-6D1AD0986DE1}" presName="linNode" presStyleCnt="0"/>
      <dgm:spPr/>
    </dgm:pt>
    <dgm:pt modelId="{18ED8648-6E08-440D-979F-6E2AED5C8572}" type="pres">
      <dgm:prSet presAssocID="{0D2D20E1-6935-44A4-9B95-6D1AD0986DE1}" presName="parentShp" presStyleLbl="node1" presStyleIdx="2" presStyleCnt="3">
        <dgm:presLayoutVars>
          <dgm:bulletEnabled val="1"/>
        </dgm:presLayoutVars>
      </dgm:prSet>
      <dgm:spPr/>
      <dgm:t>
        <a:bodyPr/>
        <a:lstStyle/>
        <a:p>
          <a:endParaRPr lang="en-US"/>
        </a:p>
      </dgm:t>
    </dgm:pt>
    <dgm:pt modelId="{C500AE0A-F086-409F-8C62-9612B5FBD89D}" type="pres">
      <dgm:prSet presAssocID="{0D2D20E1-6935-44A4-9B95-6D1AD0986DE1}" presName="childShp" presStyleLbl="bgAccFollowNode1" presStyleIdx="2" presStyleCnt="3">
        <dgm:presLayoutVars>
          <dgm:bulletEnabled val="1"/>
        </dgm:presLayoutVars>
      </dgm:prSet>
      <dgm:spPr/>
      <dgm:t>
        <a:bodyPr/>
        <a:lstStyle/>
        <a:p>
          <a:endParaRPr lang="en-US"/>
        </a:p>
      </dgm:t>
    </dgm:pt>
  </dgm:ptLst>
  <dgm:cxnLst>
    <dgm:cxn modelId="{8897F410-E4A5-48BF-BDE7-CADE3797DFBE}" srcId="{8C6255D6-A582-4A2F-BE57-C030C41747A0}" destId="{4863246B-E268-404F-84FB-9842C3527D07}" srcOrd="1" destOrd="0" parTransId="{21CB23A9-16E4-4BA0-BEC8-7AFCFCA89C47}" sibTransId="{C164E815-96B3-4DC9-B02E-D1B4E0047AD5}"/>
    <dgm:cxn modelId="{22662392-638A-46DA-A5AA-09A8E2E693D2}" type="presOf" srcId="{99768B8C-7939-47F3-84F0-A7134B6659A5}" destId="{464DE7CF-3EA4-4C32-9102-DCB604F7A987}" srcOrd="0" destOrd="2" presId="urn:microsoft.com/office/officeart/2005/8/layout/vList6"/>
    <dgm:cxn modelId="{DCE790BB-C993-41A5-9EBB-020ACC9496DE}" type="presOf" srcId="{F1013A9E-5715-4009-BFF2-9BC5B330EA96}" destId="{441858F2-B4DD-4F80-ADC8-3FD0AC2A881D}" srcOrd="0" destOrd="0" presId="urn:microsoft.com/office/officeart/2005/8/layout/vList6"/>
    <dgm:cxn modelId="{1C05811D-2D98-41AF-9DFC-E1B03E08EF70}" type="presOf" srcId="{1BBDCAD0-1BD9-4F69-9021-CBAC1C5CA5AA}" destId="{12A57AA2-E56D-42B9-80EA-8EA389C859C4}" srcOrd="0" destOrd="0" presId="urn:microsoft.com/office/officeart/2005/8/layout/vList6"/>
    <dgm:cxn modelId="{015CF717-0141-4B6C-901B-5736D9D593DE}" srcId="{0D2D20E1-6935-44A4-9B95-6D1AD0986DE1}" destId="{F7B789DF-062A-466F-AC4C-1B098CF58A4C}" srcOrd="0" destOrd="0" parTransId="{C25059AB-8D0E-4CD7-8B10-10687329A0C3}" sibTransId="{0CD554A3-D882-4A99-9BD4-D14D25AE0435}"/>
    <dgm:cxn modelId="{AB865C41-BA68-40B9-9F26-DF9DF195184A}" type="presOf" srcId="{0D2D20E1-6935-44A4-9B95-6D1AD0986DE1}" destId="{18ED8648-6E08-440D-979F-6E2AED5C8572}" srcOrd="0" destOrd="0" presId="urn:microsoft.com/office/officeart/2005/8/layout/vList6"/>
    <dgm:cxn modelId="{BA9AC9EF-E8AF-4E87-839A-757DB9BC8A43}" type="presOf" srcId="{F7B789DF-062A-466F-AC4C-1B098CF58A4C}" destId="{C500AE0A-F086-409F-8C62-9612B5FBD89D}" srcOrd="0" destOrd="0" presId="urn:microsoft.com/office/officeart/2005/8/layout/vList6"/>
    <dgm:cxn modelId="{69473960-3807-4524-A45A-D0FBF5D5BD2C}" srcId="{1BBDCAD0-1BD9-4F69-9021-CBAC1C5CA5AA}" destId="{A5152F9D-E700-4ADF-AB7A-DF59A34680A1}" srcOrd="1" destOrd="0" parTransId="{6AD0C5B7-7086-4FFE-BED3-05841639E0D2}" sibTransId="{607A84F6-C8DE-43E5-A619-BB09062CB192}"/>
    <dgm:cxn modelId="{C852FB22-5E22-42CF-AF39-37273A48D469}" srcId="{ADF1DA26-10DE-4B42-95FD-8EC8DF5DBE29}" destId="{1BBDCAD0-1BD9-4F69-9021-CBAC1C5CA5AA}" srcOrd="0" destOrd="0" parTransId="{3C497BD3-46D3-49CB-9B9E-8C422D9026E2}" sibTransId="{9BBFBC89-E63A-4328-80B4-FA748F54C465}"/>
    <dgm:cxn modelId="{88810DE0-8869-4FC4-9725-558CC7F98844}" srcId="{0D2D20E1-6935-44A4-9B95-6D1AD0986DE1}" destId="{F8C5EBA6-E710-4322-BF0E-BC43F2F2F649}" srcOrd="1" destOrd="0" parTransId="{9F1EA410-779A-44F8-88C5-86FC9677386F}" sibTransId="{8C55CA6C-2831-40B2-AD14-3674E97104DE}"/>
    <dgm:cxn modelId="{04C940E0-15A1-4884-B5A1-9E56A64AA78E}" type="presOf" srcId="{8C6255D6-A582-4A2F-BE57-C030C41747A0}" destId="{B688BE1F-5254-4F87-A1EE-336BC5B79128}" srcOrd="0" destOrd="0" presId="urn:microsoft.com/office/officeart/2005/8/layout/vList6"/>
    <dgm:cxn modelId="{A95AAB89-67F1-492B-9C75-7B406285FC08}" srcId="{ADF1DA26-10DE-4B42-95FD-8EC8DF5DBE29}" destId="{0D2D20E1-6935-44A4-9B95-6D1AD0986DE1}" srcOrd="2" destOrd="0" parTransId="{832F8A25-4C8B-4417-BFCD-5528118FE957}" sibTransId="{0E079336-A430-4453-B889-88B4927C5BE4}"/>
    <dgm:cxn modelId="{9D9AE734-6596-4264-986F-5243CC092E0D}" srcId="{8C6255D6-A582-4A2F-BE57-C030C41747A0}" destId="{8C356276-0095-4E4D-ABEA-B64F42DAB5A0}" srcOrd="0" destOrd="0" parTransId="{646C46DF-3B61-41AC-A8CA-A540EBCA164D}" sibTransId="{1A3C66AC-FA33-4544-8A28-47DD74603F32}"/>
    <dgm:cxn modelId="{4E59C462-BBE2-405F-9954-DD2591053902}" type="presOf" srcId="{A5152F9D-E700-4ADF-AB7A-DF59A34680A1}" destId="{441858F2-B4DD-4F80-ADC8-3FD0AC2A881D}" srcOrd="0" destOrd="1" presId="urn:microsoft.com/office/officeart/2005/8/layout/vList6"/>
    <dgm:cxn modelId="{5824B98B-E9F0-444B-88FC-79C0719C699E}" srcId="{ADF1DA26-10DE-4B42-95FD-8EC8DF5DBE29}" destId="{8C6255D6-A582-4A2F-BE57-C030C41747A0}" srcOrd="1" destOrd="0" parTransId="{8EA63B51-12C4-4A2B-9925-5A8CF91F8B21}" sibTransId="{4A86F460-CD0F-49B6-AF97-BBC3985C2BD9}"/>
    <dgm:cxn modelId="{EA052643-F05D-4DB2-B0A1-E15F3BE5A8FC}" type="presOf" srcId="{4863246B-E268-404F-84FB-9842C3527D07}" destId="{464DE7CF-3EA4-4C32-9102-DCB604F7A987}" srcOrd="0" destOrd="1" presId="urn:microsoft.com/office/officeart/2005/8/layout/vList6"/>
    <dgm:cxn modelId="{449204FB-C4BB-40C3-A1BD-CFFCB71CDFEB}" srcId="{8C6255D6-A582-4A2F-BE57-C030C41747A0}" destId="{99768B8C-7939-47F3-84F0-A7134B6659A5}" srcOrd="2" destOrd="0" parTransId="{D9E628DE-1C61-4F5E-B2BE-9DFD36D9DE9A}" sibTransId="{E141EF3A-A1B7-470B-B835-0A9BDE94D2EF}"/>
    <dgm:cxn modelId="{227BBE95-6A33-478F-B89B-018E5BED600B}" type="presOf" srcId="{ADF1DA26-10DE-4B42-95FD-8EC8DF5DBE29}" destId="{6F290176-D45A-403B-ABB5-9D64F20A7B16}" srcOrd="0" destOrd="0" presId="urn:microsoft.com/office/officeart/2005/8/layout/vList6"/>
    <dgm:cxn modelId="{25E9F43D-AA1A-4E39-AE94-5F97CB161A8A}" srcId="{1BBDCAD0-1BD9-4F69-9021-CBAC1C5CA5AA}" destId="{F1013A9E-5715-4009-BFF2-9BC5B330EA96}" srcOrd="0" destOrd="0" parTransId="{99A5A52B-5911-421D-8B68-70DC688245F8}" sibTransId="{283FF40F-9648-4D33-8A81-09ECAE9A50A7}"/>
    <dgm:cxn modelId="{3E0F3EAF-3FBF-4287-A07D-8A0FE09D3613}" type="presOf" srcId="{F8C5EBA6-E710-4322-BF0E-BC43F2F2F649}" destId="{C500AE0A-F086-409F-8C62-9612B5FBD89D}" srcOrd="0" destOrd="1" presId="urn:microsoft.com/office/officeart/2005/8/layout/vList6"/>
    <dgm:cxn modelId="{EB265133-FEFA-4E3E-AFBB-0D8BB2F75A3A}" type="presOf" srcId="{8C356276-0095-4E4D-ABEA-B64F42DAB5A0}" destId="{464DE7CF-3EA4-4C32-9102-DCB604F7A987}" srcOrd="0" destOrd="0" presId="urn:microsoft.com/office/officeart/2005/8/layout/vList6"/>
    <dgm:cxn modelId="{51C9926A-2884-4084-B419-0E902593812F}" type="presParOf" srcId="{6F290176-D45A-403B-ABB5-9D64F20A7B16}" destId="{12618363-E198-42A2-B5DF-DFD83DC0664C}" srcOrd="0" destOrd="0" presId="urn:microsoft.com/office/officeart/2005/8/layout/vList6"/>
    <dgm:cxn modelId="{570ECC7E-F79A-49A2-BE50-FD657768853C}" type="presParOf" srcId="{12618363-E198-42A2-B5DF-DFD83DC0664C}" destId="{12A57AA2-E56D-42B9-80EA-8EA389C859C4}" srcOrd="0" destOrd="0" presId="urn:microsoft.com/office/officeart/2005/8/layout/vList6"/>
    <dgm:cxn modelId="{7C450548-02D2-47EF-8BFD-90D1891BCCA9}" type="presParOf" srcId="{12618363-E198-42A2-B5DF-DFD83DC0664C}" destId="{441858F2-B4DD-4F80-ADC8-3FD0AC2A881D}" srcOrd="1" destOrd="0" presId="urn:microsoft.com/office/officeart/2005/8/layout/vList6"/>
    <dgm:cxn modelId="{CF8A0EE4-DE84-4087-938F-ED52BF322C6D}" type="presParOf" srcId="{6F290176-D45A-403B-ABB5-9D64F20A7B16}" destId="{A3896EED-DA21-4E20-9499-6252DA5AB738}" srcOrd="1" destOrd="0" presId="urn:microsoft.com/office/officeart/2005/8/layout/vList6"/>
    <dgm:cxn modelId="{490F1326-C58D-4719-A4FC-8A2A2A9DB3FB}" type="presParOf" srcId="{6F290176-D45A-403B-ABB5-9D64F20A7B16}" destId="{88A02429-F59F-4ABA-9609-83D202EF5B63}" srcOrd="2" destOrd="0" presId="urn:microsoft.com/office/officeart/2005/8/layout/vList6"/>
    <dgm:cxn modelId="{A5FF43EE-A4CE-4B6B-A451-DE0BBAD9E672}" type="presParOf" srcId="{88A02429-F59F-4ABA-9609-83D202EF5B63}" destId="{B688BE1F-5254-4F87-A1EE-336BC5B79128}" srcOrd="0" destOrd="0" presId="urn:microsoft.com/office/officeart/2005/8/layout/vList6"/>
    <dgm:cxn modelId="{63A006F9-D798-4C2A-9BB8-AA5488928933}" type="presParOf" srcId="{88A02429-F59F-4ABA-9609-83D202EF5B63}" destId="{464DE7CF-3EA4-4C32-9102-DCB604F7A987}" srcOrd="1" destOrd="0" presId="urn:microsoft.com/office/officeart/2005/8/layout/vList6"/>
    <dgm:cxn modelId="{DEDEA949-D1C8-46BF-9E7C-E344F58BD074}" type="presParOf" srcId="{6F290176-D45A-403B-ABB5-9D64F20A7B16}" destId="{460A4B47-6E3E-44FD-8587-59AC4F92FC83}" srcOrd="3" destOrd="0" presId="urn:microsoft.com/office/officeart/2005/8/layout/vList6"/>
    <dgm:cxn modelId="{39860B65-8B57-4BC8-A929-36C80E2A2138}" type="presParOf" srcId="{6F290176-D45A-403B-ABB5-9D64F20A7B16}" destId="{2432174E-DA6D-4139-8B72-F4A6010F86AD}" srcOrd="4" destOrd="0" presId="urn:microsoft.com/office/officeart/2005/8/layout/vList6"/>
    <dgm:cxn modelId="{800D87B4-7E66-47A8-AD06-AFEE7BF27530}" type="presParOf" srcId="{2432174E-DA6D-4139-8B72-F4A6010F86AD}" destId="{18ED8648-6E08-440D-979F-6E2AED5C8572}" srcOrd="0" destOrd="0" presId="urn:microsoft.com/office/officeart/2005/8/layout/vList6"/>
    <dgm:cxn modelId="{6A21739B-C7E6-4CD8-83DF-B0E2A0110719}" type="presParOf" srcId="{2432174E-DA6D-4139-8B72-F4A6010F86AD}" destId="{C500AE0A-F086-409F-8C62-9612B5FBD89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FDFA6D-3039-4451-8831-2AF55AFEB132}" type="doc">
      <dgm:prSet loTypeId="urn:microsoft.com/office/officeart/2005/8/layout/vList6" loCatId="list" qsTypeId="urn:microsoft.com/office/officeart/2005/8/quickstyle/3d1" qsCatId="3D" csTypeId="urn:microsoft.com/office/officeart/2005/8/colors/colorful2" csCatId="colorful" phldr="1"/>
      <dgm:spPr/>
      <dgm:t>
        <a:bodyPr/>
        <a:lstStyle/>
        <a:p>
          <a:endParaRPr lang="en-US"/>
        </a:p>
      </dgm:t>
    </dgm:pt>
    <dgm:pt modelId="{50C9B168-A387-4D6C-B1DD-5558A9A99789}">
      <dgm:prSet phldrT="[Text]"/>
      <dgm:spPr>
        <a:solidFill>
          <a:schemeClr val="accent1">
            <a:lumMod val="60000"/>
            <a:lumOff val="40000"/>
          </a:schemeClr>
        </a:solidFill>
      </dgm:spPr>
      <dgm:t>
        <a:bodyPr/>
        <a:lstStyle/>
        <a:p>
          <a:r>
            <a:rPr lang="en-US" dirty="0" smtClean="0">
              <a:solidFill>
                <a:schemeClr val="tx1"/>
              </a:solidFill>
              <a:latin typeface="Arabic Typesetting" pitchFamily="66" charset="-78"/>
              <a:cs typeface="Arabic Typesetting" pitchFamily="66" charset="-78"/>
            </a:rPr>
            <a:t>COLLAGENASE</a:t>
          </a:r>
          <a:endParaRPr lang="en-US" dirty="0">
            <a:solidFill>
              <a:schemeClr val="tx1"/>
            </a:solidFill>
            <a:latin typeface="Arabic Typesetting" pitchFamily="66" charset="-78"/>
            <a:cs typeface="Arabic Typesetting" pitchFamily="66" charset="-78"/>
          </a:endParaRPr>
        </a:p>
      </dgm:t>
    </dgm:pt>
    <dgm:pt modelId="{DF764455-B559-4A17-AC4E-8FA0E3BC66CE}" type="parTrans" cxnId="{35A7B5F2-2F56-4D23-A3AA-A892BC5EDE58}">
      <dgm:prSet/>
      <dgm:spPr/>
      <dgm:t>
        <a:bodyPr/>
        <a:lstStyle/>
        <a:p>
          <a:endParaRPr lang="en-US"/>
        </a:p>
      </dgm:t>
    </dgm:pt>
    <dgm:pt modelId="{7F327A93-5148-4B83-A5F4-11A7E24A79EC}" type="sibTrans" cxnId="{35A7B5F2-2F56-4D23-A3AA-A892BC5EDE58}">
      <dgm:prSet/>
      <dgm:spPr/>
      <dgm:t>
        <a:bodyPr/>
        <a:lstStyle/>
        <a:p>
          <a:endParaRPr lang="en-US"/>
        </a:p>
      </dgm:t>
    </dgm:pt>
    <dgm:pt modelId="{D649B09B-7833-4CBB-A189-5275A99781A7}">
      <dgm:prSet phldrT="[Text]" custT="1"/>
      <dgm:spPr>
        <a:solidFill>
          <a:schemeClr val="accent1">
            <a:lumMod val="40000"/>
            <a:lumOff val="60000"/>
            <a:alpha val="90000"/>
          </a:schemeClr>
        </a:solidFill>
      </dgm:spPr>
      <dgm:t>
        <a:bodyPr/>
        <a:lstStyle/>
        <a:p>
          <a:r>
            <a:rPr lang="en-US" sz="2800" b="0" dirty="0" smtClean="0">
              <a:solidFill>
                <a:schemeClr val="tx1"/>
              </a:solidFill>
              <a:latin typeface="Arabic Typesetting" pitchFamily="66" charset="-78"/>
              <a:cs typeface="Arabic Typesetting" pitchFamily="66" charset="-78"/>
            </a:rPr>
            <a:t>Increase circulation &amp; epithelial regeneration after </a:t>
          </a:r>
          <a:r>
            <a:rPr lang="en-US" sz="2800" b="0" dirty="0" err="1" smtClean="0">
              <a:solidFill>
                <a:schemeClr val="tx1"/>
              </a:solidFill>
              <a:latin typeface="Arabic Typesetting" pitchFamily="66" charset="-78"/>
              <a:cs typeface="Arabic Typesetting" pitchFamily="66" charset="-78"/>
            </a:rPr>
            <a:t>lysis</a:t>
          </a:r>
          <a:r>
            <a:rPr lang="en-US" sz="2800" b="0" dirty="0" smtClean="0">
              <a:solidFill>
                <a:schemeClr val="tx1"/>
              </a:solidFill>
              <a:latin typeface="Arabic Typesetting" pitchFamily="66" charset="-78"/>
              <a:cs typeface="Arabic Typesetting" pitchFamily="66" charset="-78"/>
            </a:rPr>
            <a:t> of the submucous tissue</a:t>
          </a:r>
          <a:endParaRPr lang="en-US" sz="2800" b="0" dirty="0">
            <a:solidFill>
              <a:schemeClr val="tx1"/>
            </a:solidFill>
            <a:latin typeface="Arabic Typesetting" pitchFamily="66" charset="-78"/>
            <a:cs typeface="Arabic Typesetting" pitchFamily="66" charset="-78"/>
          </a:endParaRPr>
        </a:p>
      </dgm:t>
    </dgm:pt>
    <dgm:pt modelId="{588F4CC0-7034-434C-9E5A-B926B8B52BF5}" type="parTrans" cxnId="{A735CD08-65BD-43A0-AC1C-07219C4C6AA6}">
      <dgm:prSet/>
      <dgm:spPr/>
      <dgm:t>
        <a:bodyPr/>
        <a:lstStyle/>
        <a:p>
          <a:endParaRPr lang="en-US"/>
        </a:p>
      </dgm:t>
    </dgm:pt>
    <dgm:pt modelId="{6B84C15B-1B32-480A-A0CB-E19736F95039}" type="sibTrans" cxnId="{A735CD08-65BD-43A0-AC1C-07219C4C6AA6}">
      <dgm:prSet/>
      <dgm:spPr/>
      <dgm:t>
        <a:bodyPr/>
        <a:lstStyle/>
        <a:p>
          <a:endParaRPr lang="en-US"/>
        </a:p>
      </dgm:t>
    </dgm:pt>
    <dgm:pt modelId="{67DF1AE3-234B-4A0F-9B4F-5D5A7339D128}">
      <dgm:prSet phldrT="[Text]" custT="1"/>
      <dgm:spPr>
        <a:solidFill>
          <a:schemeClr val="accent1">
            <a:lumMod val="40000"/>
            <a:lumOff val="60000"/>
            <a:alpha val="90000"/>
          </a:schemeClr>
        </a:solidFill>
      </dgm:spPr>
      <dgm:t>
        <a:bodyPr/>
        <a:lstStyle/>
        <a:p>
          <a:r>
            <a:rPr lang="en-US" sz="2800" b="0" dirty="0" smtClean="0">
              <a:solidFill>
                <a:schemeClr val="tx1"/>
              </a:solidFill>
              <a:latin typeface="Arabic Typesetting" pitchFamily="66" charset="-78"/>
              <a:cs typeface="Arabic Typesetting" pitchFamily="66" charset="-78"/>
            </a:rPr>
            <a:t>Given intralesionally</a:t>
          </a:r>
          <a:endParaRPr lang="en-US" sz="2800" b="0" dirty="0">
            <a:solidFill>
              <a:schemeClr val="tx1"/>
            </a:solidFill>
            <a:latin typeface="Arabic Typesetting" pitchFamily="66" charset="-78"/>
            <a:cs typeface="Arabic Typesetting" pitchFamily="66" charset="-78"/>
          </a:endParaRPr>
        </a:p>
      </dgm:t>
    </dgm:pt>
    <dgm:pt modelId="{3F73577B-DAD2-4FD3-BF57-A9B6FFEE80C6}" type="parTrans" cxnId="{B4110E43-D1B4-46BD-8BFD-D7EC954FDD17}">
      <dgm:prSet/>
      <dgm:spPr/>
      <dgm:t>
        <a:bodyPr/>
        <a:lstStyle/>
        <a:p>
          <a:endParaRPr lang="en-US"/>
        </a:p>
      </dgm:t>
    </dgm:pt>
    <dgm:pt modelId="{4036F258-A8DB-477D-B4E5-C3DA1464A701}" type="sibTrans" cxnId="{B4110E43-D1B4-46BD-8BFD-D7EC954FDD17}">
      <dgm:prSet/>
      <dgm:spPr/>
      <dgm:t>
        <a:bodyPr/>
        <a:lstStyle/>
        <a:p>
          <a:endParaRPr lang="en-US"/>
        </a:p>
      </dgm:t>
    </dgm:pt>
    <dgm:pt modelId="{B1CD540A-A3AC-4297-ACF7-8B28B242116C}">
      <dgm:prSet phldrT="[Text]"/>
      <dgm:spPr>
        <a:solidFill>
          <a:schemeClr val="accent1">
            <a:lumMod val="40000"/>
            <a:lumOff val="60000"/>
          </a:schemeClr>
        </a:solidFill>
      </dgm:spPr>
      <dgm:t>
        <a:bodyPr/>
        <a:lstStyle/>
        <a:p>
          <a:r>
            <a:rPr lang="en-US" dirty="0" smtClean="0">
              <a:solidFill>
                <a:schemeClr val="tx1"/>
              </a:solidFill>
              <a:latin typeface="Arabic Typesetting" pitchFamily="66" charset="-78"/>
              <a:cs typeface="Arabic Typesetting" pitchFamily="66" charset="-78"/>
            </a:rPr>
            <a:t>CHYMOTRYPSIN</a:t>
          </a:r>
          <a:endParaRPr lang="en-US" dirty="0">
            <a:solidFill>
              <a:schemeClr val="tx1"/>
            </a:solidFill>
            <a:latin typeface="Arabic Typesetting" pitchFamily="66" charset="-78"/>
            <a:cs typeface="Arabic Typesetting" pitchFamily="66" charset="-78"/>
          </a:endParaRPr>
        </a:p>
      </dgm:t>
    </dgm:pt>
    <dgm:pt modelId="{01BB7132-8BDA-4231-B77E-AAF827B99116}" type="parTrans" cxnId="{DFE95886-AFCC-4938-96B7-B8E39ABD02A4}">
      <dgm:prSet/>
      <dgm:spPr/>
      <dgm:t>
        <a:bodyPr/>
        <a:lstStyle/>
        <a:p>
          <a:endParaRPr lang="en-US"/>
        </a:p>
      </dgm:t>
    </dgm:pt>
    <dgm:pt modelId="{11CAB2DF-2D54-412C-A512-195295202183}" type="sibTrans" cxnId="{DFE95886-AFCC-4938-96B7-B8E39ABD02A4}">
      <dgm:prSet/>
      <dgm:spPr/>
      <dgm:t>
        <a:bodyPr/>
        <a:lstStyle/>
        <a:p>
          <a:endParaRPr lang="en-US"/>
        </a:p>
      </dgm:t>
    </dgm:pt>
    <dgm:pt modelId="{4DE1970F-2995-422B-9422-09050B66C7B2}">
      <dgm:prSet phldrT="[Text]" custT="1"/>
      <dgm:spPr>
        <a:solidFill>
          <a:schemeClr val="accent1">
            <a:lumMod val="40000"/>
            <a:lumOff val="60000"/>
            <a:alpha val="90000"/>
          </a:schemeClr>
        </a:solidFill>
      </dgm:spPr>
      <dgm:t>
        <a:bodyPr/>
        <a:lstStyle/>
        <a:p>
          <a:r>
            <a:rPr lang="en-US" sz="2800" b="0" dirty="0" err="1" smtClean="0">
              <a:solidFill>
                <a:schemeClr val="tx1"/>
              </a:solidFill>
              <a:latin typeface="Arabic Typesetting" pitchFamily="66" charset="-78"/>
              <a:cs typeface="Arabic Typesetting" pitchFamily="66" charset="-78"/>
            </a:rPr>
            <a:t>Endopeptidase</a:t>
          </a:r>
          <a:endParaRPr lang="en-US" sz="2800" b="0" dirty="0">
            <a:solidFill>
              <a:schemeClr val="tx1"/>
            </a:solidFill>
            <a:latin typeface="Arabic Typesetting" pitchFamily="66" charset="-78"/>
            <a:cs typeface="Arabic Typesetting" pitchFamily="66" charset="-78"/>
          </a:endParaRPr>
        </a:p>
      </dgm:t>
    </dgm:pt>
    <dgm:pt modelId="{337BAB9A-7852-4125-85C9-AE138F0626DE}" type="parTrans" cxnId="{5A1901C8-8FEA-40CB-9945-19834B8E8A83}">
      <dgm:prSet/>
      <dgm:spPr/>
      <dgm:t>
        <a:bodyPr/>
        <a:lstStyle/>
        <a:p>
          <a:endParaRPr lang="en-US"/>
        </a:p>
      </dgm:t>
    </dgm:pt>
    <dgm:pt modelId="{72F6FB8E-48C9-40D7-8FBF-DBF165ED1D2D}" type="sibTrans" cxnId="{5A1901C8-8FEA-40CB-9945-19834B8E8A83}">
      <dgm:prSet/>
      <dgm:spPr/>
      <dgm:t>
        <a:bodyPr/>
        <a:lstStyle/>
        <a:p>
          <a:endParaRPr lang="en-US"/>
        </a:p>
      </dgm:t>
    </dgm:pt>
    <dgm:pt modelId="{5E717851-6938-4991-AF14-6E9723586321}">
      <dgm:prSet phldrT="[Text]" custT="1"/>
      <dgm:spPr>
        <a:solidFill>
          <a:schemeClr val="accent1">
            <a:lumMod val="40000"/>
            <a:lumOff val="60000"/>
            <a:alpha val="90000"/>
          </a:schemeClr>
        </a:solidFill>
      </dgm:spPr>
      <dgm:t>
        <a:bodyPr/>
        <a:lstStyle/>
        <a:p>
          <a:r>
            <a:rPr lang="en-US" sz="2800" b="0" dirty="0" smtClean="0">
              <a:solidFill>
                <a:schemeClr val="tx1"/>
              </a:solidFill>
              <a:latin typeface="Arabic Typesetting" pitchFamily="66" charset="-78"/>
              <a:cs typeface="Arabic Typesetting" pitchFamily="66" charset="-78"/>
            </a:rPr>
            <a:t>Hydrolyses ester &amp; peptide bonds</a:t>
          </a:r>
          <a:endParaRPr lang="en-US" sz="2800" b="0" dirty="0">
            <a:solidFill>
              <a:schemeClr val="tx1"/>
            </a:solidFill>
            <a:latin typeface="Arabic Typesetting" pitchFamily="66" charset="-78"/>
            <a:cs typeface="Arabic Typesetting" pitchFamily="66" charset="-78"/>
          </a:endParaRPr>
        </a:p>
      </dgm:t>
    </dgm:pt>
    <dgm:pt modelId="{EA0A022D-CBDC-4112-B051-7FA3955216E6}" type="parTrans" cxnId="{5ADCA5F7-4955-4883-87CE-30C14E03A122}">
      <dgm:prSet/>
      <dgm:spPr/>
      <dgm:t>
        <a:bodyPr/>
        <a:lstStyle/>
        <a:p>
          <a:endParaRPr lang="en-US"/>
        </a:p>
      </dgm:t>
    </dgm:pt>
    <dgm:pt modelId="{54B4905E-1252-44F8-87F8-C0F1D29FB059}" type="sibTrans" cxnId="{5ADCA5F7-4955-4883-87CE-30C14E03A122}">
      <dgm:prSet/>
      <dgm:spPr/>
      <dgm:t>
        <a:bodyPr/>
        <a:lstStyle/>
        <a:p>
          <a:endParaRPr lang="en-US"/>
        </a:p>
      </dgm:t>
    </dgm:pt>
    <dgm:pt modelId="{E5315AB2-8537-48BA-B436-107B781B976E}">
      <dgm:prSet phldrT="[Text]" custT="1"/>
      <dgm:spPr>
        <a:solidFill>
          <a:schemeClr val="accent1">
            <a:lumMod val="40000"/>
            <a:lumOff val="60000"/>
            <a:alpha val="90000"/>
          </a:schemeClr>
        </a:solidFill>
      </dgm:spPr>
      <dgm:t>
        <a:bodyPr/>
        <a:lstStyle/>
        <a:p>
          <a:r>
            <a:rPr lang="en-US" sz="2800" b="0" dirty="0" smtClean="0">
              <a:solidFill>
                <a:schemeClr val="tx1"/>
              </a:solidFill>
              <a:latin typeface="Arabic Typesetting" pitchFamily="66" charset="-78"/>
              <a:cs typeface="Arabic Typesetting" pitchFamily="66" charset="-78"/>
            </a:rPr>
            <a:t> Used as a </a:t>
          </a:r>
          <a:r>
            <a:rPr lang="en-US" sz="2800" b="0" dirty="0" err="1" smtClean="0">
              <a:solidFill>
                <a:schemeClr val="tx1"/>
              </a:solidFill>
              <a:latin typeface="Arabic Typesetting" pitchFamily="66" charset="-78"/>
              <a:cs typeface="Arabic Typesetting" pitchFamily="66" charset="-78"/>
            </a:rPr>
            <a:t>proteolytic</a:t>
          </a:r>
          <a:r>
            <a:rPr lang="en-US" sz="2800" b="0" dirty="0" smtClean="0">
              <a:solidFill>
                <a:schemeClr val="tx1"/>
              </a:solidFill>
              <a:latin typeface="Arabic Typesetting" pitchFamily="66" charset="-78"/>
              <a:cs typeface="Arabic Typesetting" pitchFamily="66" charset="-78"/>
            </a:rPr>
            <a:t> &amp; anti-inflammatory agent</a:t>
          </a:r>
          <a:endParaRPr lang="en-US" sz="2800" b="0" dirty="0">
            <a:solidFill>
              <a:schemeClr val="tx1"/>
            </a:solidFill>
            <a:latin typeface="Arabic Typesetting" pitchFamily="66" charset="-78"/>
            <a:cs typeface="Arabic Typesetting" pitchFamily="66" charset="-78"/>
          </a:endParaRPr>
        </a:p>
      </dgm:t>
    </dgm:pt>
    <dgm:pt modelId="{AB5FD135-3CAB-4A9F-B50A-29791A71637A}" type="parTrans" cxnId="{D66CD479-A15F-4DF9-BD38-E05B83EE470C}">
      <dgm:prSet/>
      <dgm:spPr/>
      <dgm:t>
        <a:bodyPr/>
        <a:lstStyle/>
        <a:p>
          <a:endParaRPr lang="en-US"/>
        </a:p>
      </dgm:t>
    </dgm:pt>
    <dgm:pt modelId="{B445A493-C531-43D6-A340-BA5ACE59308B}" type="sibTrans" cxnId="{D66CD479-A15F-4DF9-BD38-E05B83EE470C}">
      <dgm:prSet/>
      <dgm:spPr/>
      <dgm:t>
        <a:bodyPr/>
        <a:lstStyle/>
        <a:p>
          <a:endParaRPr lang="en-US"/>
        </a:p>
      </dgm:t>
    </dgm:pt>
    <dgm:pt modelId="{5B0D06C9-E3AA-40E4-8015-41E9CFB60C60}" type="pres">
      <dgm:prSet presAssocID="{9DFDFA6D-3039-4451-8831-2AF55AFEB132}" presName="Name0" presStyleCnt="0">
        <dgm:presLayoutVars>
          <dgm:dir/>
          <dgm:animLvl val="lvl"/>
          <dgm:resizeHandles/>
        </dgm:presLayoutVars>
      </dgm:prSet>
      <dgm:spPr/>
      <dgm:t>
        <a:bodyPr/>
        <a:lstStyle/>
        <a:p>
          <a:endParaRPr lang="en-US"/>
        </a:p>
      </dgm:t>
    </dgm:pt>
    <dgm:pt modelId="{2FA009E1-28BA-4259-8759-BEE06BD5CF29}" type="pres">
      <dgm:prSet presAssocID="{50C9B168-A387-4D6C-B1DD-5558A9A99789}" presName="linNode" presStyleCnt="0"/>
      <dgm:spPr/>
    </dgm:pt>
    <dgm:pt modelId="{2043B318-12F3-4C20-9ECD-00C69ECAA5EC}" type="pres">
      <dgm:prSet presAssocID="{50C9B168-A387-4D6C-B1DD-5558A9A99789}" presName="parentShp" presStyleLbl="node1" presStyleIdx="0" presStyleCnt="2" custScaleY="115045">
        <dgm:presLayoutVars>
          <dgm:bulletEnabled val="1"/>
        </dgm:presLayoutVars>
      </dgm:prSet>
      <dgm:spPr/>
      <dgm:t>
        <a:bodyPr/>
        <a:lstStyle/>
        <a:p>
          <a:endParaRPr lang="en-US"/>
        </a:p>
      </dgm:t>
    </dgm:pt>
    <dgm:pt modelId="{32582446-5F92-408B-83FA-D62B49042494}" type="pres">
      <dgm:prSet presAssocID="{50C9B168-A387-4D6C-B1DD-5558A9A99789}" presName="childShp" presStyleLbl="bgAccFollowNode1" presStyleIdx="0" presStyleCnt="2" custScaleY="138786">
        <dgm:presLayoutVars>
          <dgm:bulletEnabled val="1"/>
        </dgm:presLayoutVars>
      </dgm:prSet>
      <dgm:spPr/>
      <dgm:t>
        <a:bodyPr/>
        <a:lstStyle/>
        <a:p>
          <a:endParaRPr lang="en-US"/>
        </a:p>
      </dgm:t>
    </dgm:pt>
    <dgm:pt modelId="{3B0C8CC4-3937-44E4-9FD4-2CA799D5FAC9}" type="pres">
      <dgm:prSet presAssocID="{7F327A93-5148-4B83-A5F4-11A7E24A79EC}" presName="spacing" presStyleCnt="0"/>
      <dgm:spPr/>
    </dgm:pt>
    <dgm:pt modelId="{434A4FEC-2C31-4877-B17A-D6DC7AF46845}" type="pres">
      <dgm:prSet presAssocID="{B1CD540A-A3AC-4297-ACF7-8B28B242116C}" presName="linNode" presStyleCnt="0"/>
      <dgm:spPr/>
    </dgm:pt>
    <dgm:pt modelId="{FDD6EFAF-18EF-476B-9C07-15E25AFDC47B}" type="pres">
      <dgm:prSet presAssocID="{B1CD540A-A3AC-4297-ACF7-8B28B242116C}" presName="parentShp" presStyleLbl="node1" presStyleIdx="1" presStyleCnt="2" custScaleY="120960">
        <dgm:presLayoutVars>
          <dgm:bulletEnabled val="1"/>
        </dgm:presLayoutVars>
      </dgm:prSet>
      <dgm:spPr/>
      <dgm:t>
        <a:bodyPr/>
        <a:lstStyle/>
        <a:p>
          <a:endParaRPr lang="en-US"/>
        </a:p>
      </dgm:t>
    </dgm:pt>
    <dgm:pt modelId="{1214018A-9090-4FA4-88A6-A7370CFD23B5}" type="pres">
      <dgm:prSet presAssocID="{B1CD540A-A3AC-4297-ACF7-8B28B242116C}" presName="childShp" presStyleLbl="bgAccFollowNode1" presStyleIdx="1" presStyleCnt="2" custScaleY="171132">
        <dgm:presLayoutVars>
          <dgm:bulletEnabled val="1"/>
        </dgm:presLayoutVars>
      </dgm:prSet>
      <dgm:spPr/>
      <dgm:t>
        <a:bodyPr/>
        <a:lstStyle/>
        <a:p>
          <a:endParaRPr lang="en-US"/>
        </a:p>
      </dgm:t>
    </dgm:pt>
  </dgm:ptLst>
  <dgm:cxnLst>
    <dgm:cxn modelId="{1FECCD2E-06B7-43AF-8F74-7C6530D5188E}" type="presOf" srcId="{E5315AB2-8537-48BA-B436-107B781B976E}" destId="{1214018A-9090-4FA4-88A6-A7370CFD23B5}" srcOrd="0" destOrd="1" presId="urn:microsoft.com/office/officeart/2005/8/layout/vList6"/>
    <dgm:cxn modelId="{DFE95886-AFCC-4938-96B7-B8E39ABD02A4}" srcId="{9DFDFA6D-3039-4451-8831-2AF55AFEB132}" destId="{B1CD540A-A3AC-4297-ACF7-8B28B242116C}" srcOrd="1" destOrd="0" parTransId="{01BB7132-8BDA-4231-B77E-AAF827B99116}" sibTransId="{11CAB2DF-2D54-412C-A512-195295202183}"/>
    <dgm:cxn modelId="{51386AD3-812C-4498-8F4A-47FA368C2E8C}" type="presOf" srcId="{5E717851-6938-4991-AF14-6E9723586321}" destId="{1214018A-9090-4FA4-88A6-A7370CFD23B5}" srcOrd="0" destOrd="2" presId="urn:microsoft.com/office/officeart/2005/8/layout/vList6"/>
    <dgm:cxn modelId="{A6CBEE14-79D6-4391-B75B-6014298CD67F}" type="presOf" srcId="{50C9B168-A387-4D6C-B1DD-5558A9A99789}" destId="{2043B318-12F3-4C20-9ECD-00C69ECAA5EC}" srcOrd="0" destOrd="0" presId="urn:microsoft.com/office/officeart/2005/8/layout/vList6"/>
    <dgm:cxn modelId="{1117B6CF-D6FB-4480-90AD-439558C75F2C}" type="presOf" srcId="{B1CD540A-A3AC-4297-ACF7-8B28B242116C}" destId="{FDD6EFAF-18EF-476B-9C07-15E25AFDC47B}" srcOrd="0" destOrd="0" presId="urn:microsoft.com/office/officeart/2005/8/layout/vList6"/>
    <dgm:cxn modelId="{D66CD479-A15F-4DF9-BD38-E05B83EE470C}" srcId="{B1CD540A-A3AC-4297-ACF7-8B28B242116C}" destId="{E5315AB2-8537-48BA-B436-107B781B976E}" srcOrd="1" destOrd="0" parTransId="{AB5FD135-3CAB-4A9F-B50A-29791A71637A}" sibTransId="{B445A493-C531-43D6-A340-BA5ACE59308B}"/>
    <dgm:cxn modelId="{5A1901C8-8FEA-40CB-9945-19834B8E8A83}" srcId="{B1CD540A-A3AC-4297-ACF7-8B28B242116C}" destId="{4DE1970F-2995-422B-9422-09050B66C7B2}" srcOrd="0" destOrd="0" parTransId="{337BAB9A-7852-4125-85C9-AE138F0626DE}" sibTransId="{72F6FB8E-48C9-40D7-8FBF-DBF165ED1D2D}"/>
    <dgm:cxn modelId="{2B117027-7CEA-448F-A3FC-B33BFD4BF0DA}" type="presOf" srcId="{D649B09B-7833-4CBB-A189-5275A99781A7}" destId="{32582446-5F92-408B-83FA-D62B49042494}" srcOrd="0" destOrd="0" presId="urn:microsoft.com/office/officeart/2005/8/layout/vList6"/>
    <dgm:cxn modelId="{578033CB-D5E6-469E-86A3-572A2E80406B}" type="presOf" srcId="{67DF1AE3-234B-4A0F-9B4F-5D5A7339D128}" destId="{32582446-5F92-408B-83FA-D62B49042494}" srcOrd="0" destOrd="1" presId="urn:microsoft.com/office/officeart/2005/8/layout/vList6"/>
    <dgm:cxn modelId="{5F44457F-8090-45D4-AEA9-DDBB43DABBCF}" type="presOf" srcId="{9DFDFA6D-3039-4451-8831-2AF55AFEB132}" destId="{5B0D06C9-E3AA-40E4-8015-41E9CFB60C60}" srcOrd="0" destOrd="0" presId="urn:microsoft.com/office/officeart/2005/8/layout/vList6"/>
    <dgm:cxn modelId="{35A7B5F2-2F56-4D23-A3AA-A892BC5EDE58}" srcId="{9DFDFA6D-3039-4451-8831-2AF55AFEB132}" destId="{50C9B168-A387-4D6C-B1DD-5558A9A99789}" srcOrd="0" destOrd="0" parTransId="{DF764455-B559-4A17-AC4E-8FA0E3BC66CE}" sibTransId="{7F327A93-5148-4B83-A5F4-11A7E24A79EC}"/>
    <dgm:cxn modelId="{B4110E43-D1B4-46BD-8BFD-D7EC954FDD17}" srcId="{50C9B168-A387-4D6C-B1DD-5558A9A99789}" destId="{67DF1AE3-234B-4A0F-9B4F-5D5A7339D128}" srcOrd="1" destOrd="0" parTransId="{3F73577B-DAD2-4FD3-BF57-A9B6FFEE80C6}" sibTransId="{4036F258-A8DB-477D-B4E5-C3DA1464A701}"/>
    <dgm:cxn modelId="{A735CD08-65BD-43A0-AC1C-07219C4C6AA6}" srcId="{50C9B168-A387-4D6C-B1DD-5558A9A99789}" destId="{D649B09B-7833-4CBB-A189-5275A99781A7}" srcOrd="0" destOrd="0" parTransId="{588F4CC0-7034-434C-9E5A-B926B8B52BF5}" sibTransId="{6B84C15B-1B32-480A-A0CB-E19736F95039}"/>
    <dgm:cxn modelId="{5ADCA5F7-4955-4883-87CE-30C14E03A122}" srcId="{B1CD540A-A3AC-4297-ACF7-8B28B242116C}" destId="{5E717851-6938-4991-AF14-6E9723586321}" srcOrd="2" destOrd="0" parTransId="{EA0A022D-CBDC-4112-B051-7FA3955216E6}" sibTransId="{54B4905E-1252-44F8-87F8-C0F1D29FB059}"/>
    <dgm:cxn modelId="{06064CA4-6481-4F86-A7F2-401508637FF5}" type="presOf" srcId="{4DE1970F-2995-422B-9422-09050B66C7B2}" destId="{1214018A-9090-4FA4-88A6-A7370CFD23B5}" srcOrd="0" destOrd="0" presId="urn:microsoft.com/office/officeart/2005/8/layout/vList6"/>
    <dgm:cxn modelId="{8F6E0F22-7231-4BAF-929B-0DE8387415C7}" type="presParOf" srcId="{5B0D06C9-E3AA-40E4-8015-41E9CFB60C60}" destId="{2FA009E1-28BA-4259-8759-BEE06BD5CF29}" srcOrd="0" destOrd="0" presId="urn:microsoft.com/office/officeart/2005/8/layout/vList6"/>
    <dgm:cxn modelId="{709770E8-3026-4668-B3B6-EBBC7AC4FC3A}" type="presParOf" srcId="{2FA009E1-28BA-4259-8759-BEE06BD5CF29}" destId="{2043B318-12F3-4C20-9ECD-00C69ECAA5EC}" srcOrd="0" destOrd="0" presId="urn:microsoft.com/office/officeart/2005/8/layout/vList6"/>
    <dgm:cxn modelId="{9C67C0E6-9741-47D4-A0F4-4F0FF97C2CF3}" type="presParOf" srcId="{2FA009E1-28BA-4259-8759-BEE06BD5CF29}" destId="{32582446-5F92-408B-83FA-D62B49042494}" srcOrd="1" destOrd="0" presId="urn:microsoft.com/office/officeart/2005/8/layout/vList6"/>
    <dgm:cxn modelId="{72AC6FA7-7C64-48B7-9A66-D053292AE045}" type="presParOf" srcId="{5B0D06C9-E3AA-40E4-8015-41E9CFB60C60}" destId="{3B0C8CC4-3937-44E4-9FD4-2CA799D5FAC9}" srcOrd="1" destOrd="0" presId="urn:microsoft.com/office/officeart/2005/8/layout/vList6"/>
    <dgm:cxn modelId="{AAC68290-D0FC-40E6-91D3-8D31A0B3B82B}" type="presParOf" srcId="{5B0D06C9-E3AA-40E4-8015-41E9CFB60C60}" destId="{434A4FEC-2C31-4877-B17A-D6DC7AF46845}" srcOrd="2" destOrd="0" presId="urn:microsoft.com/office/officeart/2005/8/layout/vList6"/>
    <dgm:cxn modelId="{80362803-344A-4181-BE3C-495F48C4861F}" type="presParOf" srcId="{434A4FEC-2C31-4877-B17A-D6DC7AF46845}" destId="{FDD6EFAF-18EF-476B-9C07-15E25AFDC47B}" srcOrd="0" destOrd="0" presId="urn:microsoft.com/office/officeart/2005/8/layout/vList6"/>
    <dgm:cxn modelId="{DB389258-3163-43BD-BA9E-566BDDAE4E76}" type="presParOf" srcId="{434A4FEC-2C31-4877-B17A-D6DC7AF46845}" destId="{1214018A-9090-4FA4-88A6-A7370CFD23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9DE77B-7D33-4080-BB4E-B82A08FBAD3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F12E2CD-ED89-4575-9FEF-68091A7CE31C}">
      <dgm:prSet/>
      <dgm:spPr/>
      <dgm:t>
        <a:bodyPr/>
        <a:lstStyle/>
        <a:p>
          <a:r>
            <a:rPr lang="en-US" b="1" smtClean="0">
              <a:solidFill>
                <a:srgbClr val="FF0000"/>
              </a:solidFill>
              <a:latin typeface="Arabic Typesetting" pitchFamily="66" charset="-78"/>
              <a:cs typeface="Arabic Typesetting" pitchFamily="66" charset="-78"/>
            </a:rPr>
            <a:t>MECHANISM OF ACTION</a:t>
          </a:r>
          <a:endParaRPr lang="en-US" b="1" dirty="0">
            <a:solidFill>
              <a:srgbClr val="FF0000"/>
            </a:solidFill>
            <a:latin typeface="Arabic Typesetting" pitchFamily="66" charset="-78"/>
            <a:cs typeface="Arabic Typesetting" pitchFamily="66" charset="-78"/>
          </a:endParaRPr>
        </a:p>
      </dgm:t>
    </dgm:pt>
    <dgm:pt modelId="{278D70E6-2C39-4A4C-B180-E4D0036D7821}" type="parTrans" cxnId="{F2ED1A8D-059C-47F8-B291-1F3C504D5A7C}">
      <dgm:prSet/>
      <dgm:spPr/>
      <dgm:t>
        <a:bodyPr/>
        <a:lstStyle/>
        <a:p>
          <a:endParaRPr lang="en-US"/>
        </a:p>
      </dgm:t>
    </dgm:pt>
    <dgm:pt modelId="{555F4A41-46E2-4F42-97C2-65D301509137}" type="sibTrans" cxnId="{F2ED1A8D-059C-47F8-B291-1F3C504D5A7C}">
      <dgm:prSet/>
      <dgm:spPr/>
      <dgm:t>
        <a:bodyPr/>
        <a:lstStyle/>
        <a:p>
          <a:endParaRPr lang="en-US"/>
        </a:p>
      </dgm:t>
    </dgm:pt>
    <dgm:pt modelId="{C724180D-5209-4D76-B636-B21ABF049B40}">
      <dgm:prSet/>
      <dgm:spPr/>
      <dgm:t>
        <a:bodyPr/>
        <a:lstStyle/>
        <a:p>
          <a:r>
            <a:rPr lang="en-US" b="1" dirty="0" err="1" smtClean="0">
              <a:latin typeface="Browallia New" pitchFamily="34" charset="-34"/>
              <a:cs typeface="Browallia New" pitchFamily="34" charset="-34"/>
            </a:rPr>
            <a:t>Depolymerizes</a:t>
          </a:r>
          <a:r>
            <a:rPr lang="en-US" b="1" dirty="0" smtClean="0">
              <a:latin typeface="Browallia New" pitchFamily="34" charset="-34"/>
              <a:cs typeface="Browallia New" pitchFamily="34" charset="-34"/>
            </a:rPr>
            <a:t> </a:t>
          </a:r>
          <a:r>
            <a:rPr lang="en-US" b="1" dirty="0" err="1" smtClean="0">
              <a:latin typeface="Browallia New" pitchFamily="34" charset="-34"/>
              <a:cs typeface="Browallia New" pitchFamily="34" charset="-34"/>
            </a:rPr>
            <a:t>hyaluronic</a:t>
          </a:r>
          <a:r>
            <a:rPr lang="en-US" b="1" dirty="0" smtClean="0">
              <a:latin typeface="Browallia New" pitchFamily="34" charset="-34"/>
              <a:cs typeface="Browallia New" pitchFamily="34" charset="-34"/>
            </a:rPr>
            <a:t> acid, Lowering the viscosity of the intercellular cementing substance</a:t>
          </a:r>
          <a:endParaRPr lang="en-US" dirty="0"/>
        </a:p>
      </dgm:t>
    </dgm:pt>
    <dgm:pt modelId="{2E546A53-323E-4E3B-A925-01C71BD03D41}" type="parTrans" cxnId="{20AED4CF-96CA-449D-8997-21E6D041B7DA}">
      <dgm:prSet/>
      <dgm:spPr/>
      <dgm:t>
        <a:bodyPr/>
        <a:lstStyle/>
        <a:p>
          <a:endParaRPr lang="en-US"/>
        </a:p>
      </dgm:t>
    </dgm:pt>
    <dgm:pt modelId="{A3F3D19E-EEC2-4A7D-8149-2B353BDD85D3}" type="sibTrans" cxnId="{20AED4CF-96CA-449D-8997-21E6D041B7DA}">
      <dgm:prSet/>
      <dgm:spPr/>
      <dgm:t>
        <a:bodyPr/>
        <a:lstStyle/>
        <a:p>
          <a:endParaRPr lang="en-US"/>
        </a:p>
      </dgm:t>
    </dgm:pt>
    <dgm:pt modelId="{1ECD01A1-0AAA-4CC2-A6D9-D23F6C1C5EED}">
      <dgm:prSet/>
      <dgm:spPr/>
      <dgm:t>
        <a:bodyPr/>
        <a:lstStyle/>
        <a:p>
          <a:r>
            <a:rPr lang="en-US" b="1" smtClean="0">
              <a:latin typeface="Browallia New" pitchFamily="34" charset="-34"/>
              <a:cs typeface="Browallia New" pitchFamily="34" charset="-34"/>
            </a:rPr>
            <a:t>Decreasing collagen formation</a:t>
          </a:r>
          <a:endParaRPr lang="en-US" b="1" dirty="0">
            <a:latin typeface="Browallia New" pitchFamily="34" charset="-34"/>
            <a:cs typeface="Browallia New" pitchFamily="34" charset="-34"/>
          </a:endParaRPr>
        </a:p>
      </dgm:t>
    </dgm:pt>
    <dgm:pt modelId="{B13A096C-6C65-4DB5-AFD6-DFD1C2488CED}" type="parTrans" cxnId="{3C812BB6-3AD2-443F-A2F2-CAF628587B7D}">
      <dgm:prSet/>
      <dgm:spPr/>
      <dgm:t>
        <a:bodyPr/>
        <a:lstStyle/>
        <a:p>
          <a:endParaRPr lang="en-US"/>
        </a:p>
      </dgm:t>
    </dgm:pt>
    <dgm:pt modelId="{E2077527-2F82-4655-B0C3-CF9BE317CC8D}" type="sibTrans" cxnId="{3C812BB6-3AD2-443F-A2F2-CAF628587B7D}">
      <dgm:prSet/>
      <dgm:spPr/>
      <dgm:t>
        <a:bodyPr/>
        <a:lstStyle/>
        <a:p>
          <a:endParaRPr lang="en-US"/>
        </a:p>
      </dgm:t>
    </dgm:pt>
    <dgm:pt modelId="{E3332923-9C62-48E8-B8F4-4B73A879F3F1}">
      <dgm:prSet phldrT="[Text]"/>
      <dgm:spPr/>
      <dgm:t>
        <a:bodyPr/>
        <a:lstStyle/>
        <a:p>
          <a:r>
            <a:rPr lang="en-US" b="1" dirty="0" smtClean="0">
              <a:solidFill>
                <a:srgbClr val="FF0000"/>
              </a:solidFill>
              <a:latin typeface="Arabic Typesetting" pitchFamily="66" charset="-78"/>
              <a:cs typeface="Arabic Typesetting" pitchFamily="66" charset="-78"/>
            </a:rPr>
            <a:t>DOSAGE</a:t>
          </a:r>
          <a:endParaRPr lang="en-US" b="1" dirty="0">
            <a:solidFill>
              <a:srgbClr val="FF0000"/>
            </a:solidFill>
            <a:latin typeface="Arabic Typesetting" pitchFamily="66" charset="-78"/>
            <a:cs typeface="Arabic Typesetting" pitchFamily="66" charset="-78"/>
          </a:endParaRPr>
        </a:p>
      </dgm:t>
    </dgm:pt>
    <dgm:pt modelId="{9605AB24-4062-4A72-9DD1-0EA117858DE7}" type="parTrans" cxnId="{81F20D1E-8180-4A44-B9B8-93F77EF75945}">
      <dgm:prSet/>
      <dgm:spPr/>
      <dgm:t>
        <a:bodyPr/>
        <a:lstStyle/>
        <a:p>
          <a:endParaRPr lang="en-US"/>
        </a:p>
      </dgm:t>
    </dgm:pt>
    <dgm:pt modelId="{A6F204FA-609F-44FB-BEDF-134A22E3A691}" type="sibTrans" cxnId="{81F20D1E-8180-4A44-B9B8-93F77EF75945}">
      <dgm:prSet/>
      <dgm:spPr/>
      <dgm:t>
        <a:bodyPr/>
        <a:lstStyle/>
        <a:p>
          <a:endParaRPr lang="en-US"/>
        </a:p>
      </dgm:t>
    </dgm:pt>
    <dgm:pt modelId="{D07BED6F-36FC-4402-BF2A-E33CB9561C08}">
      <dgm:prSet/>
      <dgm:spPr/>
      <dgm:t>
        <a:bodyPr/>
        <a:lstStyle/>
        <a:p>
          <a:r>
            <a:rPr lang="en-US" b="1" dirty="0" smtClean="0">
              <a:latin typeface="Browallia New" pitchFamily="34" charset="-34"/>
              <a:cs typeface="Browallia New" pitchFamily="34" charset="-34"/>
            </a:rPr>
            <a:t>Hyalase,1500 I.U. dissolved in 2 </a:t>
          </a:r>
          <a:r>
            <a:rPr lang="en-US" b="1" dirty="0" err="1" smtClean="0">
              <a:latin typeface="Browallia New" pitchFamily="34" charset="-34"/>
              <a:cs typeface="Browallia New" pitchFamily="34" charset="-34"/>
            </a:rPr>
            <a:t>c.c</a:t>
          </a:r>
          <a:r>
            <a:rPr lang="en-US" b="1" dirty="0" smtClean="0">
              <a:latin typeface="Browallia New" pitchFamily="34" charset="-34"/>
              <a:cs typeface="Browallia New" pitchFamily="34" charset="-34"/>
            </a:rPr>
            <a:t> of 2% </a:t>
          </a:r>
          <a:r>
            <a:rPr lang="en-US" b="1" dirty="0" err="1" smtClean="0">
              <a:latin typeface="Browallia New" pitchFamily="34" charset="-34"/>
              <a:cs typeface="Browallia New" pitchFamily="34" charset="-34"/>
            </a:rPr>
            <a:t>lignocaine</a:t>
          </a:r>
          <a:endParaRPr lang="en-US" dirty="0"/>
        </a:p>
      </dgm:t>
    </dgm:pt>
    <dgm:pt modelId="{D321B21E-6428-4FDE-9807-C9D8EF0B4D87}" type="parTrans" cxnId="{DA393CB9-38CF-4B74-8305-84FB999C925C}">
      <dgm:prSet/>
      <dgm:spPr/>
      <dgm:t>
        <a:bodyPr/>
        <a:lstStyle/>
        <a:p>
          <a:endParaRPr lang="en-US"/>
        </a:p>
      </dgm:t>
    </dgm:pt>
    <dgm:pt modelId="{A709F525-3933-4878-9C3D-409984F4CED1}" type="sibTrans" cxnId="{DA393CB9-38CF-4B74-8305-84FB999C925C}">
      <dgm:prSet/>
      <dgm:spPr/>
      <dgm:t>
        <a:bodyPr/>
        <a:lstStyle/>
        <a:p>
          <a:endParaRPr lang="en-US"/>
        </a:p>
      </dgm:t>
    </dgm:pt>
    <dgm:pt modelId="{A5535F00-73A8-4D37-976F-B911262ED721}">
      <dgm:prSet/>
      <dgm:spPr/>
      <dgm:t>
        <a:bodyPr/>
        <a:lstStyle/>
        <a:p>
          <a:endParaRPr lang="en-US" dirty="0"/>
        </a:p>
      </dgm:t>
    </dgm:pt>
    <dgm:pt modelId="{01DFBFA8-96B1-4FB2-B7A0-723A482FE5D7}" type="parTrans" cxnId="{B7590F90-C987-449A-B471-156049AECF04}">
      <dgm:prSet/>
      <dgm:spPr/>
      <dgm:t>
        <a:bodyPr/>
        <a:lstStyle/>
        <a:p>
          <a:endParaRPr lang="en-US"/>
        </a:p>
      </dgm:t>
    </dgm:pt>
    <dgm:pt modelId="{70FE44AD-305C-4DDD-9EFE-0906319A6A60}" type="sibTrans" cxnId="{B7590F90-C987-449A-B471-156049AECF04}">
      <dgm:prSet/>
      <dgm:spPr/>
      <dgm:t>
        <a:bodyPr/>
        <a:lstStyle/>
        <a:p>
          <a:endParaRPr lang="en-US"/>
        </a:p>
      </dgm:t>
    </dgm:pt>
    <dgm:pt modelId="{729F57AA-02AB-4973-AAFD-49C5547B8E02}">
      <dgm:prSet/>
      <dgm:spPr/>
      <dgm:t>
        <a:bodyPr/>
        <a:lstStyle/>
        <a:p>
          <a:r>
            <a:rPr lang="en-US" b="1" dirty="0" err="1" smtClean="0">
              <a:latin typeface="Browallia New" pitchFamily="34" charset="-34"/>
              <a:cs typeface="Browallia New" pitchFamily="34" charset="-34"/>
            </a:rPr>
            <a:t>Hyaluronidase</a:t>
          </a:r>
          <a:r>
            <a:rPr lang="en-US" b="1" dirty="0" smtClean="0">
              <a:latin typeface="Browallia New" pitchFamily="34" charset="-34"/>
              <a:cs typeface="Browallia New" pitchFamily="34" charset="-34"/>
            </a:rPr>
            <a:t>  + steroids  :  relief  from burning sensation, stiffness &amp; disappearance of vesicles </a:t>
          </a:r>
          <a:endParaRPr lang="en-US" dirty="0"/>
        </a:p>
      </dgm:t>
    </dgm:pt>
    <dgm:pt modelId="{E131AFEC-501C-427C-B395-DCA5C23C165B}" type="parTrans" cxnId="{964CEDAF-2619-4E01-93F3-848A265A7B82}">
      <dgm:prSet/>
      <dgm:spPr/>
      <dgm:t>
        <a:bodyPr/>
        <a:lstStyle/>
        <a:p>
          <a:endParaRPr lang="en-US"/>
        </a:p>
      </dgm:t>
    </dgm:pt>
    <dgm:pt modelId="{5C2F8796-5AEE-4EF9-BEDF-CF731F463F5D}" type="sibTrans" cxnId="{964CEDAF-2619-4E01-93F3-848A265A7B82}">
      <dgm:prSet/>
      <dgm:spPr/>
      <dgm:t>
        <a:bodyPr/>
        <a:lstStyle/>
        <a:p>
          <a:endParaRPr lang="en-US"/>
        </a:p>
      </dgm:t>
    </dgm:pt>
    <dgm:pt modelId="{923089B2-BD48-43F3-91A2-68B5BD85FBDE}" type="pres">
      <dgm:prSet presAssocID="{C39DE77B-7D33-4080-BB4E-B82A08FBAD3F}" presName="Name0" presStyleCnt="0">
        <dgm:presLayoutVars>
          <dgm:dir/>
          <dgm:animLvl val="lvl"/>
          <dgm:resizeHandles/>
        </dgm:presLayoutVars>
      </dgm:prSet>
      <dgm:spPr/>
      <dgm:t>
        <a:bodyPr/>
        <a:lstStyle/>
        <a:p>
          <a:endParaRPr lang="en-US"/>
        </a:p>
      </dgm:t>
    </dgm:pt>
    <dgm:pt modelId="{2A344076-5EA6-433E-9DB2-99511FAFAFED}" type="pres">
      <dgm:prSet presAssocID="{6F12E2CD-ED89-4575-9FEF-68091A7CE31C}" presName="linNode" presStyleCnt="0"/>
      <dgm:spPr/>
    </dgm:pt>
    <dgm:pt modelId="{E8804252-061F-47E7-8308-F55109AFBFFF}" type="pres">
      <dgm:prSet presAssocID="{6F12E2CD-ED89-4575-9FEF-68091A7CE31C}" presName="parentShp" presStyleLbl="node1" presStyleIdx="0" presStyleCnt="2" custScaleX="90399" custScaleY="31595" custLinFactNeighborX="-6153" custLinFactNeighborY="-14268">
        <dgm:presLayoutVars>
          <dgm:bulletEnabled val="1"/>
        </dgm:presLayoutVars>
      </dgm:prSet>
      <dgm:spPr/>
      <dgm:t>
        <a:bodyPr/>
        <a:lstStyle/>
        <a:p>
          <a:endParaRPr lang="en-US"/>
        </a:p>
      </dgm:t>
    </dgm:pt>
    <dgm:pt modelId="{37B82307-8C2B-41EA-B9ED-D66ABF465B88}" type="pres">
      <dgm:prSet presAssocID="{6F12E2CD-ED89-4575-9FEF-68091A7CE31C}" presName="childShp" presStyleLbl="bgAccFollowNode1" presStyleIdx="0" presStyleCnt="2" custScaleX="108655" custScaleY="43341" custLinFactNeighborX="1609" custLinFactNeighborY="-13362">
        <dgm:presLayoutVars>
          <dgm:bulletEnabled val="1"/>
        </dgm:presLayoutVars>
      </dgm:prSet>
      <dgm:spPr/>
      <dgm:t>
        <a:bodyPr/>
        <a:lstStyle/>
        <a:p>
          <a:endParaRPr lang="en-US"/>
        </a:p>
      </dgm:t>
    </dgm:pt>
    <dgm:pt modelId="{77A55D1C-C810-46D7-9438-0DD86C36CC48}" type="pres">
      <dgm:prSet presAssocID="{555F4A41-46E2-4F42-97C2-65D301509137}" presName="spacing" presStyleCnt="0"/>
      <dgm:spPr/>
    </dgm:pt>
    <dgm:pt modelId="{BAFBFDCE-5FD8-46FA-980E-E344CFB6A4C4}" type="pres">
      <dgm:prSet presAssocID="{E3332923-9C62-48E8-B8F4-4B73A879F3F1}" presName="linNode" presStyleCnt="0"/>
      <dgm:spPr/>
    </dgm:pt>
    <dgm:pt modelId="{358FD337-C92A-47A1-AFF9-B8D076DAC286}" type="pres">
      <dgm:prSet presAssocID="{E3332923-9C62-48E8-B8F4-4B73A879F3F1}" presName="parentShp" presStyleLbl="node1" presStyleIdx="1" presStyleCnt="2" custScaleX="82896" custScaleY="24074" custLinFactNeighborX="-706" custLinFactNeighborY="-19590">
        <dgm:presLayoutVars>
          <dgm:bulletEnabled val="1"/>
        </dgm:presLayoutVars>
      </dgm:prSet>
      <dgm:spPr/>
      <dgm:t>
        <a:bodyPr/>
        <a:lstStyle/>
        <a:p>
          <a:endParaRPr lang="en-US"/>
        </a:p>
      </dgm:t>
    </dgm:pt>
    <dgm:pt modelId="{D2348F2F-DF17-4B7A-B627-01B5D05B2D78}" type="pres">
      <dgm:prSet presAssocID="{E3332923-9C62-48E8-B8F4-4B73A879F3F1}" presName="childShp" presStyleLbl="bgAccFollowNode1" presStyleIdx="1" presStyleCnt="2" custScaleX="112683" custScaleY="42954" custLinFactNeighborX="7621" custLinFactNeighborY="-20714">
        <dgm:presLayoutVars>
          <dgm:bulletEnabled val="1"/>
        </dgm:presLayoutVars>
      </dgm:prSet>
      <dgm:spPr/>
      <dgm:t>
        <a:bodyPr/>
        <a:lstStyle/>
        <a:p>
          <a:endParaRPr lang="en-US"/>
        </a:p>
      </dgm:t>
    </dgm:pt>
  </dgm:ptLst>
  <dgm:cxnLst>
    <dgm:cxn modelId="{3C812BB6-3AD2-443F-A2F2-CAF628587B7D}" srcId="{6F12E2CD-ED89-4575-9FEF-68091A7CE31C}" destId="{1ECD01A1-0AAA-4CC2-A6D9-D23F6C1C5EED}" srcOrd="1" destOrd="0" parTransId="{B13A096C-6C65-4DB5-AFD6-DFD1C2488CED}" sibTransId="{E2077527-2F82-4655-B0C3-CF9BE317CC8D}"/>
    <dgm:cxn modelId="{F2ED1A8D-059C-47F8-B291-1F3C504D5A7C}" srcId="{C39DE77B-7D33-4080-BB4E-B82A08FBAD3F}" destId="{6F12E2CD-ED89-4575-9FEF-68091A7CE31C}" srcOrd="0" destOrd="0" parTransId="{278D70E6-2C39-4A4C-B180-E4D0036D7821}" sibTransId="{555F4A41-46E2-4F42-97C2-65D301509137}"/>
    <dgm:cxn modelId="{D99FA614-4F4A-41D9-8380-D46C88E65B3D}" type="presOf" srcId="{6F12E2CD-ED89-4575-9FEF-68091A7CE31C}" destId="{E8804252-061F-47E7-8308-F55109AFBFFF}" srcOrd="0" destOrd="0" presId="urn:microsoft.com/office/officeart/2005/8/layout/vList6"/>
    <dgm:cxn modelId="{0C98B095-1110-4E8E-BB9D-53C3959C2DFA}" type="presOf" srcId="{C724180D-5209-4D76-B636-B21ABF049B40}" destId="{37B82307-8C2B-41EA-B9ED-D66ABF465B88}" srcOrd="0" destOrd="0" presId="urn:microsoft.com/office/officeart/2005/8/layout/vList6"/>
    <dgm:cxn modelId="{20AED4CF-96CA-449D-8997-21E6D041B7DA}" srcId="{6F12E2CD-ED89-4575-9FEF-68091A7CE31C}" destId="{C724180D-5209-4D76-B636-B21ABF049B40}" srcOrd="0" destOrd="0" parTransId="{2E546A53-323E-4E3B-A925-01C71BD03D41}" sibTransId="{A3F3D19E-EEC2-4A7D-8149-2B353BDD85D3}"/>
    <dgm:cxn modelId="{964CEDAF-2619-4E01-93F3-848A265A7B82}" srcId="{E3332923-9C62-48E8-B8F4-4B73A879F3F1}" destId="{729F57AA-02AB-4973-AAFD-49C5547B8E02}" srcOrd="1" destOrd="0" parTransId="{E131AFEC-501C-427C-B395-DCA5C23C165B}" sibTransId="{5C2F8796-5AEE-4EF9-BEDF-CF731F463F5D}"/>
    <dgm:cxn modelId="{DA393CB9-38CF-4B74-8305-84FB999C925C}" srcId="{E3332923-9C62-48E8-B8F4-4B73A879F3F1}" destId="{D07BED6F-36FC-4402-BF2A-E33CB9561C08}" srcOrd="0" destOrd="0" parTransId="{D321B21E-6428-4FDE-9807-C9D8EF0B4D87}" sibTransId="{A709F525-3933-4878-9C3D-409984F4CED1}"/>
    <dgm:cxn modelId="{DB0C6D59-A8D2-46C8-8CCA-DE441D00FFD1}" type="presOf" srcId="{A5535F00-73A8-4D37-976F-B911262ED721}" destId="{D2348F2F-DF17-4B7A-B627-01B5D05B2D78}" srcOrd="0" destOrd="2" presId="urn:microsoft.com/office/officeart/2005/8/layout/vList6"/>
    <dgm:cxn modelId="{90E62EAB-9751-4AD3-9FE9-8F95794AE598}" type="presOf" srcId="{1ECD01A1-0AAA-4CC2-A6D9-D23F6C1C5EED}" destId="{37B82307-8C2B-41EA-B9ED-D66ABF465B88}" srcOrd="0" destOrd="1" presId="urn:microsoft.com/office/officeart/2005/8/layout/vList6"/>
    <dgm:cxn modelId="{D23F14F6-AD7E-48B3-A565-8EA7AA1995AD}" type="presOf" srcId="{729F57AA-02AB-4973-AAFD-49C5547B8E02}" destId="{D2348F2F-DF17-4B7A-B627-01B5D05B2D78}" srcOrd="0" destOrd="1" presId="urn:microsoft.com/office/officeart/2005/8/layout/vList6"/>
    <dgm:cxn modelId="{81F20D1E-8180-4A44-B9B8-93F77EF75945}" srcId="{C39DE77B-7D33-4080-BB4E-B82A08FBAD3F}" destId="{E3332923-9C62-48E8-B8F4-4B73A879F3F1}" srcOrd="1" destOrd="0" parTransId="{9605AB24-4062-4A72-9DD1-0EA117858DE7}" sibTransId="{A6F204FA-609F-44FB-BEDF-134A22E3A691}"/>
    <dgm:cxn modelId="{EA9BA513-29CB-42B5-A8B9-BF88C70475A1}" type="presOf" srcId="{D07BED6F-36FC-4402-BF2A-E33CB9561C08}" destId="{D2348F2F-DF17-4B7A-B627-01B5D05B2D78}" srcOrd="0" destOrd="0" presId="urn:microsoft.com/office/officeart/2005/8/layout/vList6"/>
    <dgm:cxn modelId="{56C3235D-E178-4438-AA45-B49FB25C38ED}" type="presOf" srcId="{E3332923-9C62-48E8-B8F4-4B73A879F3F1}" destId="{358FD337-C92A-47A1-AFF9-B8D076DAC286}" srcOrd="0" destOrd="0" presId="urn:microsoft.com/office/officeart/2005/8/layout/vList6"/>
    <dgm:cxn modelId="{25FA2E1A-75C0-4DDF-B971-7F07C1D23830}" type="presOf" srcId="{C39DE77B-7D33-4080-BB4E-B82A08FBAD3F}" destId="{923089B2-BD48-43F3-91A2-68B5BD85FBDE}" srcOrd="0" destOrd="0" presId="urn:microsoft.com/office/officeart/2005/8/layout/vList6"/>
    <dgm:cxn modelId="{B7590F90-C987-449A-B471-156049AECF04}" srcId="{E3332923-9C62-48E8-B8F4-4B73A879F3F1}" destId="{A5535F00-73A8-4D37-976F-B911262ED721}" srcOrd="2" destOrd="0" parTransId="{01DFBFA8-96B1-4FB2-B7A0-723A482FE5D7}" sibTransId="{70FE44AD-305C-4DDD-9EFE-0906319A6A60}"/>
    <dgm:cxn modelId="{04860D35-FE4C-4410-834F-5FB38EE9F3A5}" type="presParOf" srcId="{923089B2-BD48-43F3-91A2-68B5BD85FBDE}" destId="{2A344076-5EA6-433E-9DB2-99511FAFAFED}" srcOrd="0" destOrd="0" presId="urn:microsoft.com/office/officeart/2005/8/layout/vList6"/>
    <dgm:cxn modelId="{FE20C840-943B-4BA4-BABE-1246E16097E2}" type="presParOf" srcId="{2A344076-5EA6-433E-9DB2-99511FAFAFED}" destId="{E8804252-061F-47E7-8308-F55109AFBFFF}" srcOrd="0" destOrd="0" presId="urn:microsoft.com/office/officeart/2005/8/layout/vList6"/>
    <dgm:cxn modelId="{1BC12E12-D48B-453D-B7FC-7FFA1386FB78}" type="presParOf" srcId="{2A344076-5EA6-433E-9DB2-99511FAFAFED}" destId="{37B82307-8C2B-41EA-B9ED-D66ABF465B88}" srcOrd="1" destOrd="0" presId="urn:microsoft.com/office/officeart/2005/8/layout/vList6"/>
    <dgm:cxn modelId="{EA535E1F-6163-4279-9E27-11361D1583FD}" type="presParOf" srcId="{923089B2-BD48-43F3-91A2-68B5BD85FBDE}" destId="{77A55D1C-C810-46D7-9438-0DD86C36CC48}" srcOrd="1" destOrd="0" presId="urn:microsoft.com/office/officeart/2005/8/layout/vList6"/>
    <dgm:cxn modelId="{C05A8749-A506-46DE-A1D2-35E5975A8543}" type="presParOf" srcId="{923089B2-BD48-43F3-91A2-68B5BD85FBDE}" destId="{BAFBFDCE-5FD8-46FA-980E-E344CFB6A4C4}" srcOrd="2" destOrd="0" presId="urn:microsoft.com/office/officeart/2005/8/layout/vList6"/>
    <dgm:cxn modelId="{C2E359B7-A6B7-4663-A148-BAA71414CB17}" type="presParOf" srcId="{BAFBFDCE-5FD8-46FA-980E-E344CFB6A4C4}" destId="{358FD337-C92A-47A1-AFF9-B8D076DAC286}" srcOrd="0" destOrd="0" presId="urn:microsoft.com/office/officeart/2005/8/layout/vList6"/>
    <dgm:cxn modelId="{1F74F659-96D7-47F0-B67E-D5B6654A35EB}" type="presParOf" srcId="{BAFBFDCE-5FD8-46FA-980E-E344CFB6A4C4}" destId="{D2348F2F-DF17-4B7A-B627-01B5D05B2D7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C45E81-E59D-42DC-A95D-D07C62F14A65}" type="doc">
      <dgm:prSet loTypeId="urn:microsoft.com/office/officeart/2005/8/layout/default#1" loCatId="list" qsTypeId="urn:microsoft.com/office/officeart/2005/8/quickstyle/3d3" qsCatId="3D" csTypeId="urn:microsoft.com/office/officeart/2005/8/colors/accent0_3" csCatId="mainScheme" phldr="1"/>
      <dgm:spPr/>
      <dgm:t>
        <a:bodyPr/>
        <a:lstStyle/>
        <a:p>
          <a:endParaRPr lang="en-US"/>
        </a:p>
      </dgm:t>
    </dgm:pt>
    <dgm:pt modelId="{7BF38E21-6443-4C64-8BAD-1B7629824007}">
      <dgm:prSet phldrT="[Text]" custT="1"/>
      <dgm:spPr>
        <a:solidFill>
          <a:schemeClr val="bg1">
            <a:lumMod val="95000"/>
          </a:schemeClr>
        </a:solidFill>
      </dgm:spPr>
      <dgm:t>
        <a:bodyPr/>
        <a:lstStyle/>
        <a:p>
          <a:r>
            <a:rPr lang="en-US" sz="2400" b="1" dirty="0" smtClean="0">
              <a:solidFill>
                <a:schemeClr val="tx1"/>
              </a:solidFill>
              <a:latin typeface="Browallia New" pitchFamily="34" charset="-34"/>
              <a:cs typeface="Browallia New" pitchFamily="34" charset="-34"/>
            </a:rPr>
            <a:t>Inhibitory effect on collagenous production &amp; cell proliferation</a:t>
          </a:r>
        </a:p>
        <a:p>
          <a:r>
            <a:rPr lang="en-US" sz="2400" b="1" dirty="0" smtClean="0">
              <a:solidFill>
                <a:schemeClr val="tx1"/>
              </a:solidFill>
              <a:latin typeface="Browallia New" pitchFamily="34" charset="-34"/>
              <a:cs typeface="Browallia New" pitchFamily="34" charset="-34"/>
            </a:rPr>
            <a:t>Increase the synthesis of collagenase</a:t>
          </a:r>
        </a:p>
        <a:p>
          <a:r>
            <a:rPr lang="en-US" sz="2400" b="1" dirty="0" smtClean="0">
              <a:solidFill>
                <a:schemeClr val="tx1"/>
              </a:solidFill>
              <a:latin typeface="Browallia New" pitchFamily="34" charset="-34"/>
              <a:cs typeface="Browallia New" pitchFamily="34" charset="-34"/>
            </a:rPr>
            <a:t>Anti-fibrotic</a:t>
          </a:r>
          <a:endParaRPr lang="en-US" sz="2400" b="1" dirty="0">
            <a:solidFill>
              <a:schemeClr val="tx1"/>
            </a:solidFill>
            <a:latin typeface="Browallia New" pitchFamily="34" charset="-34"/>
            <a:cs typeface="Browallia New" pitchFamily="34" charset="-34"/>
          </a:endParaRPr>
        </a:p>
      </dgm:t>
    </dgm:pt>
    <dgm:pt modelId="{D843BDBA-946B-43DE-9B4C-3561AA878371}" type="parTrans" cxnId="{3146D8BD-2E49-4611-8838-98F418688A61}">
      <dgm:prSet/>
      <dgm:spPr/>
      <dgm:t>
        <a:bodyPr/>
        <a:lstStyle/>
        <a:p>
          <a:endParaRPr lang="en-US"/>
        </a:p>
      </dgm:t>
    </dgm:pt>
    <dgm:pt modelId="{0EFAEA0E-334F-412D-85D5-8780A89BFF43}" type="sibTrans" cxnId="{3146D8BD-2E49-4611-8838-98F418688A61}">
      <dgm:prSet/>
      <dgm:spPr/>
      <dgm:t>
        <a:bodyPr/>
        <a:lstStyle/>
        <a:p>
          <a:endParaRPr lang="en-US"/>
        </a:p>
      </dgm:t>
    </dgm:pt>
    <dgm:pt modelId="{F161B9FF-F9E3-4DD5-A8E5-56D8E929C39A}">
      <dgm:prSet phldrT="[Text]" custT="1"/>
      <dgm:spPr>
        <a:solidFill>
          <a:schemeClr val="bg1">
            <a:lumMod val="95000"/>
          </a:schemeClr>
        </a:solidFill>
      </dgm:spPr>
      <dgm:t>
        <a:bodyPr/>
        <a:lstStyle/>
        <a:p>
          <a:r>
            <a:rPr lang="en-US" sz="2800" b="1" dirty="0" smtClean="0">
              <a:solidFill>
                <a:schemeClr val="tx1"/>
              </a:solidFill>
              <a:latin typeface="Browallia New" pitchFamily="34" charset="-34"/>
              <a:cs typeface="Browallia New" pitchFamily="34" charset="-34"/>
            </a:rPr>
            <a:t>DOSAGE</a:t>
          </a:r>
          <a:r>
            <a:rPr lang="en-US" sz="2400" b="1" dirty="0" smtClean="0">
              <a:solidFill>
                <a:schemeClr val="tx1"/>
              </a:solidFill>
              <a:latin typeface="Browallia New" pitchFamily="34" charset="-34"/>
              <a:cs typeface="Browallia New" pitchFamily="34" charset="-34"/>
            </a:rPr>
            <a:t>: 0.01 – 10U/ml</a:t>
          </a:r>
        </a:p>
        <a:p>
          <a:r>
            <a:rPr lang="en-US" sz="2400" b="1" dirty="0" err="1" smtClean="0">
              <a:solidFill>
                <a:schemeClr val="tx1"/>
              </a:solidFill>
              <a:latin typeface="Browallia New" pitchFamily="34" charset="-34"/>
              <a:cs typeface="Browallia New" pitchFamily="34" charset="-34"/>
            </a:rPr>
            <a:t>rhINF</a:t>
          </a:r>
          <a:r>
            <a:rPr lang="en-US" sz="2400" b="1" dirty="0" smtClean="0">
              <a:solidFill>
                <a:schemeClr val="tx1"/>
              </a:solidFill>
              <a:latin typeface="Browallia New" pitchFamily="34" charset="-34"/>
              <a:cs typeface="Browallia New" pitchFamily="34" charset="-34"/>
            </a:rPr>
            <a:t>-</a:t>
          </a:r>
          <a:r>
            <a:rPr lang="en-US" sz="2400" b="1" dirty="0" smtClean="0">
              <a:solidFill>
                <a:schemeClr val="tx1"/>
              </a:solidFill>
              <a:latin typeface="Browallia New" pitchFamily="34" charset="-34"/>
              <a:cs typeface="Browallia New" pitchFamily="34" charset="-34"/>
              <a:sym typeface="Symbol"/>
            </a:rPr>
            <a:t> - 50g(0.25ml) intralesionally  twice  a wk over 8 wks</a:t>
          </a:r>
          <a:endParaRPr lang="en-US" sz="2400" b="1" dirty="0">
            <a:solidFill>
              <a:schemeClr val="tx1"/>
            </a:solidFill>
            <a:latin typeface="Browallia New" pitchFamily="34" charset="-34"/>
            <a:cs typeface="Browallia New" pitchFamily="34" charset="-34"/>
          </a:endParaRPr>
        </a:p>
      </dgm:t>
    </dgm:pt>
    <dgm:pt modelId="{FA478FE5-9564-4F3B-AF7D-BAF299155629}" type="parTrans" cxnId="{40431A42-8D1F-44A2-83CA-30F483DFBD79}">
      <dgm:prSet/>
      <dgm:spPr/>
      <dgm:t>
        <a:bodyPr/>
        <a:lstStyle/>
        <a:p>
          <a:endParaRPr lang="en-US"/>
        </a:p>
      </dgm:t>
    </dgm:pt>
    <dgm:pt modelId="{AEDEACD3-B254-4E2E-A57C-43D42098BAE2}" type="sibTrans" cxnId="{40431A42-8D1F-44A2-83CA-30F483DFBD79}">
      <dgm:prSet/>
      <dgm:spPr/>
      <dgm:t>
        <a:bodyPr/>
        <a:lstStyle/>
        <a:p>
          <a:endParaRPr lang="en-US"/>
        </a:p>
      </dgm:t>
    </dgm:pt>
    <dgm:pt modelId="{13ED9DAB-A8C8-4F80-85A3-89819EBDA8A0}">
      <dgm:prSet phldrT="[Text]" custT="1"/>
      <dgm:spPr>
        <a:solidFill>
          <a:schemeClr val="bg1">
            <a:lumMod val="95000"/>
          </a:schemeClr>
        </a:solidFill>
      </dgm:spPr>
      <dgm:t>
        <a:bodyPr/>
        <a:lstStyle/>
        <a:p>
          <a:pPr algn="ctr"/>
          <a:r>
            <a:rPr lang="en-US" sz="2400" b="1" dirty="0" smtClean="0">
              <a:solidFill>
                <a:schemeClr val="tx1"/>
              </a:solidFill>
              <a:latin typeface="Browallia New" pitchFamily="34" charset="-34"/>
              <a:cs typeface="Browallia New" pitchFamily="34" charset="-34"/>
            </a:rPr>
            <a:t>Improvement in mouth opening of 8 + 4 mm</a:t>
          </a:r>
        </a:p>
        <a:p>
          <a:pPr algn="ctr"/>
          <a:r>
            <a:rPr lang="en-US" sz="2400" b="1" dirty="0" smtClean="0">
              <a:solidFill>
                <a:schemeClr val="tx1"/>
              </a:solidFill>
              <a:latin typeface="Browallia New" pitchFamily="34" charset="-34"/>
              <a:cs typeface="Browallia New" pitchFamily="34" charset="-34"/>
            </a:rPr>
            <a:t>Reduction in burning sensation &amp; increased suppleness of Buccal mucosa</a:t>
          </a:r>
        </a:p>
        <a:p>
          <a:pPr algn="ctr"/>
          <a:endParaRPr lang="en-US" sz="2000" dirty="0">
            <a:latin typeface="Arabic Typesetting" pitchFamily="66" charset="-78"/>
            <a:cs typeface="Arabic Typesetting" pitchFamily="66" charset="-78"/>
          </a:endParaRPr>
        </a:p>
      </dgm:t>
    </dgm:pt>
    <dgm:pt modelId="{DB4EAA43-8E0B-4B3F-B2D7-1EFC25AA6CAB}" type="parTrans" cxnId="{0E16C195-FEDE-4553-BD04-74AF25729D40}">
      <dgm:prSet/>
      <dgm:spPr/>
      <dgm:t>
        <a:bodyPr/>
        <a:lstStyle/>
        <a:p>
          <a:endParaRPr lang="en-US"/>
        </a:p>
      </dgm:t>
    </dgm:pt>
    <dgm:pt modelId="{F6E0B0C1-5023-4AEE-8B2F-71493AD5BF62}" type="sibTrans" cxnId="{0E16C195-FEDE-4553-BD04-74AF25729D40}">
      <dgm:prSet/>
      <dgm:spPr/>
      <dgm:t>
        <a:bodyPr/>
        <a:lstStyle/>
        <a:p>
          <a:endParaRPr lang="en-US"/>
        </a:p>
      </dgm:t>
    </dgm:pt>
    <dgm:pt modelId="{6238D86F-52C5-4191-8505-C9F5B8C0EE25}">
      <dgm:prSet phldrT="[Text]" custT="1"/>
      <dgm:spPr>
        <a:solidFill>
          <a:schemeClr val="bg1">
            <a:lumMod val="95000"/>
          </a:schemeClr>
        </a:solidFill>
      </dgm:spPr>
      <dgm:t>
        <a:bodyPr/>
        <a:lstStyle/>
        <a:p>
          <a:pPr algn="r"/>
          <a:r>
            <a:rPr lang="en-US" sz="2000" dirty="0" smtClean="0">
              <a:solidFill>
                <a:schemeClr val="tx1"/>
              </a:solidFill>
              <a:latin typeface="Arabic Typesetting" pitchFamily="66" charset="-78"/>
              <a:cs typeface="Arabic Typesetting" pitchFamily="66" charset="-78"/>
            </a:rPr>
            <a:t>	</a:t>
          </a:r>
          <a:r>
            <a:rPr lang="en-US" sz="2400" b="1" dirty="0" smtClean="0">
              <a:solidFill>
                <a:schemeClr val="tx1"/>
              </a:solidFill>
              <a:latin typeface="Browallia New" pitchFamily="34" charset="-34"/>
              <a:cs typeface="Browallia New" pitchFamily="34" charset="-34"/>
            </a:rPr>
            <a:t>Post treatment </a:t>
          </a:r>
          <a:r>
            <a:rPr lang="en-US" sz="2400" b="1" dirty="0" err="1" smtClean="0">
              <a:solidFill>
                <a:schemeClr val="tx1"/>
              </a:solidFill>
              <a:latin typeface="Browallia New" pitchFamily="34" charset="-34"/>
              <a:cs typeface="Browallia New" pitchFamily="34" charset="-34"/>
            </a:rPr>
            <a:t>immunohistochemistry</a:t>
          </a:r>
          <a:endParaRPr lang="en-US" sz="2400" b="1" dirty="0" smtClean="0">
            <a:solidFill>
              <a:schemeClr val="tx1"/>
            </a:solidFill>
            <a:latin typeface="Browallia New" pitchFamily="34" charset="-34"/>
            <a:cs typeface="Browallia New" pitchFamily="34" charset="-34"/>
          </a:endParaRPr>
        </a:p>
        <a:p>
          <a:pPr algn="ctr"/>
          <a:r>
            <a:rPr lang="en-US" sz="2400" b="1" dirty="0" smtClean="0">
              <a:solidFill>
                <a:schemeClr val="tx1"/>
              </a:solidFill>
              <a:latin typeface="Browallia New" pitchFamily="34" charset="-34"/>
              <a:cs typeface="Browallia New" pitchFamily="34" charset="-34"/>
            </a:rPr>
            <a:t>Reduction in inflammatory cell infiltrate &amp;  Altered level of cytokines</a:t>
          </a:r>
          <a:endParaRPr lang="en-US" sz="2400" b="1" dirty="0">
            <a:solidFill>
              <a:schemeClr val="tx1"/>
            </a:solidFill>
            <a:latin typeface="Browallia New" pitchFamily="34" charset="-34"/>
            <a:cs typeface="Browallia New" pitchFamily="34" charset="-34"/>
          </a:endParaRPr>
        </a:p>
      </dgm:t>
    </dgm:pt>
    <dgm:pt modelId="{3CB1B33A-79BA-434B-9224-592313975C6A}" type="parTrans" cxnId="{668BFB43-D366-4DCE-9B67-EC811971813C}">
      <dgm:prSet/>
      <dgm:spPr/>
      <dgm:t>
        <a:bodyPr/>
        <a:lstStyle/>
        <a:p>
          <a:endParaRPr lang="en-US"/>
        </a:p>
      </dgm:t>
    </dgm:pt>
    <dgm:pt modelId="{59ACC832-BEA9-475A-A50E-F0C9D67D54A0}" type="sibTrans" cxnId="{668BFB43-D366-4DCE-9B67-EC811971813C}">
      <dgm:prSet/>
      <dgm:spPr/>
      <dgm:t>
        <a:bodyPr/>
        <a:lstStyle/>
        <a:p>
          <a:endParaRPr lang="en-US"/>
        </a:p>
      </dgm:t>
    </dgm:pt>
    <dgm:pt modelId="{33AE7932-0279-481A-8161-11327C24E1AC}">
      <dgm:prSet phldrT="[Text]" custT="1"/>
      <dgm:spPr>
        <a:solidFill>
          <a:schemeClr val="bg1">
            <a:lumMod val="95000"/>
          </a:schemeClr>
        </a:solidFill>
      </dgm:spPr>
      <dgm:t>
        <a:bodyPr/>
        <a:lstStyle/>
        <a:p>
          <a:r>
            <a:rPr lang="en-US" sz="2800" b="1" dirty="0" smtClean="0">
              <a:solidFill>
                <a:schemeClr val="tx1"/>
              </a:solidFill>
              <a:latin typeface="Browallia New" pitchFamily="34" charset="-34"/>
              <a:cs typeface="Browallia New" pitchFamily="34" charset="-34"/>
              <a:sym typeface="Symbol"/>
            </a:rPr>
            <a:t>Adverse effects:</a:t>
          </a:r>
        </a:p>
        <a:p>
          <a:r>
            <a:rPr lang="en-US" sz="2800" b="1" dirty="0" smtClean="0">
              <a:solidFill>
                <a:schemeClr val="tx1"/>
              </a:solidFill>
              <a:latin typeface="Browallia New" pitchFamily="34" charset="-34"/>
              <a:cs typeface="Browallia New" pitchFamily="34" charset="-34"/>
              <a:sym typeface="Symbol"/>
            </a:rPr>
            <a:t>Simple headache, flu-like symptoms &amp; </a:t>
          </a:r>
          <a:r>
            <a:rPr lang="en-US" sz="2800" b="1" dirty="0" err="1" smtClean="0">
              <a:solidFill>
                <a:schemeClr val="tx1"/>
              </a:solidFill>
              <a:latin typeface="Browallia New" pitchFamily="34" charset="-34"/>
              <a:cs typeface="Browallia New" pitchFamily="34" charset="-34"/>
              <a:sym typeface="Symbol"/>
            </a:rPr>
            <a:t>myalgia</a:t>
          </a:r>
          <a:endParaRPr lang="en-US" sz="2800" b="1" dirty="0">
            <a:solidFill>
              <a:schemeClr val="tx1"/>
            </a:solidFill>
            <a:latin typeface="Browallia New" pitchFamily="34" charset="-34"/>
            <a:cs typeface="Browallia New" pitchFamily="34" charset="-34"/>
          </a:endParaRPr>
        </a:p>
      </dgm:t>
    </dgm:pt>
    <dgm:pt modelId="{AC2D8099-CC77-41C3-A314-6741F48376AA}" type="parTrans" cxnId="{EE1225EB-514C-47E7-959F-611CB65EADD6}">
      <dgm:prSet/>
      <dgm:spPr/>
      <dgm:t>
        <a:bodyPr/>
        <a:lstStyle/>
        <a:p>
          <a:endParaRPr lang="en-US"/>
        </a:p>
      </dgm:t>
    </dgm:pt>
    <dgm:pt modelId="{D80E1CF9-67AB-4DE0-B21A-B057D7D2BA44}" type="sibTrans" cxnId="{EE1225EB-514C-47E7-959F-611CB65EADD6}">
      <dgm:prSet/>
      <dgm:spPr/>
      <dgm:t>
        <a:bodyPr/>
        <a:lstStyle/>
        <a:p>
          <a:endParaRPr lang="en-US"/>
        </a:p>
      </dgm:t>
    </dgm:pt>
    <dgm:pt modelId="{0357285D-42AE-4AC5-AF39-0943312E0B22}" type="pres">
      <dgm:prSet presAssocID="{80C45E81-E59D-42DC-A95D-D07C62F14A65}" presName="diagram" presStyleCnt="0">
        <dgm:presLayoutVars>
          <dgm:dir/>
          <dgm:resizeHandles val="exact"/>
        </dgm:presLayoutVars>
      </dgm:prSet>
      <dgm:spPr/>
      <dgm:t>
        <a:bodyPr/>
        <a:lstStyle/>
        <a:p>
          <a:endParaRPr lang="en-US"/>
        </a:p>
      </dgm:t>
    </dgm:pt>
    <dgm:pt modelId="{ABAEA278-6B00-4091-9999-BC908BA6F474}" type="pres">
      <dgm:prSet presAssocID="{7BF38E21-6443-4C64-8BAD-1B7629824007}" presName="node" presStyleLbl="node1" presStyleIdx="0" presStyleCnt="5" custScaleY="171276">
        <dgm:presLayoutVars>
          <dgm:bulletEnabled val="1"/>
        </dgm:presLayoutVars>
      </dgm:prSet>
      <dgm:spPr/>
      <dgm:t>
        <a:bodyPr/>
        <a:lstStyle/>
        <a:p>
          <a:endParaRPr lang="en-US"/>
        </a:p>
      </dgm:t>
    </dgm:pt>
    <dgm:pt modelId="{D2675B1E-15BA-465B-B121-2AE0815BA281}" type="pres">
      <dgm:prSet presAssocID="{0EFAEA0E-334F-412D-85D5-8780A89BFF43}" presName="sibTrans" presStyleCnt="0"/>
      <dgm:spPr/>
      <dgm:t>
        <a:bodyPr/>
        <a:lstStyle/>
        <a:p>
          <a:endParaRPr lang="en-US"/>
        </a:p>
      </dgm:t>
    </dgm:pt>
    <dgm:pt modelId="{ABE0C45E-1F53-468F-96E5-A1BAB75D150A}" type="pres">
      <dgm:prSet presAssocID="{F161B9FF-F9E3-4DD5-A8E5-56D8E929C39A}" presName="node" presStyleLbl="node1" presStyleIdx="1" presStyleCnt="5">
        <dgm:presLayoutVars>
          <dgm:bulletEnabled val="1"/>
        </dgm:presLayoutVars>
      </dgm:prSet>
      <dgm:spPr/>
      <dgm:t>
        <a:bodyPr/>
        <a:lstStyle/>
        <a:p>
          <a:endParaRPr lang="en-US"/>
        </a:p>
      </dgm:t>
    </dgm:pt>
    <dgm:pt modelId="{D6EB7C15-F6EF-4058-9BF3-E45B9E7A4084}" type="pres">
      <dgm:prSet presAssocID="{AEDEACD3-B254-4E2E-A57C-43D42098BAE2}" presName="sibTrans" presStyleCnt="0"/>
      <dgm:spPr/>
      <dgm:t>
        <a:bodyPr/>
        <a:lstStyle/>
        <a:p>
          <a:endParaRPr lang="en-US"/>
        </a:p>
      </dgm:t>
    </dgm:pt>
    <dgm:pt modelId="{F282AA3D-8401-4539-A8A7-F266C8795BA8}" type="pres">
      <dgm:prSet presAssocID="{13ED9DAB-A8C8-4F80-85A3-89819EBDA8A0}" presName="node" presStyleLbl="node1" presStyleIdx="2" presStyleCnt="5" custScaleY="156589" custLinFactNeighborX="-3856" custLinFactNeighborY="2037">
        <dgm:presLayoutVars>
          <dgm:bulletEnabled val="1"/>
        </dgm:presLayoutVars>
      </dgm:prSet>
      <dgm:spPr/>
      <dgm:t>
        <a:bodyPr/>
        <a:lstStyle/>
        <a:p>
          <a:endParaRPr lang="en-US"/>
        </a:p>
      </dgm:t>
    </dgm:pt>
    <dgm:pt modelId="{5D43076E-9F79-444B-A511-FE7504DF0DBF}" type="pres">
      <dgm:prSet presAssocID="{F6E0B0C1-5023-4AEE-8B2F-71493AD5BF62}" presName="sibTrans" presStyleCnt="0"/>
      <dgm:spPr/>
      <dgm:t>
        <a:bodyPr/>
        <a:lstStyle/>
        <a:p>
          <a:endParaRPr lang="en-US"/>
        </a:p>
      </dgm:t>
    </dgm:pt>
    <dgm:pt modelId="{575CA82E-1C5D-42BC-817F-E23621D6AF9C}" type="pres">
      <dgm:prSet presAssocID="{6238D86F-52C5-4191-8505-C9F5B8C0EE25}" presName="node" presStyleLbl="node1" presStyleIdx="3" presStyleCnt="5" custScaleX="129654" custScaleY="124370">
        <dgm:presLayoutVars>
          <dgm:bulletEnabled val="1"/>
        </dgm:presLayoutVars>
      </dgm:prSet>
      <dgm:spPr/>
      <dgm:t>
        <a:bodyPr/>
        <a:lstStyle/>
        <a:p>
          <a:endParaRPr lang="en-US"/>
        </a:p>
      </dgm:t>
    </dgm:pt>
    <dgm:pt modelId="{36F819CF-810F-4979-98AC-2BA0556E0053}" type="pres">
      <dgm:prSet presAssocID="{59ACC832-BEA9-475A-A50E-F0C9D67D54A0}" presName="sibTrans" presStyleCnt="0"/>
      <dgm:spPr/>
      <dgm:t>
        <a:bodyPr/>
        <a:lstStyle/>
        <a:p>
          <a:endParaRPr lang="en-US"/>
        </a:p>
      </dgm:t>
    </dgm:pt>
    <dgm:pt modelId="{5B7460C1-8FE7-433F-B64B-2B071BE49860}" type="pres">
      <dgm:prSet presAssocID="{33AE7932-0279-481A-8161-11327C24E1AC}" presName="node" presStyleLbl="node1" presStyleIdx="4" presStyleCnt="5" custScaleY="113704">
        <dgm:presLayoutVars>
          <dgm:bulletEnabled val="1"/>
        </dgm:presLayoutVars>
      </dgm:prSet>
      <dgm:spPr/>
      <dgm:t>
        <a:bodyPr/>
        <a:lstStyle/>
        <a:p>
          <a:endParaRPr lang="en-US"/>
        </a:p>
      </dgm:t>
    </dgm:pt>
  </dgm:ptLst>
  <dgm:cxnLst>
    <dgm:cxn modelId="{3D5F18F6-1B4C-4A60-8188-74BF4B973563}" type="presOf" srcId="{33AE7932-0279-481A-8161-11327C24E1AC}" destId="{5B7460C1-8FE7-433F-B64B-2B071BE49860}" srcOrd="0" destOrd="0" presId="urn:microsoft.com/office/officeart/2005/8/layout/default#1"/>
    <dgm:cxn modelId="{EE1225EB-514C-47E7-959F-611CB65EADD6}" srcId="{80C45E81-E59D-42DC-A95D-D07C62F14A65}" destId="{33AE7932-0279-481A-8161-11327C24E1AC}" srcOrd="4" destOrd="0" parTransId="{AC2D8099-CC77-41C3-A314-6741F48376AA}" sibTransId="{D80E1CF9-67AB-4DE0-B21A-B057D7D2BA44}"/>
    <dgm:cxn modelId="{9BDE6713-6ABE-4898-B550-304351C40DAB}" type="presOf" srcId="{F161B9FF-F9E3-4DD5-A8E5-56D8E929C39A}" destId="{ABE0C45E-1F53-468F-96E5-A1BAB75D150A}" srcOrd="0" destOrd="0" presId="urn:microsoft.com/office/officeart/2005/8/layout/default#1"/>
    <dgm:cxn modelId="{8898B383-F370-4184-AF08-F8B74FF8E7A9}" type="presOf" srcId="{7BF38E21-6443-4C64-8BAD-1B7629824007}" destId="{ABAEA278-6B00-4091-9999-BC908BA6F474}" srcOrd="0" destOrd="0" presId="urn:microsoft.com/office/officeart/2005/8/layout/default#1"/>
    <dgm:cxn modelId="{A54D5D40-526D-4F35-BB71-700597648A50}" type="presOf" srcId="{80C45E81-E59D-42DC-A95D-D07C62F14A65}" destId="{0357285D-42AE-4AC5-AF39-0943312E0B22}" srcOrd="0" destOrd="0" presId="urn:microsoft.com/office/officeart/2005/8/layout/default#1"/>
    <dgm:cxn modelId="{40431A42-8D1F-44A2-83CA-30F483DFBD79}" srcId="{80C45E81-E59D-42DC-A95D-D07C62F14A65}" destId="{F161B9FF-F9E3-4DD5-A8E5-56D8E929C39A}" srcOrd="1" destOrd="0" parTransId="{FA478FE5-9564-4F3B-AF7D-BAF299155629}" sibTransId="{AEDEACD3-B254-4E2E-A57C-43D42098BAE2}"/>
    <dgm:cxn modelId="{3146D8BD-2E49-4611-8838-98F418688A61}" srcId="{80C45E81-E59D-42DC-A95D-D07C62F14A65}" destId="{7BF38E21-6443-4C64-8BAD-1B7629824007}" srcOrd="0" destOrd="0" parTransId="{D843BDBA-946B-43DE-9B4C-3561AA878371}" sibTransId="{0EFAEA0E-334F-412D-85D5-8780A89BFF43}"/>
    <dgm:cxn modelId="{0DF74B1E-5F48-4769-B423-A90DCB8D885B}" type="presOf" srcId="{13ED9DAB-A8C8-4F80-85A3-89819EBDA8A0}" destId="{F282AA3D-8401-4539-A8A7-F266C8795BA8}" srcOrd="0" destOrd="0" presId="urn:microsoft.com/office/officeart/2005/8/layout/default#1"/>
    <dgm:cxn modelId="{FA33EB40-CD7D-4B60-B32C-23DCD5E62B91}" type="presOf" srcId="{6238D86F-52C5-4191-8505-C9F5B8C0EE25}" destId="{575CA82E-1C5D-42BC-817F-E23621D6AF9C}" srcOrd="0" destOrd="0" presId="urn:microsoft.com/office/officeart/2005/8/layout/default#1"/>
    <dgm:cxn modelId="{668BFB43-D366-4DCE-9B67-EC811971813C}" srcId="{80C45E81-E59D-42DC-A95D-D07C62F14A65}" destId="{6238D86F-52C5-4191-8505-C9F5B8C0EE25}" srcOrd="3" destOrd="0" parTransId="{3CB1B33A-79BA-434B-9224-592313975C6A}" sibTransId="{59ACC832-BEA9-475A-A50E-F0C9D67D54A0}"/>
    <dgm:cxn modelId="{0E16C195-FEDE-4553-BD04-74AF25729D40}" srcId="{80C45E81-E59D-42DC-A95D-D07C62F14A65}" destId="{13ED9DAB-A8C8-4F80-85A3-89819EBDA8A0}" srcOrd="2" destOrd="0" parTransId="{DB4EAA43-8E0B-4B3F-B2D7-1EFC25AA6CAB}" sibTransId="{F6E0B0C1-5023-4AEE-8B2F-71493AD5BF62}"/>
    <dgm:cxn modelId="{91F77DD5-E8E2-4596-8594-7ECC257AC531}" type="presParOf" srcId="{0357285D-42AE-4AC5-AF39-0943312E0B22}" destId="{ABAEA278-6B00-4091-9999-BC908BA6F474}" srcOrd="0" destOrd="0" presId="urn:microsoft.com/office/officeart/2005/8/layout/default#1"/>
    <dgm:cxn modelId="{DFD333F7-4FA7-4436-BE11-659293619312}" type="presParOf" srcId="{0357285D-42AE-4AC5-AF39-0943312E0B22}" destId="{D2675B1E-15BA-465B-B121-2AE0815BA281}" srcOrd="1" destOrd="0" presId="urn:microsoft.com/office/officeart/2005/8/layout/default#1"/>
    <dgm:cxn modelId="{8D3F1306-35A6-4F50-9D98-195134D0267F}" type="presParOf" srcId="{0357285D-42AE-4AC5-AF39-0943312E0B22}" destId="{ABE0C45E-1F53-468F-96E5-A1BAB75D150A}" srcOrd="2" destOrd="0" presId="urn:microsoft.com/office/officeart/2005/8/layout/default#1"/>
    <dgm:cxn modelId="{A575EE98-5D4D-4DAC-8351-0BCA3E6003FF}" type="presParOf" srcId="{0357285D-42AE-4AC5-AF39-0943312E0B22}" destId="{D6EB7C15-F6EF-4058-9BF3-E45B9E7A4084}" srcOrd="3" destOrd="0" presId="urn:microsoft.com/office/officeart/2005/8/layout/default#1"/>
    <dgm:cxn modelId="{C17BFD90-4DE3-4AD0-9F3C-0B051537A9A1}" type="presParOf" srcId="{0357285D-42AE-4AC5-AF39-0943312E0B22}" destId="{F282AA3D-8401-4539-A8A7-F266C8795BA8}" srcOrd="4" destOrd="0" presId="urn:microsoft.com/office/officeart/2005/8/layout/default#1"/>
    <dgm:cxn modelId="{BAC1DFC0-62B3-4E25-AB5A-961184987738}" type="presParOf" srcId="{0357285D-42AE-4AC5-AF39-0943312E0B22}" destId="{5D43076E-9F79-444B-A511-FE7504DF0DBF}" srcOrd="5" destOrd="0" presId="urn:microsoft.com/office/officeart/2005/8/layout/default#1"/>
    <dgm:cxn modelId="{A7A19698-9315-4094-B13D-4A19DDEDCD47}" type="presParOf" srcId="{0357285D-42AE-4AC5-AF39-0943312E0B22}" destId="{575CA82E-1C5D-42BC-817F-E23621D6AF9C}" srcOrd="6" destOrd="0" presId="urn:microsoft.com/office/officeart/2005/8/layout/default#1"/>
    <dgm:cxn modelId="{967D3B1A-2E6E-4404-AD33-6A59F2170C03}" type="presParOf" srcId="{0357285D-42AE-4AC5-AF39-0943312E0B22}" destId="{36F819CF-810F-4979-98AC-2BA0556E0053}" srcOrd="7" destOrd="0" presId="urn:microsoft.com/office/officeart/2005/8/layout/default#1"/>
    <dgm:cxn modelId="{FE95F65E-D3D2-437A-9EB2-CD72511DC40D}" type="presParOf" srcId="{0357285D-42AE-4AC5-AF39-0943312E0B22}" destId="{5B7460C1-8FE7-433F-B64B-2B071BE49860}"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CF15A6-1471-4C32-9402-632F57025E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ED2F9B-568D-42E7-BEE7-84B0DC7C0EF0}">
      <dgm:prSet phldrT="[Text]" phldr="1"/>
      <dgm:spPr/>
      <dgm:t>
        <a:bodyPr/>
        <a:lstStyle/>
        <a:p>
          <a:endParaRPr lang="en-US" dirty="0"/>
        </a:p>
      </dgm:t>
    </dgm:pt>
    <dgm:pt modelId="{61DD2A62-4084-4BD1-96B2-CD7529749A8F}" type="parTrans" cxnId="{751BE321-7383-40AE-9D54-DC3C36155ED0}">
      <dgm:prSet/>
      <dgm:spPr/>
      <dgm:t>
        <a:bodyPr/>
        <a:lstStyle/>
        <a:p>
          <a:endParaRPr lang="en-US"/>
        </a:p>
      </dgm:t>
    </dgm:pt>
    <dgm:pt modelId="{4B5CAD95-71DF-477E-B322-2A0539D1BCC7}" type="sibTrans" cxnId="{751BE321-7383-40AE-9D54-DC3C36155ED0}">
      <dgm:prSet/>
      <dgm:spPr/>
      <dgm:t>
        <a:bodyPr/>
        <a:lstStyle/>
        <a:p>
          <a:endParaRPr lang="en-US"/>
        </a:p>
      </dgm:t>
    </dgm:pt>
    <dgm:pt modelId="{956BA0C0-671A-4058-9ABD-F5D297463C9A}">
      <dgm:prSet phldrT="[Text]" phldr="1"/>
      <dgm:spPr/>
      <dgm:t>
        <a:bodyPr/>
        <a:lstStyle/>
        <a:p>
          <a:endParaRPr lang="en-US" sz="1300" dirty="0"/>
        </a:p>
      </dgm:t>
    </dgm:pt>
    <dgm:pt modelId="{5715EB38-51FC-4EE8-BF3D-FB30F99D472C}" type="parTrans" cxnId="{10B2BB61-DFA6-4D4F-B8D8-8CB40598A553}">
      <dgm:prSet/>
      <dgm:spPr/>
      <dgm:t>
        <a:bodyPr/>
        <a:lstStyle/>
        <a:p>
          <a:endParaRPr lang="en-US"/>
        </a:p>
      </dgm:t>
    </dgm:pt>
    <dgm:pt modelId="{23576AE4-EF53-4A9B-B655-F3C8AD3CA0C4}" type="sibTrans" cxnId="{10B2BB61-DFA6-4D4F-B8D8-8CB40598A553}">
      <dgm:prSet/>
      <dgm:spPr/>
      <dgm:t>
        <a:bodyPr/>
        <a:lstStyle/>
        <a:p>
          <a:endParaRPr lang="en-US"/>
        </a:p>
      </dgm:t>
    </dgm:pt>
    <dgm:pt modelId="{6ECC12C8-4FE7-4375-87BA-73E528A3F7BB}">
      <dgm:prSet phldrT="[Text]" custT="1"/>
      <dgm:spPr/>
      <dgm:t>
        <a:bodyPr/>
        <a:lstStyle/>
        <a:p>
          <a:r>
            <a:rPr lang="en-US" sz="1800" b="1" dirty="0" err="1" smtClean="0">
              <a:solidFill>
                <a:schemeClr val="tx1"/>
              </a:solidFill>
            </a:rPr>
            <a:t>Methylxanthine</a:t>
          </a:r>
          <a:r>
            <a:rPr lang="en-US" sz="1800" b="1" dirty="0" smtClean="0">
              <a:solidFill>
                <a:schemeClr val="tx1"/>
              </a:solidFill>
            </a:rPr>
            <a:t> derivative, has  </a:t>
          </a:r>
          <a:r>
            <a:rPr lang="en-US" sz="1800" b="1" dirty="0" err="1" smtClean="0">
              <a:solidFill>
                <a:schemeClr val="tx1"/>
              </a:solidFill>
            </a:rPr>
            <a:t>vasodilating</a:t>
          </a:r>
          <a:r>
            <a:rPr lang="en-US" sz="1800" b="1" dirty="0" smtClean="0">
              <a:solidFill>
                <a:schemeClr val="tx1"/>
              </a:solidFill>
            </a:rPr>
            <a:t> properties</a:t>
          </a:r>
          <a:endParaRPr lang="en-US" sz="1800" dirty="0"/>
        </a:p>
      </dgm:t>
    </dgm:pt>
    <dgm:pt modelId="{90D91887-601D-48B6-981C-0FDADCDFB66D}" type="parTrans" cxnId="{82E60530-8DE8-4261-BF6E-1CF36A852230}">
      <dgm:prSet/>
      <dgm:spPr/>
      <dgm:t>
        <a:bodyPr/>
        <a:lstStyle/>
        <a:p>
          <a:endParaRPr lang="en-US"/>
        </a:p>
      </dgm:t>
    </dgm:pt>
    <dgm:pt modelId="{46DAA226-6981-4381-9DE3-37D4E40CBB6D}" type="sibTrans" cxnId="{82E60530-8DE8-4261-BF6E-1CF36A852230}">
      <dgm:prSet/>
      <dgm:spPr/>
      <dgm:t>
        <a:bodyPr/>
        <a:lstStyle/>
        <a:p>
          <a:endParaRPr lang="en-US"/>
        </a:p>
      </dgm:t>
    </dgm:pt>
    <dgm:pt modelId="{F3F5DD7C-1386-4B0B-B92B-D1D6B91A3F59}">
      <dgm:prSet phldrT="[Text]"/>
      <dgm:spPr/>
      <dgm:t>
        <a:bodyPr/>
        <a:lstStyle/>
        <a:p>
          <a:r>
            <a:rPr lang="en-US" b="1" dirty="0" err="1" smtClean="0">
              <a:solidFill>
                <a:schemeClr val="tx1"/>
              </a:solidFill>
              <a:latin typeface="+mn-lt"/>
            </a:rPr>
            <a:t>Fibrinolytic</a:t>
          </a:r>
          <a:r>
            <a:rPr lang="en-US" b="1" dirty="0" smtClean="0">
              <a:solidFill>
                <a:schemeClr val="tx1"/>
              </a:solidFill>
              <a:latin typeface="+mn-lt"/>
            </a:rPr>
            <a:t>  &amp;  anti </a:t>
          </a:r>
          <a:r>
            <a:rPr lang="en-US" b="1" dirty="0" err="1" smtClean="0">
              <a:solidFill>
                <a:schemeClr val="tx1"/>
              </a:solidFill>
              <a:latin typeface="+mn-lt"/>
            </a:rPr>
            <a:t>plasmin</a:t>
          </a:r>
          <a:r>
            <a:rPr lang="en-US" b="1" dirty="0" smtClean="0">
              <a:solidFill>
                <a:schemeClr val="tx1"/>
              </a:solidFill>
              <a:latin typeface="+mn-lt"/>
            </a:rPr>
            <a:t> activity, Anti-inflammatory </a:t>
          </a:r>
          <a:endParaRPr lang="en-US" dirty="0"/>
        </a:p>
      </dgm:t>
    </dgm:pt>
    <dgm:pt modelId="{F1636B37-A88D-49F1-B677-9C2270EB3FCC}" type="parTrans" cxnId="{913BBDF4-01CB-40B2-984D-380DA19B1046}">
      <dgm:prSet/>
      <dgm:spPr/>
      <dgm:t>
        <a:bodyPr/>
        <a:lstStyle/>
        <a:p>
          <a:endParaRPr lang="en-US"/>
        </a:p>
      </dgm:t>
    </dgm:pt>
    <dgm:pt modelId="{35973613-26D3-4E32-B5A9-BCE1CF7664A9}" type="sibTrans" cxnId="{913BBDF4-01CB-40B2-984D-380DA19B1046}">
      <dgm:prSet/>
      <dgm:spPr/>
      <dgm:t>
        <a:bodyPr/>
        <a:lstStyle/>
        <a:p>
          <a:endParaRPr lang="en-US"/>
        </a:p>
      </dgm:t>
    </dgm:pt>
    <dgm:pt modelId="{019F2F52-ABCA-4B62-BEBC-1E5192A45649}">
      <dgm:prSet phldrT="[Text]"/>
      <dgm:spPr/>
      <dgm:t>
        <a:bodyPr/>
        <a:lstStyle/>
        <a:p>
          <a:r>
            <a:rPr lang="en-US" dirty="0" smtClean="0"/>
            <a:t>DOSAGE</a:t>
          </a:r>
          <a:endParaRPr lang="en-US" dirty="0"/>
        </a:p>
      </dgm:t>
    </dgm:pt>
    <dgm:pt modelId="{2BDC1140-8AAB-4708-92E5-100C37A53E68}" type="parTrans" cxnId="{9DB996F7-1D51-4B58-B315-0977A3F24A6F}">
      <dgm:prSet/>
      <dgm:spPr/>
      <dgm:t>
        <a:bodyPr/>
        <a:lstStyle/>
        <a:p>
          <a:endParaRPr lang="en-US"/>
        </a:p>
      </dgm:t>
    </dgm:pt>
    <dgm:pt modelId="{6DE51B8F-05DC-4F88-8C68-482357A5759D}" type="sibTrans" cxnId="{9DB996F7-1D51-4B58-B315-0977A3F24A6F}">
      <dgm:prSet/>
      <dgm:spPr/>
      <dgm:t>
        <a:bodyPr/>
        <a:lstStyle/>
        <a:p>
          <a:endParaRPr lang="en-US"/>
        </a:p>
      </dgm:t>
    </dgm:pt>
    <dgm:pt modelId="{459CC306-077F-4830-BFFC-E3E5425B700E}">
      <dgm:prSet phldrT="[Text]" phldr="1" custT="1"/>
      <dgm:spPr/>
      <dgm:t>
        <a:bodyPr/>
        <a:lstStyle/>
        <a:p>
          <a:endParaRPr lang="en-US" sz="1800" dirty="0"/>
        </a:p>
      </dgm:t>
    </dgm:pt>
    <dgm:pt modelId="{1DD78CE4-5EDE-49A2-92FA-06F9B71AF803}" type="parTrans" cxnId="{B1570E6D-0018-4171-BD08-017D2C4047C5}">
      <dgm:prSet/>
      <dgm:spPr/>
      <dgm:t>
        <a:bodyPr/>
        <a:lstStyle/>
        <a:p>
          <a:endParaRPr lang="en-US"/>
        </a:p>
      </dgm:t>
    </dgm:pt>
    <dgm:pt modelId="{B6119BF7-D93E-4CB2-AD7A-F26702075930}" type="sibTrans" cxnId="{B1570E6D-0018-4171-BD08-017D2C4047C5}">
      <dgm:prSet/>
      <dgm:spPr/>
      <dgm:t>
        <a:bodyPr/>
        <a:lstStyle/>
        <a:p>
          <a:endParaRPr lang="en-US"/>
        </a:p>
      </dgm:t>
    </dgm:pt>
    <dgm:pt modelId="{57B5C5DA-359C-4832-9C17-5B67170961E9}">
      <dgm:prSet phldrT="[Text]" phldr="1"/>
      <dgm:spPr/>
      <dgm:t>
        <a:bodyPr/>
        <a:lstStyle/>
        <a:p>
          <a:endParaRPr lang="en-US" sz="1500" dirty="0"/>
        </a:p>
      </dgm:t>
    </dgm:pt>
    <dgm:pt modelId="{84251100-884C-4C01-824E-375ADC0A4794}" type="parTrans" cxnId="{893F5CD9-D76B-40D1-B386-0FB57E39AA53}">
      <dgm:prSet/>
      <dgm:spPr/>
      <dgm:t>
        <a:bodyPr/>
        <a:lstStyle/>
        <a:p>
          <a:endParaRPr lang="en-US"/>
        </a:p>
      </dgm:t>
    </dgm:pt>
    <dgm:pt modelId="{FF970589-F6AE-4961-A3CF-53DDE7D0790B}" type="sibTrans" cxnId="{893F5CD9-D76B-40D1-B386-0FB57E39AA53}">
      <dgm:prSet/>
      <dgm:spPr/>
      <dgm:t>
        <a:bodyPr/>
        <a:lstStyle/>
        <a:p>
          <a:endParaRPr lang="en-US"/>
        </a:p>
      </dgm:t>
    </dgm:pt>
    <dgm:pt modelId="{9BC2FFCB-35E2-4CBA-96D7-02CFDFB3359C}">
      <dgm:prSet/>
      <dgm:spPr/>
      <dgm:t>
        <a:bodyPr/>
        <a:lstStyle/>
        <a:p>
          <a:r>
            <a:rPr lang="en-US" b="1" dirty="0" err="1" smtClean="0">
              <a:solidFill>
                <a:schemeClr val="tx1"/>
              </a:solidFill>
              <a:latin typeface="+mn-lt"/>
            </a:rPr>
            <a:t>Imm</a:t>
          </a:r>
          <a:r>
            <a:rPr lang="en-US" b="1" dirty="0" smtClean="0">
              <a:solidFill>
                <a:schemeClr val="tx1"/>
              </a:solidFill>
              <a:latin typeface="+mn-lt"/>
            </a:rPr>
            <a:t>         </a:t>
          </a:r>
          <a:r>
            <a:rPr lang="en-US" b="1" dirty="0" err="1" smtClean="0">
              <a:solidFill>
                <a:schemeClr val="tx1"/>
              </a:solidFill>
              <a:latin typeface="+mn-lt"/>
            </a:rPr>
            <a:t>immuno</a:t>
          </a:r>
          <a:r>
            <a:rPr lang="en-US" b="1" dirty="0" smtClean="0">
              <a:solidFill>
                <a:schemeClr val="tx1"/>
              </a:solidFill>
              <a:latin typeface="+mn-lt"/>
            </a:rPr>
            <a:t>-modulating  actions include increasing leucocytes adhesion.</a:t>
          </a:r>
        </a:p>
      </dgm:t>
    </dgm:pt>
    <dgm:pt modelId="{6AB46EB6-6445-4F94-ABA2-AD1556275C46}" type="parTrans" cxnId="{15E373B6-8C2F-4D4B-BF28-D0540D02C7E7}">
      <dgm:prSet/>
      <dgm:spPr/>
      <dgm:t>
        <a:bodyPr/>
        <a:lstStyle/>
        <a:p>
          <a:endParaRPr lang="en-US"/>
        </a:p>
      </dgm:t>
    </dgm:pt>
    <dgm:pt modelId="{50856E0E-DCD6-4221-8FB1-757975E094FB}" type="sibTrans" cxnId="{15E373B6-8C2F-4D4B-BF28-D0540D02C7E7}">
      <dgm:prSet/>
      <dgm:spPr/>
      <dgm:t>
        <a:bodyPr/>
        <a:lstStyle/>
        <a:p>
          <a:endParaRPr lang="en-US"/>
        </a:p>
      </dgm:t>
    </dgm:pt>
    <dgm:pt modelId="{5DE28057-DDF0-4228-85C8-DB0CAD62CC76}">
      <dgm:prSet/>
      <dgm:spPr/>
      <dgm:t>
        <a:bodyPr/>
        <a:lstStyle/>
        <a:p>
          <a:r>
            <a:rPr lang="en-US" b="1" dirty="0" smtClean="0">
              <a:solidFill>
                <a:schemeClr val="tx1"/>
              </a:solidFill>
              <a:latin typeface="+mn-lt"/>
            </a:rPr>
            <a:t>blocks TNF-</a:t>
          </a:r>
          <a:r>
            <a:rPr lang="el-GR" b="1" dirty="0" smtClean="0">
              <a:solidFill>
                <a:schemeClr val="tx1"/>
              </a:solidFill>
              <a:latin typeface="+mn-lt"/>
              <a:cs typeface="Times New Roman"/>
            </a:rPr>
            <a:t>α</a:t>
          </a:r>
          <a:r>
            <a:rPr lang="en-US" b="1" dirty="0" smtClean="0">
              <a:solidFill>
                <a:schemeClr val="tx1"/>
              </a:solidFill>
              <a:latin typeface="+mn-lt"/>
            </a:rPr>
            <a:t> induced synthesis of fibroblast collagen.</a:t>
          </a:r>
          <a:endParaRPr lang="en-US" b="1" dirty="0">
            <a:solidFill>
              <a:schemeClr val="tx1"/>
            </a:solidFill>
            <a:latin typeface="+mn-lt"/>
          </a:endParaRPr>
        </a:p>
      </dgm:t>
    </dgm:pt>
    <dgm:pt modelId="{D75B70AF-4A61-449A-A716-84C24DE45805}" type="parTrans" cxnId="{F65CB13F-961C-4E4B-99B6-4C6E67EF09DF}">
      <dgm:prSet/>
      <dgm:spPr/>
      <dgm:t>
        <a:bodyPr/>
        <a:lstStyle/>
        <a:p>
          <a:endParaRPr lang="en-US"/>
        </a:p>
      </dgm:t>
    </dgm:pt>
    <dgm:pt modelId="{052652AF-8515-47F2-AF20-883372C3047C}" type="sibTrans" cxnId="{F65CB13F-961C-4E4B-99B6-4C6E67EF09DF}">
      <dgm:prSet/>
      <dgm:spPr/>
      <dgm:t>
        <a:bodyPr/>
        <a:lstStyle/>
        <a:p>
          <a:endParaRPr lang="en-US"/>
        </a:p>
      </dgm:t>
    </dgm:pt>
    <dgm:pt modelId="{E765AA9C-A6F8-4B52-8A06-BFDCFED707F5}">
      <dgm:prSet custT="1"/>
      <dgm:spPr/>
      <dgm:t>
        <a:bodyPr/>
        <a:lstStyle/>
        <a:p>
          <a:r>
            <a:rPr lang="en-US" sz="1800" b="1" dirty="0" smtClean="0">
              <a:solidFill>
                <a:schemeClr val="tx1"/>
              </a:solidFill>
            </a:rPr>
            <a:t>Dosage : </a:t>
          </a:r>
          <a:r>
            <a:rPr lang="en-US" sz="1800" b="1" dirty="0" err="1" smtClean="0">
              <a:solidFill>
                <a:schemeClr val="tx1"/>
              </a:solidFill>
            </a:rPr>
            <a:t>Trental</a:t>
          </a:r>
          <a:r>
            <a:rPr lang="en-US" sz="1800" b="1" dirty="0" smtClean="0">
              <a:solidFill>
                <a:schemeClr val="tx1"/>
              </a:solidFill>
            </a:rPr>
            <a:t> – 400mg tab TID, minimum 8 wks</a:t>
          </a:r>
        </a:p>
      </dgm:t>
    </dgm:pt>
    <dgm:pt modelId="{88FBE098-B52A-41D5-B9B8-E96F0C5836F8}" type="parTrans" cxnId="{32876DF1-4E17-453E-97B2-E60B1ED63BF4}">
      <dgm:prSet/>
      <dgm:spPr/>
      <dgm:t>
        <a:bodyPr/>
        <a:lstStyle/>
        <a:p>
          <a:endParaRPr lang="en-US"/>
        </a:p>
      </dgm:t>
    </dgm:pt>
    <dgm:pt modelId="{57E00F47-CA84-4A4C-9912-E6F3A1EEEB1C}" type="sibTrans" cxnId="{32876DF1-4E17-453E-97B2-E60B1ED63BF4}">
      <dgm:prSet/>
      <dgm:spPr/>
      <dgm:t>
        <a:bodyPr/>
        <a:lstStyle/>
        <a:p>
          <a:endParaRPr lang="en-US"/>
        </a:p>
      </dgm:t>
    </dgm:pt>
    <dgm:pt modelId="{567346DE-840A-41F9-AC2E-82E0B4766889}">
      <dgm:prSet custT="1"/>
      <dgm:spPr/>
      <dgm:t>
        <a:bodyPr/>
        <a:lstStyle/>
        <a:p>
          <a:r>
            <a:rPr lang="en-US" sz="1800" b="1" dirty="0" smtClean="0">
              <a:solidFill>
                <a:schemeClr val="tx1"/>
              </a:solidFill>
            </a:rPr>
            <a:t>Adverse effects : gastric irritation</a:t>
          </a:r>
        </a:p>
      </dgm:t>
    </dgm:pt>
    <dgm:pt modelId="{CCFDEA50-AB20-490F-B064-9A126BB3660C}" type="parTrans" cxnId="{38A0E310-EE14-4734-AF73-0C94EA6C74FC}">
      <dgm:prSet/>
      <dgm:spPr/>
      <dgm:t>
        <a:bodyPr/>
        <a:lstStyle/>
        <a:p>
          <a:endParaRPr lang="en-US"/>
        </a:p>
      </dgm:t>
    </dgm:pt>
    <dgm:pt modelId="{39265DFD-891A-4681-9143-0B8252ACF66F}" type="sibTrans" cxnId="{38A0E310-EE14-4734-AF73-0C94EA6C74FC}">
      <dgm:prSet/>
      <dgm:spPr/>
      <dgm:t>
        <a:bodyPr/>
        <a:lstStyle/>
        <a:p>
          <a:endParaRPr lang="en-US"/>
        </a:p>
      </dgm:t>
    </dgm:pt>
    <dgm:pt modelId="{9245BAB6-77BA-4E39-9F27-5C1AC6B81C96}">
      <dgm:prSet phldrT="[Text]"/>
      <dgm:spPr/>
      <dgm:t>
        <a:bodyPr/>
        <a:lstStyle/>
        <a:p>
          <a:r>
            <a:rPr lang="en-US" dirty="0" smtClean="0"/>
            <a:t>MECHANISM OF ACTION</a:t>
          </a:r>
          <a:endParaRPr lang="en-US" dirty="0"/>
        </a:p>
      </dgm:t>
    </dgm:pt>
    <dgm:pt modelId="{DAA7EDED-E5A7-4328-869B-ED25C1A88190}" type="sibTrans" cxnId="{7FA17A71-FF5B-4FF5-8AAD-2B0BF58FBEBD}">
      <dgm:prSet/>
      <dgm:spPr/>
      <dgm:t>
        <a:bodyPr/>
        <a:lstStyle/>
        <a:p>
          <a:endParaRPr lang="en-US"/>
        </a:p>
      </dgm:t>
    </dgm:pt>
    <dgm:pt modelId="{D9438D81-86EE-41E3-B6B2-A8AE69E9342C}" type="parTrans" cxnId="{7FA17A71-FF5B-4FF5-8AAD-2B0BF58FBEBD}">
      <dgm:prSet/>
      <dgm:spPr/>
      <dgm:t>
        <a:bodyPr/>
        <a:lstStyle/>
        <a:p>
          <a:endParaRPr lang="en-US"/>
        </a:p>
      </dgm:t>
    </dgm:pt>
    <dgm:pt modelId="{EF18FE9D-783D-4DF1-B898-8116D46C7275}" type="pres">
      <dgm:prSet presAssocID="{A4CF15A6-1471-4C32-9402-632F57025E3A}" presName="Name0" presStyleCnt="0">
        <dgm:presLayoutVars>
          <dgm:dir/>
          <dgm:animLvl val="lvl"/>
          <dgm:resizeHandles val="exact"/>
        </dgm:presLayoutVars>
      </dgm:prSet>
      <dgm:spPr/>
      <dgm:t>
        <a:bodyPr/>
        <a:lstStyle/>
        <a:p>
          <a:endParaRPr lang="en-US"/>
        </a:p>
      </dgm:t>
    </dgm:pt>
    <dgm:pt modelId="{2C2C0D70-04C9-495C-B20B-2319C4B6A494}" type="pres">
      <dgm:prSet presAssocID="{6AED2F9B-568D-42E7-BEE7-84B0DC7C0EF0}" presName="linNode" presStyleCnt="0"/>
      <dgm:spPr/>
    </dgm:pt>
    <dgm:pt modelId="{992294E2-AE39-41F1-AEB4-862E63C33039}" type="pres">
      <dgm:prSet presAssocID="{6AED2F9B-568D-42E7-BEE7-84B0DC7C0EF0}" presName="parentText" presStyleLbl="node1" presStyleIdx="0" presStyleCnt="3" custScaleX="83358" custLinFactNeighborX="265" custLinFactNeighborY="-29704">
        <dgm:presLayoutVars>
          <dgm:chMax val="1"/>
          <dgm:bulletEnabled val="1"/>
        </dgm:presLayoutVars>
      </dgm:prSet>
      <dgm:spPr/>
      <dgm:t>
        <a:bodyPr/>
        <a:lstStyle/>
        <a:p>
          <a:endParaRPr lang="en-US"/>
        </a:p>
      </dgm:t>
    </dgm:pt>
    <dgm:pt modelId="{0467F6C9-9D26-407C-A473-CCE313D6FFA2}" type="pres">
      <dgm:prSet presAssocID="{6AED2F9B-568D-42E7-BEE7-84B0DC7C0EF0}" presName="descendantText" presStyleLbl="alignAccFollowNode1" presStyleIdx="0" presStyleCnt="3" custScaleX="110171" custScaleY="144479" custLinFactNeighborX="1499" custLinFactNeighborY="-6786">
        <dgm:presLayoutVars>
          <dgm:bulletEnabled val="1"/>
        </dgm:presLayoutVars>
      </dgm:prSet>
      <dgm:spPr/>
      <dgm:t>
        <a:bodyPr/>
        <a:lstStyle/>
        <a:p>
          <a:endParaRPr lang="en-US"/>
        </a:p>
      </dgm:t>
    </dgm:pt>
    <dgm:pt modelId="{092E0D75-8AA8-435F-89B4-A2E0F20982C1}" type="pres">
      <dgm:prSet presAssocID="{4B5CAD95-71DF-477E-B322-2A0539D1BCC7}" presName="sp" presStyleCnt="0"/>
      <dgm:spPr/>
    </dgm:pt>
    <dgm:pt modelId="{49BB5419-E356-425A-AEEB-F2EEC194743B}" type="pres">
      <dgm:prSet presAssocID="{9245BAB6-77BA-4E39-9F27-5C1AC6B81C96}" presName="linNode" presStyleCnt="0"/>
      <dgm:spPr/>
    </dgm:pt>
    <dgm:pt modelId="{E242893A-B47F-4D1E-A607-594D829F5F09}" type="pres">
      <dgm:prSet presAssocID="{9245BAB6-77BA-4E39-9F27-5C1AC6B81C96}" presName="parentText" presStyleLbl="node1" presStyleIdx="1" presStyleCnt="3" custScaleX="87224" custScaleY="58149">
        <dgm:presLayoutVars>
          <dgm:chMax val="1"/>
          <dgm:bulletEnabled val="1"/>
        </dgm:presLayoutVars>
      </dgm:prSet>
      <dgm:spPr/>
      <dgm:t>
        <a:bodyPr/>
        <a:lstStyle/>
        <a:p>
          <a:endParaRPr lang="en-US"/>
        </a:p>
      </dgm:t>
    </dgm:pt>
    <dgm:pt modelId="{ABBC44E8-7809-459F-B5DE-259ED512CEC6}" type="pres">
      <dgm:prSet presAssocID="{9245BAB6-77BA-4E39-9F27-5C1AC6B81C96}" presName="descendantText" presStyleLbl="alignAccFollowNode1" presStyleIdx="1" presStyleCnt="3" custScaleX="105515" custScaleY="133328">
        <dgm:presLayoutVars>
          <dgm:bulletEnabled val="1"/>
        </dgm:presLayoutVars>
      </dgm:prSet>
      <dgm:spPr/>
      <dgm:t>
        <a:bodyPr/>
        <a:lstStyle/>
        <a:p>
          <a:endParaRPr lang="en-US"/>
        </a:p>
      </dgm:t>
    </dgm:pt>
    <dgm:pt modelId="{93609FED-5CF0-4F4B-BC7B-A391E7CD9F89}" type="pres">
      <dgm:prSet presAssocID="{DAA7EDED-E5A7-4328-869B-ED25C1A88190}" presName="sp" presStyleCnt="0"/>
      <dgm:spPr/>
    </dgm:pt>
    <dgm:pt modelId="{8CC42DB5-F593-4FFF-854F-F7E7C4BE7A80}" type="pres">
      <dgm:prSet presAssocID="{019F2F52-ABCA-4B62-BEBC-1E5192A45649}" presName="linNode" presStyleCnt="0"/>
      <dgm:spPr/>
    </dgm:pt>
    <dgm:pt modelId="{DF5E9B42-0A95-415A-ADB2-09DF7783CF9F}" type="pres">
      <dgm:prSet presAssocID="{019F2F52-ABCA-4B62-BEBC-1E5192A45649}" presName="parentText" presStyleLbl="node1" presStyleIdx="2" presStyleCnt="3">
        <dgm:presLayoutVars>
          <dgm:chMax val="1"/>
          <dgm:bulletEnabled val="1"/>
        </dgm:presLayoutVars>
      </dgm:prSet>
      <dgm:spPr/>
      <dgm:t>
        <a:bodyPr/>
        <a:lstStyle/>
        <a:p>
          <a:endParaRPr lang="en-US"/>
        </a:p>
      </dgm:t>
    </dgm:pt>
    <dgm:pt modelId="{134BCD74-318C-41B2-BEA4-D10E6E21AE86}" type="pres">
      <dgm:prSet presAssocID="{019F2F52-ABCA-4B62-BEBC-1E5192A45649}" presName="descendantText" presStyleLbl="alignAccFollowNode1" presStyleIdx="2" presStyleCnt="3" custScaleX="122911" custScaleY="125596">
        <dgm:presLayoutVars>
          <dgm:bulletEnabled val="1"/>
        </dgm:presLayoutVars>
      </dgm:prSet>
      <dgm:spPr/>
      <dgm:t>
        <a:bodyPr/>
        <a:lstStyle/>
        <a:p>
          <a:endParaRPr lang="en-US"/>
        </a:p>
      </dgm:t>
    </dgm:pt>
  </dgm:ptLst>
  <dgm:cxnLst>
    <dgm:cxn modelId="{38A0E310-EE14-4734-AF73-0C94EA6C74FC}" srcId="{019F2F52-ABCA-4B62-BEBC-1E5192A45649}" destId="{567346DE-840A-41F9-AC2E-82E0B4766889}" srcOrd="2" destOrd="0" parTransId="{CCFDEA50-AB20-490F-B064-9A126BB3660C}" sibTransId="{39265DFD-891A-4681-9143-0B8252ACF66F}"/>
    <dgm:cxn modelId="{10B2BB61-DFA6-4D4F-B8D8-8CB40598A553}" srcId="{6AED2F9B-568D-42E7-BEE7-84B0DC7C0EF0}" destId="{956BA0C0-671A-4058-9ABD-F5D297463C9A}" srcOrd="0" destOrd="0" parTransId="{5715EB38-51FC-4EE8-BF3D-FB30F99D472C}" sibTransId="{23576AE4-EF53-4A9B-B655-F3C8AD3CA0C4}"/>
    <dgm:cxn modelId="{751BE321-7383-40AE-9D54-DC3C36155ED0}" srcId="{A4CF15A6-1471-4C32-9402-632F57025E3A}" destId="{6AED2F9B-568D-42E7-BEE7-84B0DC7C0EF0}" srcOrd="0" destOrd="0" parTransId="{61DD2A62-4084-4BD1-96B2-CD7529749A8F}" sibTransId="{4B5CAD95-71DF-477E-B322-2A0539D1BCC7}"/>
    <dgm:cxn modelId="{B1570E6D-0018-4171-BD08-017D2C4047C5}" srcId="{019F2F52-ABCA-4B62-BEBC-1E5192A45649}" destId="{459CC306-077F-4830-BFFC-E3E5425B700E}" srcOrd="0" destOrd="0" parTransId="{1DD78CE4-5EDE-49A2-92FA-06F9B71AF803}" sibTransId="{B6119BF7-D93E-4CB2-AD7A-F26702075930}"/>
    <dgm:cxn modelId="{F65CB13F-961C-4E4B-99B6-4C6E67EF09DF}" srcId="{9245BAB6-77BA-4E39-9F27-5C1AC6B81C96}" destId="{5DE28057-DDF0-4228-85C8-DB0CAD62CC76}" srcOrd="2" destOrd="0" parTransId="{D75B70AF-4A61-449A-A716-84C24DE45805}" sibTransId="{052652AF-8515-47F2-AF20-883372C3047C}"/>
    <dgm:cxn modelId="{A2881DEB-2B92-4B4F-9468-1E5B1B871399}" type="presOf" srcId="{57B5C5DA-359C-4832-9C17-5B67170961E9}" destId="{134BCD74-318C-41B2-BEA4-D10E6E21AE86}" srcOrd="0" destOrd="3" presId="urn:microsoft.com/office/officeart/2005/8/layout/vList5"/>
    <dgm:cxn modelId="{C44DD6CA-260A-4656-AA12-87059FA7B4AF}" type="presOf" srcId="{A4CF15A6-1471-4C32-9402-632F57025E3A}" destId="{EF18FE9D-783D-4DF1-B898-8116D46C7275}" srcOrd="0" destOrd="0" presId="urn:microsoft.com/office/officeart/2005/8/layout/vList5"/>
    <dgm:cxn modelId="{913BBDF4-01CB-40B2-984D-380DA19B1046}" srcId="{9245BAB6-77BA-4E39-9F27-5C1AC6B81C96}" destId="{F3F5DD7C-1386-4B0B-B92B-D1D6B91A3F59}" srcOrd="0" destOrd="0" parTransId="{F1636B37-A88D-49F1-B677-9C2270EB3FCC}" sibTransId="{35973613-26D3-4E32-B5A9-BCE1CF7664A9}"/>
    <dgm:cxn modelId="{13B22D74-FB03-4B63-99D3-E7D6B20F82C6}" type="presOf" srcId="{E765AA9C-A6F8-4B52-8A06-BFDCFED707F5}" destId="{134BCD74-318C-41B2-BEA4-D10E6E21AE86}" srcOrd="0" destOrd="1" presId="urn:microsoft.com/office/officeart/2005/8/layout/vList5"/>
    <dgm:cxn modelId="{BCCAED25-F027-429C-9BD5-A1968CB2456C}" type="presOf" srcId="{9BC2FFCB-35E2-4CBA-96D7-02CFDFB3359C}" destId="{ABBC44E8-7809-459F-B5DE-259ED512CEC6}" srcOrd="0" destOrd="1" presId="urn:microsoft.com/office/officeart/2005/8/layout/vList5"/>
    <dgm:cxn modelId="{07229ACA-5239-469D-9B82-5631331BDB7E}" type="presOf" srcId="{6AED2F9B-568D-42E7-BEE7-84B0DC7C0EF0}" destId="{992294E2-AE39-41F1-AEB4-862E63C33039}" srcOrd="0" destOrd="0" presId="urn:microsoft.com/office/officeart/2005/8/layout/vList5"/>
    <dgm:cxn modelId="{4B607C0F-8E23-4E49-960C-6E81F354ADE8}" type="presOf" srcId="{459CC306-077F-4830-BFFC-E3E5425B700E}" destId="{134BCD74-318C-41B2-BEA4-D10E6E21AE86}" srcOrd="0" destOrd="0" presId="urn:microsoft.com/office/officeart/2005/8/layout/vList5"/>
    <dgm:cxn modelId="{893F5CD9-D76B-40D1-B386-0FB57E39AA53}" srcId="{019F2F52-ABCA-4B62-BEBC-1E5192A45649}" destId="{57B5C5DA-359C-4832-9C17-5B67170961E9}" srcOrd="3" destOrd="0" parTransId="{84251100-884C-4C01-824E-375ADC0A4794}" sibTransId="{FF970589-F6AE-4961-A3CF-53DDE7D0790B}"/>
    <dgm:cxn modelId="{2168C2E5-9A01-46CB-85CB-B5ABDE50D9B5}" type="presOf" srcId="{5DE28057-DDF0-4228-85C8-DB0CAD62CC76}" destId="{ABBC44E8-7809-459F-B5DE-259ED512CEC6}" srcOrd="0" destOrd="2" presId="urn:microsoft.com/office/officeart/2005/8/layout/vList5"/>
    <dgm:cxn modelId="{9DB996F7-1D51-4B58-B315-0977A3F24A6F}" srcId="{A4CF15A6-1471-4C32-9402-632F57025E3A}" destId="{019F2F52-ABCA-4B62-BEBC-1E5192A45649}" srcOrd="2" destOrd="0" parTransId="{2BDC1140-8AAB-4708-92E5-100C37A53E68}" sibTransId="{6DE51B8F-05DC-4F88-8C68-482357A5759D}"/>
    <dgm:cxn modelId="{82E60530-8DE8-4261-BF6E-1CF36A852230}" srcId="{6AED2F9B-568D-42E7-BEE7-84B0DC7C0EF0}" destId="{6ECC12C8-4FE7-4375-87BA-73E528A3F7BB}" srcOrd="1" destOrd="0" parTransId="{90D91887-601D-48B6-981C-0FDADCDFB66D}" sibTransId="{46DAA226-6981-4381-9DE3-37D4E40CBB6D}"/>
    <dgm:cxn modelId="{29B11588-1C24-42C8-9F6C-A164B72842AB}" type="presOf" srcId="{6ECC12C8-4FE7-4375-87BA-73E528A3F7BB}" destId="{0467F6C9-9D26-407C-A473-CCE313D6FFA2}" srcOrd="0" destOrd="1" presId="urn:microsoft.com/office/officeart/2005/8/layout/vList5"/>
    <dgm:cxn modelId="{7FA17A71-FF5B-4FF5-8AAD-2B0BF58FBEBD}" srcId="{A4CF15A6-1471-4C32-9402-632F57025E3A}" destId="{9245BAB6-77BA-4E39-9F27-5C1AC6B81C96}" srcOrd="1" destOrd="0" parTransId="{D9438D81-86EE-41E3-B6B2-A8AE69E9342C}" sibTransId="{DAA7EDED-E5A7-4328-869B-ED25C1A88190}"/>
    <dgm:cxn modelId="{32876DF1-4E17-453E-97B2-E60B1ED63BF4}" srcId="{019F2F52-ABCA-4B62-BEBC-1E5192A45649}" destId="{E765AA9C-A6F8-4B52-8A06-BFDCFED707F5}" srcOrd="1" destOrd="0" parTransId="{88FBE098-B52A-41D5-B9B8-E96F0C5836F8}" sibTransId="{57E00F47-CA84-4A4C-9912-E6F3A1EEEB1C}"/>
    <dgm:cxn modelId="{B0D84716-E342-45DD-85FD-67D5271E7F14}" type="presOf" srcId="{019F2F52-ABCA-4B62-BEBC-1E5192A45649}" destId="{DF5E9B42-0A95-415A-ADB2-09DF7783CF9F}" srcOrd="0" destOrd="0" presId="urn:microsoft.com/office/officeart/2005/8/layout/vList5"/>
    <dgm:cxn modelId="{16EE8D1B-E82D-4B65-AA2E-F67FFF801335}" type="presOf" srcId="{956BA0C0-671A-4058-9ABD-F5D297463C9A}" destId="{0467F6C9-9D26-407C-A473-CCE313D6FFA2}" srcOrd="0" destOrd="0" presId="urn:microsoft.com/office/officeart/2005/8/layout/vList5"/>
    <dgm:cxn modelId="{DFE609A3-CE15-41DB-A6E1-ABD4356550E8}" type="presOf" srcId="{567346DE-840A-41F9-AC2E-82E0B4766889}" destId="{134BCD74-318C-41B2-BEA4-D10E6E21AE86}" srcOrd="0" destOrd="2" presId="urn:microsoft.com/office/officeart/2005/8/layout/vList5"/>
    <dgm:cxn modelId="{82C3D851-343B-4A56-B2F4-C55524CE0B2F}" type="presOf" srcId="{F3F5DD7C-1386-4B0B-B92B-D1D6B91A3F59}" destId="{ABBC44E8-7809-459F-B5DE-259ED512CEC6}" srcOrd="0" destOrd="0" presId="urn:microsoft.com/office/officeart/2005/8/layout/vList5"/>
    <dgm:cxn modelId="{3A9B6596-F673-4E01-9DD1-3172F9EFFC8E}" type="presOf" srcId="{9245BAB6-77BA-4E39-9F27-5C1AC6B81C96}" destId="{E242893A-B47F-4D1E-A607-594D829F5F09}" srcOrd="0" destOrd="0" presId="urn:microsoft.com/office/officeart/2005/8/layout/vList5"/>
    <dgm:cxn modelId="{15E373B6-8C2F-4D4B-BF28-D0540D02C7E7}" srcId="{9245BAB6-77BA-4E39-9F27-5C1AC6B81C96}" destId="{9BC2FFCB-35E2-4CBA-96D7-02CFDFB3359C}" srcOrd="1" destOrd="0" parTransId="{6AB46EB6-6445-4F94-ABA2-AD1556275C46}" sibTransId="{50856E0E-DCD6-4221-8FB1-757975E094FB}"/>
    <dgm:cxn modelId="{32A2E90B-7CCD-4D32-8DD3-A5DD877562A8}" type="presParOf" srcId="{EF18FE9D-783D-4DF1-B898-8116D46C7275}" destId="{2C2C0D70-04C9-495C-B20B-2319C4B6A494}" srcOrd="0" destOrd="0" presId="urn:microsoft.com/office/officeart/2005/8/layout/vList5"/>
    <dgm:cxn modelId="{F93542AC-E0C8-4287-BC53-7D68733DBC93}" type="presParOf" srcId="{2C2C0D70-04C9-495C-B20B-2319C4B6A494}" destId="{992294E2-AE39-41F1-AEB4-862E63C33039}" srcOrd="0" destOrd="0" presId="urn:microsoft.com/office/officeart/2005/8/layout/vList5"/>
    <dgm:cxn modelId="{B3EB24FE-0F88-48B4-B8F3-590C10E37EB7}" type="presParOf" srcId="{2C2C0D70-04C9-495C-B20B-2319C4B6A494}" destId="{0467F6C9-9D26-407C-A473-CCE313D6FFA2}" srcOrd="1" destOrd="0" presId="urn:microsoft.com/office/officeart/2005/8/layout/vList5"/>
    <dgm:cxn modelId="{05064838-FF1F-45D6-B173-236081CB4BD5}" type="presParOf" srcId="{EF18FE9D-783D-4DF1-B898-8116D46C7275}" destId="{092E0D75-8AA8-435F-89B4-A2E0F20982C1}" srcOrd="1" destOrd="0" presId="urn:microsoft.com/office/officeart/2005/8/layout/vList5"/>
    <dgm:cxn modelId="{237126A3-8316-43F2-BD71-87B828EE4633}" type="presParOf" srcId="{EF18FE9D-783D-4DF1-B898-8116D46C7275}" destId="{49BB5419-E356-425A-AEEB-F2EEC194743B}" srcOrd="2" destOrd="0" presId="urn:microsoft.com/office/officeart/2005/8/layout/vList5"/>
    <dgm:cxn modelId="{DDFE1484-974B-4D20-BB0A-7207B54196C5}" type="presParOf" srcId="{49BB5419-E356-425A-AEEB-F2EEC194743B}" destId="{E242893A-B47F-4D1E-A607-594D829F5F09}" srcOrd="0" destOrd="0" presId="urn:microsoft.com/office/officeart/2005/8/layout/vList5"/>
    <dgm:cxn modelId="{AE81CCB9-134D-4007-8173-DD04A7A44170}" type="presParOf" srcId="{49BB5419-E356-425A-AEEB-F2EEC194743B}" destId="{ABBC44E8-7809-459F-B5DE-259ED512CEC6}" srcOrd="1" destOrd="0" presId="urn:microsoft.com/office/officeart/2005/8/layout/vList5"/>
    <dgm:cxn modelId="{B3036CFA-FA2D-4F62-B251-2812182044C8}" type="presParOf" srcId="{EF18FE9D-783D-4DF1-B898-8116D46C7275}" destId="{93609FED-5CF0-4F4B-BC7B-A391E7CD9F89}" srcOrd="3" destOrd="0" presId="urn:microsoft.com/office/officeart/2005/8/layout/vList5"/>
    <dgm:cxn modelId="{C64EAEC1-C49A-4B6E-B514-5DAC1060C10B}" type="presParOf" srcId="{EF18FE9D-783D-4DF1-B898-8116D46C7275}" destId="{8CC42DB5-F593-4FFF-854F-F7E7C4BE7A80}" srcOrd="4" destOrd="0" presId="urn:microsoft.com/office/officeart/2005/8/layout/vList5"/>
    <dgm:cxn modelId="{418DE927-EA24-4BF6-BA95-878489B1D63E}" type="presParOf" srcId="{8CC42DB5-F593-4FFF-854F-F7E7C4BE7A80}" destId="{DF5E9B42-0A95-415A-ADB2-09DF7783CF9F}" srcOrd="0" destOrd="0" presId="urn:microsoft.com/office/officeart/2005/8/layout/vList5"/>
    <dgm:cxn modelId="{684877F8-5F69-45A4-8ADF-A37A9006365A}" type="presParOf" srcId="{8CC42DB5-F593-4FFF-854F-F7E7C4BE7A80}" destId="{134BCD74-318C-41B2-BEA4-D10E6E21AE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8D006C-C59F-4AAA-ABB5-AA14B8BF88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E979E14-3029-4890-B23E-67217CFCDA87}">
      <dgm:prSet/>
      <dgm:spPr/>
      <dgm:t>
        <a:bodyPr/>
        <a:lstStyle/>
        <a:p>
          <a:r>
            <a:rPr lang="en-US" b="0" dirty="0" smtClean="0">
              <a:solidFill>
                <a:schemeClr val="tx1"/>
              </a:solidFill>
            </a:rPr>
            <a:t>MECHANISM OF </a:t>
          </a:r>
          <a:r>
            <a:rPr lang="en-US" b="0" dirty="0" err="1" smtClean="0">
              <a:solidFill>
                <a:schemeClr val="tx1"/>
              </a:solidFill>
            </a:rPr>
            <a:t>ACTION</a:t>
          </a:r>
          <a:r>
            <a:rPr lang="en-US" b="0" dirty="0" err="1" smtClean="0">
              <a:solidFill>
                <a:schemeClr val="tx1"/>
              </a:solidFill>
              <a:latin typeface="+mn-lt"/>
              <a:cs typeface="Arabic Typesetting" pitchFamily="66" charset="-78"/>
            </a:rPr>
            <a:t>:inhibition</a:t>
          </a:r>
          <a:r>
            <a:rPr lang="en-US" b="0" dirty="0" smtClean="0">
              <a:solidFill>
                <a:schemeClr val="tx1"/>
              </a:solidFill>
              <a:latin typeface="+mn-lt"/>
              <a:cs typeface="Arabic Typesetting" pitchFamily="66" charset="-78"/>
            </a:rPr>
            <a:t> of abnormal fibroblasts</a:t>
          </a:r>
        </a:p>
        <a:p>
          <a:r>
            <a:rPr lang="en-US" b="0" dirty="0" smtClean="0">
              <a:solidFill>
                <a:schemeClr val="tx1"/>
              </a:solidFill>
              <a:latin typeface="+mn-lt"/>
              <a:cs typeface="Arabic Typesetting" pitchFamily="66" charset="-78"/>
            </a:rPr>
            <a:t>Up-regulation of lymphocyte resistance to stress</a:t>
          </a:r>
        </a:p>
        <a:p>
          <a:r>
            <a:rPr lang="en-US" b="0" dirty="0" smtClean="0">
              <a:solidFill>
                <a:schemeClr val="tx1"/>
              </a:solidFill>
              <a:latin typeface="+mn-lt"/>
              <a:cs typeface="Arabic Typesetting" pitchFamily="66" charset="-78"/>
            </a:rPr>
            <a:t>Anti-inflammatory</a:t>
          </a:r>
        </a:p>
        <a:p>
          <a:r>
            <a:rPr lang="en-US" b="0" dirty="0" err="1" smtClean="0">
              <a:solidFill>
                <a:schemeClr val="tx1"/>
              </a:solidFill>
              <a:latin typeface="+mn-lt"/>
              <a:cs typeface="Arabic Typesetting" pitchFamily="66" charset="-78"/>
            </a:rPr>
            <a:t>Chemopreventive</a:t>
          </a:r>
          <a:r>
            <a:rPr lang="en-US" b="0" dirty="0" smtClean="0">
              <a:solidFill>
                <a:schemeClr val="tx1"/>
              </a:solidFill>
              <a:latin typeface="+mn-lt"/>
              <a:cs typeface="Arabic Typesetting" pitchFamily="66" charset="-78"/>
            </a:rPr>
            <a:t> agent for oral premalignant lesions</a:t>
          </a:r>
          <a:endParaRPr lang="en-US" b="0" dirty="0">
            <a:solidFill>
              <a:schemeClr val="tx1"/>
            </a:solidFill>
          </a:endParaRPr>
        </a:p>
      </dgm:t>
    </dgm:pt>
    <dgm:pt modelId="{D0B06662-7175-42D7-BBF9-DDA7D63CC8D8}" type="parTrans" cxnId="{D29C91F8-D61F-4769-BE7E-80635DEED9BA}">
      <dgm:prSet/>
      <dgm:spPr/>
      <dgm:t>
        <a:bodyPr/>
        <a:lstStyle/>
        <a:p>
          <a:endParaRPr lang="en-US"/>
        </a:p>
      </dgm:t>
    </dgm:pt>
    <dgm:pt modelId="{38BA12EA-87C8-457A-A419-8972793855A0}" type="sibTrans" cxnId="{D29C91F8-D61F-4769-BE7E-80635DEED9BA}">
      <dgm:prSet/>
      <dgm:spPr/>
      <dgm:t>
        <a:bodyPr/>
        <a:lstStyle/>
        <a:p>
          <a:endParaRPr lang="en-US"/>
        </a:p>
      </dgm:t>
    </dgm:pt>
    <dgm:pt modelId="{ED31DD4D-CD15-45A3-84F9-1711B66FFE16}">
      <dgm:prSet/>
      <dgm:spPr/>
      <dgm:t>
        <a:bodyPr/>
        <a:lstStyle/>
        <a:p>
          <a:r>
            <a:rPr lang="en-US" b="0" dirty="0" smtClean="0">
              <a:solidFill>
                <a:schemeClr val="tx1"/>
              </a:solidFill>
            </a:rPr>
            <a:t>DOSAGE: </a:t>
          </a:r>
          <a:r>
            <a:rPr lang="en-US" b="0" dirty="0" smtClean="0">
              <a:solidFill>
                <a:schemeClr val="tx1"/>
              </a:solidFill>
              <a:latin typeface="+mn-lt"/>
              <a:cs typeface="Arial" pitchFamily="34" charset="0"/>
            </a:rPr>
            <a:t>Therapeutic dosage :6 – 60mg/day</a:t>
          </a:r>
        </a:p>
        <a:p>
          <a:r>
            <a:rPr lang="en-US" b="0" dirty="0" err="1" smtClean="0">
              <a:solidFill>
                <a:schemeClr val="tx1"/>
              </a:solidFill>
              <a:latin typeface="+mn-lt"/>
              <a:cs typeface="Arial" pitchFamily="34" charset="0"/>
            </a:rPr>
            <a:t>Lycored</a:t>
          </a:r>
          <a:r>
            <a:rPr lang="en-US" b="0" dirty="0" smtClean="0">
              <a:solidFill>
                <a:schemeClr val="tx1"/>
              </a:solidFill>
              <a:latin typeface="+mn-lt"/>
              <a:cs typeface="Arial" pitchFamily="34" charset="0"/>
            </a:rPr>
            <a:t> , 10mg twice a day for 2 months</a:t>
          </a:r>
          <a:endParaRPr lang="en-US" dirty="0"/>
        </a:p>
      </dgm:t>
    </dgm:pt>
    <dgm:pt modelId="{45C3B5DE-9BC3-424D-8CA8-6FE4FC943D58}" type="parTrans" cxnId="{5165A240-8966-4D49-A7A2-5E859C904AD2}">
      <dgm:prSet/>
      <dgm:spPr/>
      <dgm:t>
        <a:bodyPr/>
        <a:lstStyle/>
        <a:p>
          <a:endParaRPr lang="en-US"/>
        </a:p>
      </dgm:t>
    </dgm:pt>
    <dgm:pt modelId="{405146EA-D400-4652-9D28-DE5F0C501ABF}" type="sibTrans" cxnId="{5165A240-8966-4D49-A7A2-5E859C904AD2}">
      <dgm:prSet/>
      <dgm:spPr/>
      <dgm:t>
        <a:bodyPr/>
        <a:lstStyle/>
        <a:p>
          <a:endParaRPr lang="en-US"/>
        </a:p>
      </dgm:t>
    </dgm:pt>
    <dgm:pt modelId="{4636D778-75C2-42A0-943D-1A2F006D29BF}">
      <dgm:prSet/>
      <dgm:spPr/>
      <dgm:t>
        <a:bodyPr/>
        <a:lstStyle/>
        <a:p>
          <a:r>
            <a:rPr lang="en-US" b="0" dirty="0" smtClean="0">
              <a:solidFill>
                <a:schemeClr val="tx1"/>
              </a:solidFill>
            </a:rPr>
            <a:t>Reduces the burning </a:t>
          </a:r>
          <a:r>
            <a:rPr lang="en-US" b="0" dirty="0" err="1" smtClean="0">
              <a:solidFill>
                <a:schemeClr val="tx1"/>
              </a:solidFill>
            </a:rPr>
            <a:t>sensation.Used</a:t>
          </a:r>
          <a:r>
            <a:rPr lang="en-US" b="0" dirty="0" smtClean="0">
              <a:solidFill>
                <a:schemeClr val="tx1"/>
              </a:solidFill>
            </a:rPr>
            <a:t> along with steroid it is more efficacious</a:t>
          </a:r>
          <a:endParaRPr lang="en-US" b="0" dirty="0">
            <a:solidFill>
              <a:schemeClr val="tx1"/>
            </a:solidFill>
          </a:endParaRPr>
        </a:p>
      </dgm:t>
    </dgm:pt>
    <dgm:pt modelId="{D3A3C66F-3E09-4777-8921-D994370882FB}" type="parTrans" cxnId="{2592CF66-3681-4D2B-9D5A-92D9C90EF134}">
      <dgm:prSet/>
      <dgm:spPr/>
      <dgm:t>
        <a:bodyPr/>
        <a:lstStyle/>
        <a:p>
          <a:endParaRPr lang="en-US"/>
        </a:p>
      </dgm:t>
    </dgm:pt>
    <dgm:pt modelId="{1631107C-6238-454D-BC1B-88EF2CEB066C}" type="sibTrans" cxnId="{2592CF66-3681-4D2B-9D5A-92D9C90EF134}">
      <dgm:prSet/>
      <dgm:spPr/>
      <dgm:t>
        <a:bodyPr/>
        <a:lstStyle/>
        <a:p>
          <a:endParaRPr lang="en-US"/>
        </a:p>
      </dgm:t>
    </dgm:pt>
    <dgm:pt modelId="{8B9D214B-1A0B-44D5-8704-BC0CF15FB90E}" type="pres">
      <dgm:prSet presAssocID="{D08D006C-C59F-4AAA-ABB5-AA14B8BF888D}" presName="outerComposite" presStyleCnt="0">
        <dgm:presLayoutVars>
          <dgm:chMax val="5"/>
          <dgm:dir/>
          <dgm:resizeHandles val="exact"/>
        </dgm:presLayoutVars>
      </dgm:prSet>
      <dgm:spPr/>
      <dgm:t>
        <a:bodyPr/>
        <a:lstStyle/>
        <a:p>
          <a:endParaRPr lang="en-US"/>
        </a:p>
      </dgm:t>
    </dgm:pt>
    <dgm:pt modelId="{14126D50-6562-45DC-89C3-DA1AA0997AA6}" type="pres">
      <dgm:prSet presAssocID="{D08D006C-C59F-4AAA-ABB5-AA14B8BF888D}" presName="dummyMaxCanvas" presStyleCnt="0">
        <dgm:presLayoutVars/>
      </dgm:prSet>
      <dgm:spPr/>
    </dgm:pt>
    <dgm:pt modelId="{9116EE7A-0738-4521-BC57-02324193C15F}" type="pres">
      <dgm:prSet presAssocID="{D08D006C-C59F-4AAA-ABB5-AA14B8BF888D}" presName="ThreeNodes_1" presStyleLbl="node1" presStyleIdx="0" presStyleCnt="3" custScaleX="117647" custScaleY="111640" custLinFactNeighborX="4412" custLinFactNeighborY="10673">
        <dgm:presLayoutVars>
          <dgm:bulletEnabled val="1"/>
        </dgm:presLayoutVars>
      </dgm:prSet>
      <dgm:spPr/>
      <dgm:t>
        <a:bodyPr/>
        <a:lstStyle/>
        <a:p>
          <a:endParaRPr lang="en-US"/>
        </a:p>
      </dgm:t>
    </dgm:pt>
    <dgm:pt modelId="{0806A6DA-F09C-4A9F-88E4-51DE439B8CCC}" type="pres">
      <dgm:prSet presAssocID="{D08D006C-C59F-4AAA-ABB5-AA14B8BF888D}" presName="ThreeNodes_2" presStyleLbl="node1" presStyleIdx="1" presStyleCnt="3" custLinFactNeighborY="9777">
        <dgm:presLayoutVars>
          <dgm:bulletEnabled val="1"/>
        </dgm:presLayoutVars>
      </dgm:prSet>
      <dgm:spPr/>
      <dgm:t>
        <a:bodyPr/>
        <a:lstStyle/>
        <a:p>
          <a:endParaRPr lang="en-US"/>
        </a:p>
      </dgm:t>
    </dgm:pt>
    <dgm:pt modelId="{5D33C3B4-4C78-409E-A7BA-C8D81475A9A4}" type="pres">
      <dgm:prSet presAssocID="{D08D006C-C59F-4AAA-ABB5-AA14B8BF888D}" presName="ThreeNodes_3" presStyleLbl="node1" presStyleIdx="2" presStyleCnt="3" custLinFactNeighborY="2065">
        <dgm:presLayoutVars>
          <dgm:bulletEnabled val="1"/>
        </dgm:presLayoutVars>
      </dgm:prSet>
      <dgm:spPr/>
      <dgm:t>
        <a:bodyPr/>
        <a:lstStyle/>
        <a:p>
          <a:endParaRPr lang="en-US"/>
        </a:p>
      </dgm:t>
    </dgm:pt>
    <dgm:pt modelId="{60DE833F-5CCC-47EE-BC95-68583BD40D80}" type="pres">
      <dgm:prSet presAssocID="{D08D006C-C59F-4AAA-ABB5-AA14B8BF888D}" presName="ThreeConn_1-2" presStyleLbl="fgAccFollowNode1" presStyleIdx="0" presStyleCnt="2">
        <dgm:presLayoutVars>
          <dgm:bulletEnabled val="1"/>
        </dgm:presLayoutVars>
      </dgm:prSet>
      <dgm:spPr/>
      <dgm:t>
        <a:bodyPr/>
        <a:lstStyle/>
        <a:p>
          <a:endParaRPr lang="en-US"/>
        </a:p>
      </dgm:t>
    </dgm:pt>
    <dgm:pt modelId="{C4F7BE9E-7DF0-4563-92D9-3DFF9ADB8E5C}" type="pres">
      <dgm:prSet presAssocID="{D08D006C-C59F-4AAA-ABB5-AA14B8BF888D}" presName="ThreeConn_2-3" presStyleLbl="fgAccFollowNode1" presStyleIdx="1" presStyleCnt="2">
        <dgm:presLayoutVars>
          <dgm:bulletEnabled val="1"/>
        </dgm:presLayoutVars>
      </dgm:prSet>
      <dgm:spPr/>
      <dgm:t>
        <a:bodyPr/>
        <a:lstStyle/>
        <a:p>
          <a:endParaRPr lang="en-US"/>
        </a:p>
      </dgm:t>
    </dgm:pt>
    <dgm:pt modelId="{CEE77143-D115-48C0-BEB7-8FB08A8314C4}" type="pres">
      <dgm:prSet presAssocID="{D08D006C-C59F-4AAA-ABB5-AA14B8BF888D}" presName="ThreeNodes_1_text" presStyleLbl="node1" presStyleIdx="2" presStyleCnt="3">
        <dgm:presLayoutVars>
          <dgm:bulletEnabled val="1"/>
        </dgm:presLayoutVars>
      </dgm:prSet>
      <dgm:spPr/>
      <dgm:t>
        <a:bodyPr/>
        <a:lstStyle/>
        <a:p>
          <a:endParaRPr lang="en-US"/>
        </a:p>
      </dgm:t>
    </dgm:pt>
    <dgm:pt modelId="{9671EAAF-3B71-4A30-B6A3-FD0B4CE48750}" type="pres">
      <dgm:prSet presAssocID="{D08D006C-C59F-4AAA-ABB5-AA14B8BF888D}" presName="ThreeNodes_2_text" presStyleLbl="node1" presStyleIdx="2" presStyleCnt="3">
        <dgm:presLayoutVars>
          <dgm:bulletEnabled val="1"/>
        </dgm:presLayoutVars>
      </dgm:prSet>
      <dgm:spPr/>
      <dgm:t>
        <a:bodyPr/>
        <a:lstStyle/>
        <a:p>
          <a:endParaRPr lang="en-US"/>
        </a:p>
      </dgm:t>
    </dgm:pt>
    <dgm:pt modelId="{ED9940AE-661A-4A1F-B821-95BAF4C1EFD8}" type="pres">
      <dgm:prSet presAssocID="{D08D006C-C59F-4AAA-ABB5-AA14B8BF888D}" presName="ThreeNodes_3_text" presStyleLbl="node1" presStyleIdx="2" presStyleCnt="3">
        <dgm:presLayoutVars>
          <dgm:bulletEnabled val="1"/>
        </dgm:presLayoutVars>
      </dgm:prSet>
      <dgm:spPr/>
      <dgm:t>
        <a:bodyPr/>
        <a:lstStyle/>
        <a:p>
          <a:endParaRPr lang="en-US"/>
        </a:p>
      </dgm:t>
    </dgm:pt>
  </dgm:ptLst>
  <dgm:cxnLst>
    <dgm:cxn modelId="{417F6658-6DE7-42F7-AABF-CA630F672849}" type="presOf" srcId="{4636D778-75C2-42A0-943D-1A2F006D29BF}" destId="{ED9940AE-661A-4A1F-B821-95BAF4C1EFD8}" srcOrd="1" destOrd="0" presId="urn:microsoft.com/office/officeart/2005/8/layout/vProcess5"/>
    <dgm:cxn modelId="{68D3350A-1AFB-4C6C-83E9-BF9FE60433DF}" type="presOf" srcId="{ED31DD4D-CD15-45A3-84F9-1711B66FFE16}" destId="{9671EAAF-3B71-4A30-B6A3-FD0B4CE48750}" srcOrd="1" destOrd="0" presId="urn:microsoft.com/office/officeart/2005/8/layout/vProcess5"/>
    <dgm:cxn modelId="{37217F8B-1C4B-47A0-B921-1FB2F661FB76}" type="presOf" srcId="{ED31DD4D-CD15-45A3-84F9-1711B66FFE16}" destId="{0806A6DA-F09C-4A9F-88E4-51DE439B8CCC}" srcOrd="0" destOrd="0" presId="urn:microsoft.com/office/officeart/2005/8/layout/vProcess5"/>
    <dgm:cxn modelId="{8680DD6A-6E10-4A29-9DBC-B4E8F561E881}" type="presOf" srcId="{38BA12EA-87C8-457A-A419-8972793855A0}" destId="{60DE833F-5CCC-47EE-BC95-68583BD40D80}" srcOrd="0" destOrd="0" presId="urn:microsoft.com/office/officeart/2005/8/layout/vProcess5"/>
    <dgm:cxn modelId="{5165A240-8966-4D49-A7A2-5E859C904AD2}" srcId="{D08D006C-C59F-4AAA-ABB5-AA14B8BF888D}" destId="{ED31DD4D-CD15-45A3-84F9-1711B66FFE16}" srcOrd="1" destOrd="0" parTransId="{45C3B5DE-9BC3-424D-8CA8-6FE4FC943D58}" sibTransId="{405146EA-D400-4652-9D28-DE5F0C501ABF}"/>
    <dgm:cxn modelId="{2592CF66-3681-4D2B-9D5A-92D9C90EF134}" srcId="{D08D006C-C59F-4AAA-ABB5-AA14B8BF888D}" destId="{4636D778-75C2-42A0-943D-1A2F006D29BF}" srcOrd="2" destOrd="0" parTransId="{D3A3C66F-3E09-4777-8921-D994370882FB}" sibTransId="{1631107C-6238-454D-BC1B-88EF2CEB066C}"/>
    <dgm:cxn modelId="{D29C91F8-D61F-4769-BE7E-80635DEED9BA}" srcId="{D08D006C-C59F-4AAA-ABB5-AA14B8BF888D}" destId="{2E979E14-3029-4890-B23E-67217CFCDA87}" srcOrd="0" destOrd="0" parTransId="{D0B06662-7175-42D7-BBF9-DDA7D63CC8D8}" sibTransId="{38BA12EA-87C8-457A-A419-8972793855A0}"/>
    <dgm:cxn modelId="{FEE521AD-8342-411D-91B4-C496DDA05B9D}" type="presOf" srcId="{405146EA-D400-4652-9D28-DE5F0C501ABF}" destId="{C4F7BE9E-7DF0-4563-92D9-3DFF9ADB8E5C}" srcOrd="0" destOrd="0" presId="urn:microsoft.com/office/officeart/2005/8/layout/vProcess5"/>
    <dgm:cxn modelId="{1F6C91B0-4E37-4B58-8DFB-86B6B60C27A3}" type="presOf" srcId="{4636D778-75C2-42A0-943D-1A2F006D29BF}" destId="{5D33C3B4-4C78-409E-A7BA-C8D81475A9A4}" srcOrd="0" destOrd="0" presId="urn:microsoft.com/office/officeart/2005/8/layout/vProcess5"/>
    <dgm:cxn modelId="{F70FEA32-82CC-45C5-864E-E828DE46A7FE}" type="presOf" srcId="{2E979E14-3029-4890-B23E-67217CFCDA87}" destId="{CEE77143-D115-48C0-BEB7-8FB08A8314C4}" srcOrd="1" destOrd="0" presId="urn:microsoft.com/office/officeart/2005/8/layout/vProcess5"/>
    <dgm:cxn modelId="{B36FE846-52C1-40DE-93B3-BB76D3D0A94D}" type="presOf" srcId="{2E979E14-3029-4890-B23E-67217CFCDA87}" destId="{9116EE7A-0738-4521-BC57-02324193C15F}" srcOrd="0" destOrd="0" presId="urn:microsoft.com/office/officeart/2005/8/layout/vProcess5"/>
    <dgm:cxn modelId="{57C1160A-CE83-40FE-9B02-2D115E8F1419}" type="presOf" srcId="{D08D006C-C59F-4AAA-ABB5-AA14B8BF888D}" destId="{8B9D214B-1A0B-44D5-8704-BC0CF15FB90E}" srcOrd="0" destOrd="0" presId="urn:microsoft.com/office/officeart/2005/8/layout/vProcess5"/>
    <dgm:cxn modelId="{2F68C55B-BA1B-4198-8753-72BA7F4DFA8A}" type="presParOf" srcId="{8B9D214B-1A0B-44D5-8704-BC0CF15FB90E}" destId="{14126D50-6562-45DC-89C3-DA1AA0997AA6}" srcOrd="0" destOrd="0" presId="urn:microsoft.com/office/officeart/2005/8/layout/vProcess5"/>
    <dgm:cxn modelId="{099C1D79-54B7-4B99-8C8A-3B3C84D69E9A}" type="presParOf" srcId="{8B9D214B-1A0B-44D5-8704-BC0CF15FB90E}" destId="{9116EE7A-0738-4521-BC57-02324193C15F}" srcOrd="1" destOrd="0" presId="urn:microsoft.com/office/officeart/2005/8/layout/vProcess5"/>
    <dgm:cxn modelId="{992C8074-EF2F-4776-8E3C-A5BE124E0780}" type="presParOf" srcId="{8B9D214B-1A0B-44D5-8704-BC0CF15FB90E}" destId="{0806A6DA-F09C-4A9F-88E4-51DE439B8CCC}" srcOrd="2" destOrd="0" presId="urn:microsoft.com/office/officeart/2005/8/layout/vProcess5"/>
    <dgm:cxn modelId="{223A2122-7C51-41CD-8C46-4EB56EF32F88}" type="presParOf" srcId="{8B9D214B-1A0B-44D5-8704-BC0CF15FB90E}" destId="{5D33C3B4-4C78-409E-A7BA-C8D81475A9A4}" srcOrd="3" destOrd="0" presId="urn:microsoft.com/office/officeart/2005/8/layout/vProcess5"/>
    <dgm:cxn modelId="{931E521B-C6DF-4B1C-9659-85EADA25A018}" type="presParOf" srcId="{8B9D214B-1A0B-44D5-8704-BC0CF15FB90E}" destId="{60DE833F-5CCC-47EE-BC95-68583BD40D80}" srcOrd="4" destOrd="0" presId="urn:microsoft.com/office/officeart/2005/8/layout/vProcess5"/>
    <dgm:cxn modelId="{52F54C38-531E-4B80-8CD8-783DCA955D06}" type="presParOf" srcId="{8B9D214B-1A0B-44D5-8704-BC0CF15FB90E}" destId="{C4F7BE9E-7DF0-4563-92D9-3DFF9ADB8E5C}" srcOrd="5" destOrd="0" presId="urn:microsoft.com/office/officeart/2005/8/layout/vProcess5"/>
    <dgm:cxn modelId="{535D64EB-B7C5-4A35-87D2-7C9B4CB27D69}" type="presParOf" srcId="{8B9D214B-1A0B-44D5-8704-BC0CF15FB90E}" destId="{CEE77143-D115-48C0-BEB7-8FB08A8314C4}" srcOrd="6" destOrd="0" presId="urn:microsoft.com/office/officeart/2005/8/layout/vProcess5"/>
    <dgm:cxn modelId="{5184B09B-2D3E-4991-A93E-E4F9BC2B1EF8}" type="presParOf" srcId="{8B9D214B-1A0B-44D5-8704-BC0CF15FB90E}" destId="{9671EAAF-3B71-4A30-B6A3-FD0B4CE48750}" srcOrd="7" destOrd="0" presId="urn:microsoft.com/office/officeart/2005/8/layout/vProcess5"/>
    <dgm:cxn modelId="{2DC2286F-6ADE-41A7-98B8-FA705FA0666F}" type="presParOf" srcId="{8B9D214B-1A0B-44D5-8704-BC0CF15FB90E}" destId="{ED9940AE-661A-4A1F-B821-95BAF4C1EFD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523F-D57F-416C-AFA3-1229119470EB}">
      <dsp:nvSpPr>
        <dsp:cNvPr id="0" name=""/>
        <dsp:cNvSpPr/>
      </dsp:nvSpPr>
      <dsp:spPr>
        <a:xfrm>
          <a:off x="-12277" y="0"/>
          <a:ext cx="5987631" cy="1257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Constituents of areca nut, mainly </a:t>
          </a:r>
          <a:r>
            <a:rPr lang="en-US" sz="1800" kern="1200" dirty="0" err="1" smtClean="0"/>
            <a:t>arecoline</a:t>
          </a:r>
          <a:r>
            <a:rPr lang="en-US" sz="1800" kern="1200" dirty="0" smtClean="0"/>
            <a:t> + tannin (synergistic role)</a:t>
          </a:r>
          <a:endParaRPr lang="en-US" sz="1800" kern="1200" dirty="0"/>
        </a:p>
      </dsp:txBody>
      <dsp:txXfrm>
        <a:off x="24548" y="36825"/>
        <a:ext cx="4513175" cy="1183650"/>
      </dsp:txXfrm>
    </dsp:sp>
    <dsp:sp modelId="{246A3198-A9C4-4B92-A474-4DAE0BD902BB}">
      <dsp:nvSpPr>
        <dsp:cNvPr id="0" name=""/>
        <dsp:cNvSpPr/>
      </dsp:nvSpPr>
      <dsp:spPr>
        <a:xfrm>
          <a:off x="99781" y="1524002"/>
          <a:ext cx="6758213" cy="118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These chemicals appear to interfere with the molecular processes of deposition and/or degradation of extracellular matrix molecules such as collagen, causing imbalance in the normal process</a:t>
          </a:r>
        </a:p>
      </dsp:txBody>
      <dsp:txXfrm>
        <a:off x="134374" y="1558595"/>
        <a:ext cx="5192978" cy="1111909"/>
      </dsp:txXfrm>
    </dsp:sp>
    <dsp:sp modelId="{F155E5BA-00E1-4FAF-8B42-65B93F8475B3}">
      <dsp:nvSpPr>
        <dsp:cNvPr id="0" name=""/>
        <dsp:cNvSpPr/>
      </dsp:nvSpPr>
      <dsp:spPr>
        <a:xfrm>
          <a:off x="538935" y="2971800"/>
          <a:ext cx="6859762" cy="1257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Reduced </a:t>
          </a:r>
          <a:r>
            <a:rPr lang="en-US" sz="1800" kern="1200" dirty="0" err="1" smtClean="0"/>
            <a:t>phagocytosis</a:t>
          </a:r>
          <a:r>
            <a:rPr lang="en-US" sz="1800" kern="1200" dirty="0" smtClean="0"/>
            <a:t> of collagen by fibroblasts</a:t>
          </a:r>
          <a:endParaRPr lang="en-US" sz="1800" kern="1200" dirty="0"/>
        </a:p>
      </dsp:txBody>
      <dsp:txXfrm>
        <a:off x="575760" y="3008625"/>
        <a:ext cx="5276157" cy="1183650"/>
      </dsp:txXfrm>
    </dsp:sp>
    <dsp:sp modelId="{46BF75A1-A1FA-474C-BC2B-42E3B6F25846}">
      <dsp:nvSpPr>
        <dsp:cNvPr id="0" name=""/>
        <dsp:cNvSpPr/>
      </dsp:nvSpPr>
      <dsp:spPr>
        <a:xfrm>
          <a:off x="1496907" y="4457699"/>
          <a:ext cx="5938520" cy="1257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Up or down regulation of key enzymes such as </a:t>
          </a:r>
          <a:r>
            <a:rPr lang="en-US" sz="1800" kern="1200" dirty="0" err="1" smtClean="0"/>
            <a:t>lysyl</a:t>
          </a:r>
          <a:r>
            <a:rPr lang="en-US" sz="1800" kern="1200" dirty="0" smtClean="0"/>
            <a:t> </a:t>
          </a:r>
          <a:r>
            <a:rPr lang="en-US" sz="1800" kern="1200" dirty="0" err="1" smtClean="0"/>
            <a:t>oxidase</a:t>
          </a:r>
          <a:r>
            <a:rPr lang="en-US" sz="1800" kern="1200" dirty="0" smtClean="0"/>
            <a:t>, matrix </a:t>
          </a:r>
          <a:r>
            <a:rPr lang="en-US" sz="1800" kern="1200" dirty="0" err="1" smtClean="0"/>
            <a:t>metalloproteinases</a:t>
          </a:r>
          <a:r>
            <a:rPr lang="en-US" sz="1800" kern="1200" dirty="0" smtClean="0"/>
            <a:t> and tissue inhibitors of matrix </a:t>
          </a:r>
          <a:r>
            <a:rPr lang="en-US" sz="1800" kern="1200" dirty="0" err="1" smtClean="0"/>
            <a:t>metalloproteinases</a:t>
          </a:r>
          <a:r>
            <a:rPr lang="en-US" sz="1600" kern="1200" dirty="0" smtClean="0"/>
            <a:t>. </a:t>
          </a:r>
        </a:p>
      </dsp:txBody>
      <dsp:txXfrm>
        <a:off x="1533732" y="4494524"/>
        <a:ext cx="4550273" cy="1183650"/>
      </dsp:txXfrm>
    </dsp:sp>
    <dsp:sp modelId="{2241331F-A854-4034-AB8B-516853A9E372}">
      <dsp:nvSpPr>
        <dsp:cNvPr id="0" name=""/>
        <dsp:cNvSpPr/>
      </dsp:nvSpPr>
      <dsp:spPr>
        <a:xfrm>
          <a:off x="5133552" y="962977"/>
          <a:ext cx="817245" cy="817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17432" y="962977"/>
        <a:ext cx="449485" cy="614977"/>
      </dsp:txXfrm>
    </dsp:sp>
    <dsp:sp modelId="{2FB658F5-2CEA-4D78-B2C8-D8247AD86BA2}">
      <dsp:nvSpPr>
        <dsp:cNvPr id="0" name=""/>
        <dsp:cNvSpPr/>
      </dsp:nvSpPr>
      <dsp:spPr>
        <a:xfrm>
          <a:off x="5630903" y="2448877"/>
          <a:ext cx="817245" cy="817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14783" y="2448877"/>
        <a:ext cx="449485" cy="614977"/>
      </dsp:txXfrm>
    </dsp:sp>
    <dsp:sp modelId="{C77A2948-06FA-4DB2-A973-6B6CEB032B85}">
      <dsp:nvSpPr>
        <dsp:cNvPr id="0" name=""/>
        <dsp:cNvSpPr/>
      </dsp:nvSpPr>
      <dsp:spPr>
        <a:xfrm>
          <a:off x="6120831" y="3934777"/>
          <a:ext cx="817245" cy="817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04711" y="3934777"/>
        <a:ext cx="449485" cy="61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F1A81-870C-49E9-B271-7C2A2AA64910}">
      <dsp:nvSpPr>
        <dsp:cNvPr id="0" name=""/>
        <dsp:cNvSpPr/>
      </dsp:nvSpPr>
      <dsp:spPr>
        <a:xfrm>
          <a:off x="3106778" y="1799325"/>
          <a:ext cx="1420575" cy="1420575"/>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TREATMENT</a:t>
          </a:r>
          <a:endParaRPr lang="en-US" sz="1400" kern="1200" dirty="0">
            <a:solidFill>
              <a:schemeClr val="tx1"/>
            </a:solidFill>
          </a:endParaRPr>
        </a:p>
      </dsp:txBody>
      <dsp:txXfrm>
        <a:off x="3314816" y="2007363"/>
        <a:ext cx="1004499" cy="1004499"/>
      </dsp:txXfrm>
    </dsp:sp>
    <dsp:sp modelId="{21456E88-631D-4536-9A1D-082082318E2F}">
      <dsp:nvSpPr>
        <dsp:cNvPr id="0" name=""/>
        <dsp:cNvSpPr/>
      </dsp:nvSpPr>
      <dsp:spPr>
        <a:xfrm rot="16099638">
          <a:off x="3610033" y="1601640"/>
          <a:ext cx="362032" cy="34096"/>
        </a:xfrm>
        <a:custGeom>
          <a:avLst/>
          <a:gdLst/>
          <a:ahLst/>
          <a:cxnLst/>
          <a:rect l="0" t="0" r="0" b="0"/>
          <a:pathLst>
            <a:path>
              <a:moveTo>
                <a:pt x="0" y="17048"/>
              </a:moveTo>
              <a:lnTo>
                <a:pt x="362032" y="17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81998" y="1609638"/>
        <a:ext cx="18101" cy="18101"/>
      </dsp:txXfrm>
    </dsp:sp>
    <dsp:sp modelId="{E5C132AC-E50F-4843-AAA1-E13EA6C9962C}">
      <dsp:nvSpPr>
        <dsp:cNvPr id="0" name=""/>
        <dsp:cNvSpPr/>
      </dsp:nvSpPr>
      <dsp:spPr>
        <a:xfrm>
          <a:off x="2779390" y="17332"/>
          <a:ext cx="1971275" cy="1420575"/>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ENZYMES</a:t>
          </a:r>
          <a:endParaRPr lang="en-US" sz="1100" kern="1200" dirty="0">
            <a:solidFill>
              <a:schemeClr val="tx1"/>
            </a:solidFill>
          </a:endParaRPr>
        </a:p>
      </dsp:txBody>
      <dsp:txXfrm>
        <a:off x="3068077" y="225370"/>
        <a:ext cx="1393901" cy="1004499"/>
      </dsp:txXfrm>
    </dsp:sp>
    <dsp:sp modelId="{59ADDA92-7BFC-405F-ADC6-1EAA17CDCC09}">
      <dsp:nvSpPr>
        <dsp:cNvPr id="0" name=""/>
        <dsp:cNvSpPr/>
      </dsp:nvSpPr>
      <dsp:spPr>
        <a:xfrm rot="20698293">
          <a:off x="4499012" y="2277699"/>
          <a:ext cx="236701" cy="34096"/>
        </a:xfrm>
        <a:custGeom>
          <a:avLst/>
          <a:gdLst/>
          <a:ahLst/>
          <a:cxnLst/>
          <a:rect l="0" t="0" r="0" b="0"/>
          <a:pathLst>
            <a:path>
              <a:moveTo>
                <a:pt x="0" y="17048"/>
              </a:moveTo>
              <a:lnTo>
                <a:pt x="236701" y="17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1445" y="2288830"/>
        <a:ext cx="11835" cy="11835"/>
      </dsp:txXfrm>
    </dsp:sp>
    <dsp:sp modelId="{254C3579-988D-4242-B7D8-9BD25B0488D1}">
      <dsp:nvSpPr>
        <dsp:cNvPr id="0" name=""/>
        <dsp:cNvSpPr/>
      </dsp:nvSpPr>
      <dsp:spPr>
        <a:xfrm>
          <a:off x="4660893" y="1295403"/>
          <a:ext cx="2066212" cy="1420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Times New Roman" pitchFamily="18" charset="0"/>
              <a:cs typeface="Times New Roman" pitchFamily="18" charset="0"/>
            </a:rPr>
            <a:t>STEROIDS</a:t>
          </a:r>
          <a:endParaRPr lang="en-US" sz="1100" b="1" kern="1200" dirty="0">
            <a:solidFill>
              <a:schemeClr val="tx1"/>
            </a:solidFill>
            <a:latin typeface="Times New Roman" pitchFamily="18" charset="0"/>
            <a:cs typeface="Times New Roman" pitchFamily="18" charset="0"/>
          </a:endParaRPr>
        </a:p>
      </dsp:txBody>
      <dsp:txXfrm>
        <a:off x="4963483" y="1503441"/>
        <a:ext cx="1461032" cy="1004499"/>
      </dsp:txXfrm>
    </dsp:sp>
    <dsp:sp modelId="{34FE1FE6-47BF-4DAE-87E5-D4007AE98CA6}">
      <dsp:nvSpPr>
        <dsp:cNvPr id="0" name=""/>
        <dsp:cNvSpPr/>
      </dsp:nvSpPr>
      <dsp:spPr>
        <a:xfrm rot="3389748">
          <a:off x="4107377" y="3274248"/>
          <a:ext cx="454313" cy="34096"/>
        </a:xfrm>
        <a:custGeom>
          <a:avLst/>
          <a:gdLst/>
          <a:ahLst/>
          <a:cxnLst/>
          <a:rect l="0" t="0" r="0" b="0"/>
          <a:pathLst>
            <a:path>
              <a:moveTo>
                <a:pt x="0" y="17048"/>
              </a:moveTo>
              <a:lnTo>
                <a:pt x="454313" y="17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23175" y="3279938"/>
        <a:ext cx="22715" cy="22715"/>
      </dsp:txXfrm>
    </dsp:sp>
    <dsp:sp modelId="{02618DE8-213E-434D-A874-556D875CEA0F}">
      <dsp:nvSpPr>
        <dsp:cNvPr id="0" name=""/>
        <dsp:cNvSpPr/>
      </dsp:nvSpPr>
      <dsp:spPr>
        <a:xfrm>
          <a:off x="4141713" y="3362692"/>
          <a:ext cx="1420575" cy="1420575"/>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Times New Roman" pitchFamily="18" charset="0"/>
              <a:cs typeface="Times New Roman" pitchFamily="18" charset="0"/>
            </a:rPr>
            <a:t>INTERFERON </a:t>
          </a:r>
          <a:r>
            <a:rPr lang="en-US" sz="1100" b="1" kern="1200" dirty="0" smtClean="0">
              <a:solidFill>
                <a:schemeClr val="tx1"/>
              </a:solidFill>
              <a:latin typeface="Times New Roman" pitchFamily="18" charset="0"/>
              <a:cs typeface="Times New Roman" pitchFamily="18" charset="0"/>
              <a:sym typeface="Symbol"/>
            </a:rPr>
            <a:t></a:t>
          </a:r>
          <a:endParaRPr lang="en-US" sz="1100" b="1" kern="1200" dirty="0">
            <a:solidFill>
              <a:schemeClr val="tx1"/>
            </a:solidFill>
            <a:latin typeface="Times New Roman" pitchFamily="18" charset="0"/>
            <a:cs typeface="Times New Roman" pitchFamily="18" charset="0"/>
          </a:endParaRPr>
        </a:p>
      </dsp:txBody>
      <dsp:txXfrm>
        <a:off x="4349751" y="3570730"/>
        <a:ext cx="1004499" cy="1004499"/>
      </dsp:txXfrm>
    </dsp:sp>
    <dsp:sp modelId="{9E3899D4-14C7-4DB6-9E42-DFB27DD043D6}">
      <dsp:nvSpPr>
        <dsp:cNvPr id="0" name=""/>
        <dsp:cNvSpPr/>
      </dsp:nvSpPr>
      <dsp:spPr>
        <a:xfrm rot="7564543">
          <a:off x="3020164" y="3259262"/>
          <a:ext cx="476628" cy="34096"/>
        </a:xfrm>
        <a:custGeom>
          <a:avLst/>
          <a:gdLst/>
          <a:ahLst/>
          <a:cxnLst/>
          <a:rect l="0" t="0" r="0" b="0"/>
          <a:pathLst>
            <a:path>
              <a:moveTo>
                <a:pt x="0" y="17048"/>
              </a:moveTo>
              <a:lnTo>
                <a:pt x="476628" y="17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6563" y="3264394"/>
        <a:ext cx="23831" cy="23831"/>
      </dsp:txXfrm>
    </dsp:sp>
    <dsp:sp modelId="{823695A6-5DDF-4990-A4C7-05EF440E3D52}">
      <dsp:nvSpPr>
        <dsp:cNvPr id="0" name=""/>
        <dsp:cNvSpPr/>
      </dsp:nvSpPr>
      <dsp:spPr>
        <a:xfrm>
          <a:off x="1841499" y="3362692"/>
          <a:ext cx="1673110" cy="1420575"/>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itchFamily="18" charset="0"/>
              <a:cs typeface="Times New Roman" pitchFamily="18" charset="0"/>
            </a:rPr>
            <a:t>ANTIOXIDENT</a:t>
          </a:r>
          <a:endParaRPr lang="en-US" sz="1100" kern="1200" dirty="0">
            <a:solidFill>
              <a:schemeClr val="tx1"/>
            </a:solidFill>
            <a:latin typeface="Times New Roman" pitchFamily="18" charset="0"/>
            <a:cs typeface="Times New Roman" pitchFamily="18" charset="0"/>
          </a:endParaRPr>
        </a:p>
      </dsp:txBody>
      <dsp:txXfrm>
        <a:off x="2086520" y="3570730"/>
        <a:ext cx="1183068" cy="1004499"/>
      </dsp:txXfrm>
    </dsp:sp>
    <dsp:sp modelId="{72CAD32D-02D6-49A5-A19D-97CB859628B4}">
      <dsp:nvSpPr>
        <dsp:cNvPr id="0" name=""/>
        <dsp:cNvSpPr/>
      </dsp:nvSpPr>
      <dsp:spPr>
        <a:xfrm rot="11780495">
          <a:off x="2805746" y="2245373"/>
          <a:ext cx="336524" cy="34096"/>
        </a:xfrm>
        <a:custGeom>
          <a:avLst/>
          <a:gdLst/>
          <a:ahLst/>
          <a:cxnLst/>
          <a:rect l="0" t="0" r="0" b="0"/>
          <a:pathLst>
            <a:path>
              <a:moveTo>
                <a:pt x="0" y="17048"/>
              </a:moveTo>
              <a:lnTo>
                <a:pt x="336524" y="17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65595" y="2254008"/>
        <a:ext cx="16826" cy="16826"/>
      </dsp:txXfrm>
    </dsp:sp>
    <dsp:sp modelId="{75B85417-D70B-421E-ABDE-98412A19B0FA}">
      <dsp:nvSpPr>
        <dsp:cNvPr id="0" name=""/>
        <dsp:cNvSpPr/>
      </dsp:nvSpPr>
      <dsp:spPr>
        <a:xfrm>
          <a:off x="774702" y="1219197"/>
          <a:ext cx="2127623" cy="1420575"/>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CARDIOVASCULAR DRUGS</a:t>
          </a:r>
          <a:endParaRPr lang="en-US" sz="1200" kern="1200" dirty="0">
            <a:solidFill>
              <a:schemeClr val="tx1"/>
            </a:solidFill>
          </a:endParaRPr>
        </a:p>
      </dsp:txBody>
      <dsp:txXfrm>
        <a:off x="1086285" y="1427235"/>
        <a:ext cx="1504457" cy="1004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858F2-B4DD-4F80-ADC8-3FD0AC2A881D}">
      <dsp:nvSpPr>
        <dsp:cNvPr id="0" name=""/>
        <dsp:cNvSpPr/>
      </dsp:nvSpPr>
      <dsp:spPr>
        <a:xfrm>
          <a:off x="2999739" y="0"/>
          <a:ext cx="4499610" cy="150018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smtClean="0">
              <a:solidFill>
                <a:schemeClr val="tx1"/>
              </a:solidFill>
              <a:latin typeface="Times New Roman" pitchFamily="18" charset="0"/>
              <a:cs typeface="Times New Roman" pitchFamily="18" charset="0"/>
            </a:rPr>
            <a:t>Anti-Inflammatory activity </a:t>
          </a:r>
          <a:endParaRPr lang="en-US" sz="1700" kern="1200"/>
        </a:p>
        <a:p>
          <a:pPr marL="171450" lvl="1" indent="-171450" algn="l" defTabSz="755650">
            <a:lnSpc>
              <a:spcPct val="90000"/>
            </a:lnSpc>
            <a:spcBef>
              <a:spcPct val="0"/>
            </a:spcBef>
            <a:spcAft>
              <a:spcPct val="15000"/>
            </a:spcAft>
            <a:buChar char="••"/>
          </a:pPr>
          <a:r>
            <a:rPr lang="en-US" sz="1700" b="1" kern="1200" smtClean="0">
              <a:solidFill>
                <a:schemeClr val="tx1"/>
              </a:solidFill>
              <a:latin typeface="Times New Roman" pitchFamily="18" charset="0"/>
              <a:cs typeface="Times New Roman" pitchFamily="18" charset="0"/>
            </a:rPr>
            <a:t>Increases  the apoptosis of inflammatory cells</a:t>
          </a:r>
          <a:endParaRPr lang="en-US" sz="1700" b="1" kern="1200" dirty="0">
            <a:solidFill>
              <a:schemeClr val="tx1"/>
            </a:solidFill>
            <a:latin typeface="Times New Roman" pitchFamily="18" charset="0"/>
            <a:cs typeface="Times New Roman" pitchFamily="18" charset="0"/>
          </a:endParaRPr>
        </a:p>
      </dsp:txBody>
      <dsp:txXfrm>
        <a:off x="2999739" y="187523"/>
        <a:ext cx="3937040" cy="1125141"/>
      </dsp:txXfrm>
    </dsp:sp>
    <dsp:sp modelId="{12A57AA2-E56D-42B9-80EA-8EA389C859C4}">
      <dsp:nvSpPr>
        <dsp:cNvPr id="0" name=""/>
        <dsp:cNvSpPr/>
      </dsp:nvSpPr>
      <dsp:spPr>
        <a:xfrm>
          <a:off x="0" y="0"/>
          <a:ext cx="2999740" cy="1500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MECHANISM OF ACTION</a:t>
          </a:r>
          <a:endParaRPr lang="en-US" sz="3000" b="1" kern="1200" dirty="0">
            <a:solidFill>
              <a:schemeClr val="tx1"/>
            </a:solidFill>
            <a:latin typeface="Times New Roman" pitchFamily="18" charset="0"/>
            <a:cs typeface="Times New Roman" pitchFamily="18" charset="0"/>
          </a:endParaRPr>
        </a:p>
      </dsp:txBody>
      <dsp:txXfrm>
        <a:off x="73233" y="73233"/>
        <a:ext cx="2853274" cy="1353721"/>
      </dsp:txXfrm>
    </dsp:sp>
    <dsp:sp modelId="{464DE7CF-3EA4-4C32-9102-DCB604F7A987}">
      <dsp:nvSpPr>
        <dsp:cNvPr id="0" name=""/>
        <dsp:cNvSpPr/>
      </dsp:nvSpPr>
      <dsp:spPr>
        <a:xfrm>
          <a:off x="2999739" y="1650206"/>
          <a:ext cx="4499610" cy="150018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err="1" smtClean="0">
              <a:latin typeface="Times New Roman" pitchFamily="18" charset="0"/>
              <a:cs typeface="Times New Roman" pitchFamily="18" charset="0"/>
            </a:rPr>
            <a:t>Triamcinolone</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acetonide</a:t>
          </a:r>
          <a:r>
            <a:rPr lang="en-US" sz="1700" b="1" kern="1200" dirty="0" smtClean="0">
              <a:latin typeface="Times New Roman" pitchFamily="18" charset="0"/>
              <a:cs typeface="Times New Roman" pitchFamily="18" charset="0"/>
            </a:rPr>
            <a:t>(</a:t>
          </a:r>
          <a:r>
            <a:rPr lang="en-US" sz="1700" b="1" kern="1200" dirty="0" err="1" smtClean="0">
              <a:latin typeface="Times New Roman" pitchFamily="18" charset="0"/>
              <a:cs typeface="Times New Roman" pitchFamily="18" charset="0"/>
            </a:rPr>
            <a:t>kenalog</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Aristocort</a:t>
          </a:r>
          <a:r>
            <a:rPr lang="en-US" sz="1700" b="1" kern="1200" dirty="0" smtClean="0">
              <a:latin typeface="Times New Roman" pitchFamily="18" charset="0"/>
              <a:cs typeface="Times New Roman" pitchFamily="18" charset="0"/>
            </a:rPr>
            <a:t>-A) – 10mg/ml, twice a wk </a:t>
          </a:r>
          <a:endParaRPr lang="en-US" sz="1700" kern="1200" dirty="0"/>
        </a:p>
        <a:p>
          <a:pPr marL="171450" lvl="1" indent="-171450" algn="l" defTabSz="755650">
            <a:lnSpc>
              <a:spcPct val="90000"/>
            </a:lnSpc>
            <a:spcBef>
              <a:spcPct val="0"/>
            </a:spcBef>
            <a:spcAft>
              <a:spcPct val="15000"/>
            </a:spcAft>
            <a:buChar char="••"/>
          </a:pPr>
          <a:r>
            <a:rPr lang="en-US" sz="1700" b="1" kern="1200" dirty="0" smtClean="0">
              <a:latin typeface="Times New Roman" pitchFamily="18" charset="0"/>
              <a:cs typeface="Times New Roman" pitchFamily="18" charset="0"/>
            </a:rPr>
            <a:t>6-8wks</a:t>
          </a:r>
          <a:endParaRPr lang="en-US" sz="1700" kern="1200" dirty="0"/>
        </a:p>
        <a:p>
          <a:pPr marL="171450" lvl="1" indent="-171450" algn="l" defTabSz="755650">
            <a:lnSpc>
              <a:spcPct val="90000"/>
            </a:lnSpc>
            <a:spcBef>
              <a:spcPct val="0"/>
            </a:spcBef>
            <a:spcAft>
              <a:spcPct val="15000"/>
            </a:spcAft>
            <a:buChar char="••"/>
          </a:pPr>
          <a:r>
            <a:rPr lang="en-US" sz="1700" b="1" kern="1200" dirty="0" err="1" smtClean="0">
              <a:latin typeface="Times New Roman" pitchFamily="18" charset="0"/>
              <a:cs typeface="Times New Roman" pitchFamily="18" charset="0"/>
            </a:rPr>
            <a:t>Dexamethasone</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Decardon</a:t>
          </a:r>
          <a:r>
            <a:rPr lang="en-US" sz="1700" b="1" kern="1200" dirty="0" smtClean="0">
              <a:latin typeface="Times New Roman" pitchFamily="18" charset="0"/>
              <a:cs typeface="Times New Roman" pitchFamily="18" charset="0"/>
            </a:rPr>
            <a:t>) – 4mg/ml</a:t>
          </a:r>
          <a:endParaRPr lang="en-US" sz="1700" b="1" kern="1200" dirty="0">
            <a:latin typeface="Times New Roman" pitchFamily="18" charset="0"/>
            <a:cs typeface="Times New Roman" pitchFamily="18" charset="0"/>
          </a:endParaRPr>
        </a:p>
      </dsp:txBody>
      <dsp:txXfrm>
        <a:off x="2999739" y="1837729"/>
        <a:ext cx="3937040" cy="1125141"/>
      </dsp:txXfrm>
    </dsp:sp>
    <dsp:sp modelId="{B688BE1F-5254-4F87-A1EE-336BC5B79128}">
      <dsp:nvSpPr>
        <dsp:cNvPr id="0" name=""/>
        <dsp:cNvSpPr/>
      </dsp:nvSpPr>
      <dsp:spPr>
        <a:xfrm>
          <a:off x="0" y="1650206"/>
          <a:ext cx="2999740" cy="1500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DOSAGE</a:t>
          </a:r>
          <a:endParaRPr lang="en-US" sz="3000" b="1" kern="1200" dirty="0">
            <a:solidFill>
              <a:schemeClr val="tx1"/>
            </a:solidFill>
            <a:latin typeface="Times New Roman" pitchFamily="18" charset="0"/>
            <a:cs typeface="Times New Roman" pitchFamily="18" charset="0"/>
          </a:endParaRPr>
        </a:p>
      </dsp:txBody>
      <dsp:txXfrm>
        <a:off x="73233" y="1723439"/>
        <a:ext cx="2853274" cy="1353721"/>
      </dsp:txXfrm>
    </dsp:sp>
    <dsp:sp modelId="{C500AE0A-F086-409F-8C62-9612B5FBD89D}">
      <dsp:nvSpPr>
        <dsp:cNvPr id="0" name=""/>
        <dsp:cNvSpPr/>
      </dsp:nvSpPr>
      <dsp:spPr>
        <a:xfrm>
          <a:off x="2999739" y="3300412"/>
          <a:ext cx="4499610" cy="150018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smtClean="0">
              <a:latin typeface="Times New Roman" pitchFamily="18" charset="0"/>
              <a:cs typeface="Times New Roman" pitchFamily="18" charset="0"/>
            </a:rPr>
            <a:t>Less useful in reversing the abnormal deposition of fibrotic tissues &amp; recovering the suppleness of the mucosa</a:t>
          </a:r>
          <a:endParaRPr lang="en-US" sz="1700" kern="1200"/>
        </a:p>
        <a:p>
          <a:pPr marL="171450" lvl="1" indent="-171450" algn="l" defTabSz="755650">
            <a:lnSpc>
              <a:spcPct val="90000"/>
            </a:lnSpc>
            <a:spcBef>
              <a:spcPct val="0"/>
            </a:spcBef>
            <a:spcAft>
              <a:spcPct val="15000"/>
            </a:spcAft>
            <a:buChar char="••"/>
          </a:pPr>
          <a:r>
            <a:rPr lang="en-US" sz="1700" b="1" kern="1200" smtClean="0">
              <a:latin typeface="Times New Roman" pitchFamily="18" charset="0"/>
              <a:cs typeface="Times New Roman" pitchFamily="18" charset="0"/>
            </a:rPr>
            <a:t>High incidence of relapse</a:t>
          </a:r>
          <a:endParaRPr lang="en-US" sz="1700" b="1" kern="1200" dirty="0">
            <a:latin typeface="Times New Roman" pitchFamily="18" charset="0"/>
            <a:cs typeface="Times New Roman" pitchFamily="18" charset="0"/>
          </a:endParaRPr>
        </a:p>
      </dsp:txBody>
      <dsp:txXfrm>
        <a:off x="2999739" y="3487935"/>
        <a:ext cx="3937040" cy="1125141"/>
      </dsp:txXfrm>
    </dsp:sp>
    <dsp:sp modelId="{18ED8648-6E08-440D-979F-6E2AED5C8572}">
      <dsp:nvSpPr>
        <dsp:cNvPr id="0" name=""/>
        <dsp:cNvSpPr/>
      </dsp:nvSpPr>
      <dsp:spPr>
        <a:xfrm>
          <a:off x="0" y="3300412"/>
          <a:ext cx="2999740" cy="1500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smtClean="0">
              <a:solidFill>
                <a:schemeClr val="tx1"/>
              </a:solidFill>
              <a:latin typeface="Times New Roman" pitchFamily="18" charset="0"/>
              <a:cs typeface="Times New Roman" pitchFamily="18" charset="0"/>
            </a:rPr>
            <a:t>ADVERRSE EFFECTS</a:t>
          </a:r>
          <a:endParaRPr lang="en-US" sz="3000" b="1" kern="1200" dirty="0">
            <a:solidFill>
              <a:schemeClr val="tx1"/>
            </a:solidFill>
            <a:latin typeface="Times New Roman" pitchFamily="18" charset="0"/>
            <a:cs typeface="Times New Roman" pitchFamily="18" charset="0"/>
          </a:endParaRPr>
        </a:p>
      </dsp:txBody>
      <dsp:txXfrm>
        <a:off x="73233" y="3373645"/>
        <a:ext cx="2853274" cy="1353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82446-5F92-408B-83FA-D62B49042494}">
      <dsp:nvSpPr>
        <dsp:cNvPr id="0" name=""/>
        <dsp:cNvSpPr/>
      </dsp:nvSpPr>
      <dsp:spPr>
        <a:xfrm>
          <a:off x="3110477" y="598"/>
          <a:ext cx="4654336" cy="2026969"/>
        </a:xfrm>
        <a:prstGeom prst="rightArrow">
          <a:avLst>
            <a:gd name="adj1" fmla="val 75000"/>
            <a:gd name="adj2" fmla="val 50000"/>
          </a:avLst>
        </a:prstGeom>
        <a:solidFill>
          <a:schemeClr val="accent1">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0" kern="1200" dirty="0" smtClean="0">
              <a:solidFill>
                <a:schemeClr val="tx1"/>
              </a:solidFill>
              <a:latin typeface="Arabic Typesetting" pitchFamily="66" charset="-78"/>
              <a:cs typeface="Arabic Typesetting" pitchFamily="66" charset="-78"/>
            </a:rPr>
            <a:t>Increase circulation &amp; epithelial regeneration after </a:t>
          </a:r>
          <a:r>
            <a:rPr lang="en-US" sz="2800" b="0" kern="1200" dirty="0" err="1" smtClean="0">
              <a:solidFill>
                <a:schemeClr val="tx1"/>
              </a:solidFill>
              <a:latin typeface="Arabic Typesetting" pitchFamily="66" charset="-78"/>
              <a:cs typeface="Arabic Typesetting" pitchFamily="66" charset="-78"/>
            </a:rPr>
            <a:t>lysis</a:t>
          </a:r>
          <a:r>
            <a:rPr lang="en-US" sz="2800" b="0" kern="1200" dirty="0" smtClean="0">
              <a:solidFill>
                <a:schemeClr val="tx1"/>
              </a:solidFill>
              <a:latin typeface="Arabic Typesetting" pitchFamily="66" charset="-78"/>
              <a:cs typeface="Arabic Typesetting" pitchFamily="66" charset="-78"/>
            </a:rPr>
            <a:t> of the submucous tissue</a:t>
          </a:r>
          <a:endParaRPr lang="en-US" sz="2800" b="0" kern="1200" dirty="0">
            <a:solidFill>
              <a:schemeClr val="tx1"/>
            </a:solidFill>
            <a:latin typeface="Arabic Typesetting" pitchFamily="66" charset="-78"/>
            <a:cs typeface="Arabic Typesetting" pitchFamily="66" charset="-78"/>
          </a:endParaRPr>
        </a:p>
        <a:p>
          <a:pPr marL="285750" lvl="1" indent="-285750" algn="l" defTabSz="1244600">
            <a:lnSpc>
              <a:spcPct val="90000"/>
            </a:lnSpc>
            <a:spcBef>
              <a:spcPct val="0"/>
            </a:spcBef>
            <a:spcAft>
              <a:spcPct val="15000"/>
            </a:spcAft>
            <a:buChar char="••"/>
          </a:pPr>
          <a:r>
            <a:rPr lang="en-US" sz="2800" b="0" kern="1200" dirty="0" smtClean="0">
              <a:solidFill>
                <a:schemeClr val="tx1"/>
              </a:solidFill>
              <a:latin typeface="Arabic Typesetting" pitchFamily="66" charset="-78"/>
              <a:cs typeface="Arabic Typesetting" pitchFamily="66" charset="-78"/>
            </a:rPr>
            <a:t>Given intralesionally</a:t>
          </a:r>
          <a:endParaRPr lang="en-US" sz="2800" b="0" kern="1200" dirty="0">
            <a:solidFill>
              <a:schemeClr val="tx1"/>
            </a:solidFill>
            <a:latin typeface="Arabic Typesetting" pitchFamily="66" charset="-78"/>
            <a:cs typeface="Arabic Typesetting" pitchFamily="66" charset="-78"/>
          </a:endParaRPr>
        </a:p>
      </dsp:txBody>
      <dsp:txXfrm>
        <a:off x="3110477" y="253969"/>
        <a:ext cx="3894223" cy="1520227"/>
      </dsp:txXfrm>
    </dsp:sp>
    <dsp:sp modelId="{2043B318-12F3-4C20-9ECD-00C69ECAA5EC}">
      <dsp:nvSpPr>
        <dsp:cNvPr id="0" name=""/>
        <dsp:cNvSpPr/>
      </dsp:nvSpPr>
      <dsp:spPr>
        <a:xfrm>
          <a:off x="7586" y="173967"/>
          <a:ext cx="3102890" cy="1680232"/>
        </a:xfrm>
        <a:prstGeom prst="roundRect">
          <a:avLst/>
        </a:prstGeom>
        <a:solidFill>
          <a:schemeClr val="accent1">
            <a:lumMod val="60000"/>
            <a:lumOff val="40000"/>
          </a:scheme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Arabic Typesetting" pitchFamily="66" charset="-78"/>
              <a:cs typeface="Arabic Typesetting" pitchFamily="66" charset="-78"/>
            </a:rPr>
            <a:t>COLLAGENASE</a:t>
          </a:r>
          <a:endParaRPr lang="en-US" sz="3600" kern="1200" dirty="0">
            <a:solidFill>
              <a:schemeClr val="tx1"/>
            </a:solidFill>
            <a:latin typeface="Arabic Typesetting" pitchFamily="66" charset="-78"/>
            <a:cs typeface="Arabic Typesetting" pitchFamily="66" charset="-78"/>
          </a:endParaRPr>
        </a:p>
      </dsp:txBody>
      <dsp:txXfrm>
        <a:off x="89608" y="255989"/>
        <a:ext cx="2938846" cy="1516188"/>
      </dsp:txXfrm>
    </dsp:sp>
    <dsp:sp modelId="{1214018A-9090-4FA4-88A6-A7370CFD23B5}">
      <dsp:nvSpPr>
        <dsp:cNvPr id="0" name=""/>
        <dsp:cNvSpPr/>
      </dsp:nvSpPr>
      <dsp:spPr>
        <a:xfrm>
          <a:off x="3109719" y="2173618"/>
          <a:ext cx="4658885" cy="2499382"/>
        </a:xfrm>
        <a:prstGeom prst="rightArrow">
          <a:avLst>
            <a:gd name="adj1" fmla="val 75000"/>
            <a:gd name="adj2" fmla="val 50000"/>
          </a:avLst>
        </a:prstGeom>
        <a:solidFill>
          <a:schemeClr val="accent1">
            <a:lumMod val="40000"/>
            <a:lumOff val="60000"/>
            <a:alpha val="90000"/>
          </a:schemeClr>
        </a:solidFill>
        <a:ln w="9525" cap="flat" cmpd="sng" algn="ctr">
          <a:solidFill>
            <a:schemeClr val="accent2">
              <a:tint val="40000"/>
              <a:alpha val="90000"/>
              <a:hueOff val="19724680"/>
              <a:satOff val="-58726"/>
              <a:lumOff val="-3877"/>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0" kern="1200" dirty="0" err="1" smtClean="0">
              <a:solidFill>
                <a:schemeClr val="tx1"/>
              </a:solidFill>
              <a:latin typeface="Arabic Typesetting" pitchFamily="66" charset="-78"/>
              <a:cs typeface="Arabic Typesetting" pitchFamily="66" charset="-78"/>
            </a:rPr>
            <a:t>Endopeptidase</a:t>
          </a:r>
          <a:endParaRPr lang="en-US" sz="2800" b="0" kern="1200" dirty="0">
            <a:solidFill>
              <a:schemeClr val="tx1"/>
            </a:solidFill>
            <a:latin typeface="Arabic Typesetting" pitchFamily="66" charset="-78"/>
            <a:cs typeface="Arabic Typesetting" pitchFamily="66" charset="-78"/>
          </a:endParaRPr>
        </a:p>
        <a:p>
          <a:pPr marL="285750" lvl="1" indent="-285750" algn="l" defTabSz="1244600">
            <a:lnSpc>
              <a:spcPct val="90000"/>
            </a:lnSpc>
            <a:spcBef>
              <a:spcPct val="0"/>
            </a:spcBef>
            <a:spcAft>
              <a:spcPct val="15000"/>
            </a:spcAft>
            <a:buChar char="••"/>
          </a:pPr>
          <a:r>
            <a:rPr lang="en-US" sz="2800" b="0" kern="1200" dirty="0" smtClean="0">
              <a:solidFill>
                <a:schemeClr val="tx1"/>
              </a:solidFill>
              <a:latin typeface="Arabic Typesetting" pitchFamily="66" charset="-78"/>
              <a:cs typeface="Arabic Typesetting" pitchFamily="66" charset="-78"/>
            </a:rPr>
            <a:t> Used as a </a:t>
          </a:r>
          <a:r>
            <a:rPr lang="en-US" sz="2800" b="0" kern="1200" dirty="0" err="1" smtClean="0">
              <a:solidFill>
                <a:schemeClr val="tx1"/>
              </a:solidFill>
              <a:latin typeface="Arabic Typesetting" pitchFamily="66" charset="-78"/>
              <a:cs typeface="Arabic Typesetting" pitchFamily="66" charset="-78"/>
            </a:rPr>
            <a:t>proteolytic</a:t>
          </a:r>
          <a:r>
            <a:rPr lang="en-US" sz="2800" b="0" kern="1200" dirty="0" smtClean="0">
              <a:solidFill>
                <a:schemeClr val="tx1"/>
              </a:solidFill>
              <a:latin typeface="Arabic Typesetting" pitchFamily="66" charset="-78"/>
              <a:cs typeface="Arabic Typesetting" pitchFamily="66" charset="-78"/>
            </a:rPr>
            <a:t> &amp; anti-inflammatory agent</a:t>
          </a:r>
          <a:endParaRPr lang="en-US" sz="2800" b="0" kern="1200" dirty="0">
            <a:solidFill>
              <a:schemeClr val="tx1"/>
            </a:solidFill>
            <a:latin typeface="Arabic Typesetting" pitchFamily="66" charset="-78"/>
            <a:cs typeface="Arabic Typesetting" pitchFamily="66" charset="-78"/>
          </a:endParaRPr>
        </a:p>
        <a:p>
          <a:pPr marL="285750" lvl="1" indent="-285750" algn="l" defTabSz="1244600">
            <a:lnSpc>
              <a:spcPct val="90000"/>
            </a:lnSpc>
            <a:spcBef>
              <a:spcPct val="0"/>
            </a:spcBef>
            <a:spcAft>
              <a:spcPct val="15000"/>
            </a:spcAft>
            <a:buChar char="••"/>
          </a:pPr>
          <a:r>
            <a:rPr lang="en-US" sz="2800" b="0" kern="1200" dirty="0" smtClean="0">
              <a:solidFill>
                <a:schemeClr val="tx1"/>
              </a:solidFill>
              <a:latin typeface="Arabic Typesetting" pitchFamily="66" charset="-78"/>
              <a:cs typeface="Arabic Typesetting" pitchFamily="66" charset="-78"/>
            </a:rPr>
            <a:t>Hydrolyses ester &amp; peptide bonds</a:t>
          </a:r>
          <a:endParaRPr lang="en-US" sz="2800" b="0" kern="1200" dirty="0">
            <a:solidFill>
              <a:schemeClr val="tx1"/>
            </a:solidFill>
            <a:latin typeface="Arabic Typesetting" pitchFamily="66" charset="-78"/>
            <a:cs typeface="Arabic Typesetting" pitchFamily="66" charset="-78"/>
          </a:endParaRPr>
        </a:p>
      </dsp:txBody>
      <dsp:txXfrm>
        <a:off x="3109719" y="2486041"/>
        <a:ext cx="3721617" cy="1874536"/>
      </dsp:txXfrm>
    </dsp:sp>
    <dsp:sp modelId="{FDD6EFAF-18EF-476B-9C07-15E25AFDC47B}">
      <dsp:nvSpPr>
        <dsp:cNvPr id="0" name=""/>
        <dsp:cNvSpPr/>
      </dsp:nvSpPr>
      <dsp:spPr>
        <a:xfrm>
          <a:off x="3795" y="2539999"/>
          <a:ext cx="3105923" cy="1766620"/>
        </a:xfrm>
        <a:prstGeom prst="roundRect">
          <a:avLst/>
        </a:prstGeom>
        <a:solidFill>
          <a:schemeClr val="accent1">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Arabic Typesetting" pitchFamily="66" charset="-78"/>
              <a:cs typeface="Arabic Typesetting" pitchFamily="66" charset="-78"/>
            </a:rPr>
            <a:t>CHYMOTRYPSIN</a:t>
          </a:r>
          <a:endParaRPr lang="en-US" sz="3600" kern="1200" dirty="0">
            <a:solidFill>
              <a:schemeClr val="tx1"/>
            </a:solidFill>
            <a:latin typeface="Arabic Typesetting" pitchFamily="66" charset="-78"/>
            <a:cs typeface="Arabic Typesetting" pitchFamily="66" charset="-78"/>
          </a:endParaRPr>
        </a:p>
      </dsp:txBody>
      <dsp:txXfrm>
        <a:off x="90034" y="2626238"/>
        <a:ext cx="2933445" cy="1594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82307-8C2B-41EA-B9ED-D66ABF465B88}">
      <dsp:nvSpPr>
        <dsp:cNvPr id="0" name=""/>
        <dsp:cNvSpPr/>
      </dsp:nvSpPr>
      <dsp:spPr>
        <a:xfrm>
          <a:off x="2785949" y="0"/>
          <a:ext cx="5018200" cy="22457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err="1" smtClean="0">
              <a:latin typeface="Browallia New" pitchFamily="34" charset="-34"/>
              <a:cs typeface="Browallia New" pitchFamily="34" charset="-34"/>
            </a:rPr>
            <a:t>Depolymerizes</a:t>
          </a:r>
          <a:r>
            <a:rPr lang="en-US" sz="2000" b="1" kern="1200" dirty="0" smtClean="0">
              <a:latin typeface="Browallia New" pitchFamily="34" charset="-34"/>
              <a:cs typeface="Browallia New" pitchFamily="34" charset="-34"/>
            </a:rPr>
            <a:t> </a:t>
          </a:r>
          <a:r>
            <a:rPr lang="en-US" sz="2000" b="1" kern="1200" dirty="0" err="1" smtClean="0">
              <a:latin typeface="Browallia New" pitchFamily="34" charset="-34"/>
              <a:cs typeface="Browallia New" pitchFamily="34" charset="-34"/>
            </a:rPr>
            <a:t>hyaluronic</a:t>
          </a:r>
          <a:r>
            <a:rPr lang="en-US" sz="2000" b="1" kern="1200" dirty="0" smtClean="0">
              <a:latin typeface="Browallia New" pitchFamily="34" charset="-34"/>
              <a:cs typeface="Browallia New" pitchFamily="34" charset="-34"/>
            </a:rPr>
            <a:t> acid, Lowering the viscosity of the intercellular cementing substance</a:t>
          </a:r>
          <a:endParaRPr lang="en-US" sz="2000" kern="1200" dirty="0"/>
        </a:p>
        <a:p>
          <a:pPr marL="228600" lvl="1" indent="-228600" algn="l" defTabSz="889000">
            <a:lnSpc>
              <a:spcPct val="90000"/>
            </a:lnSpc>
            <a:spcBef>
              <a:spcPct val="0"/>
            </a:spcBef>
            <a:spcAft>
              <a:spcPct val="15000"/>
            </a:spcAft>
            <a:buChar char="••"/>
          </a:pPr>
          <a:r>
            <a:rPr lang="en-US" sz="2000" b="1" kern="1200" smtClean="0">
              <a:latin typeface="Browallia New" pitchFamily="34" charset="-34"/>
              <a:cs typeface="Browallia New" pitchFamily="34" charset="-34"/>
            </a:rPr>
            <a:t>Decreasing collagen formation</a:t>
          </a:r>
          <a:endParaRPr lang="en-US" sz="2000" b="1" kern="1200" dirty="0">
            <a:latin typeface="Browallia New" pitchFamily="34" charset="-34"/>
            <a:cs typeface="Browallia New" pitchFamily="34" charset="-34"/>
          </a:endParaRPr>
        </a:p>
      </dsp:txBody>
      <dsp:txXfrm>
        <a:off x="2785949" y="280720"/>
        <a:ext cx="4176041" cy="1684317"/>
      </dsp:txXfrm>
    </dsp:sp>
    <dsp:sp modelId="{E8804252-061F-47E7-8308-F55109AFBFFF}">
      <dsp:nvSpPr>
        <dsp:cNvPr id="0" name=""/>
        <dsp:cNvSpPr/>
      </dsp:nvSpPr>
      <dsp:spPr>
        <a:xfrm>
          <a:off x="0" y="0"/>
          <a:ext cx="2783368" cy="16371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b="1" kern="1200" smtClean="0">
              <a:solidFill>
                <a:srgbClr val="FF0000"/>
              </a:solidFill>
              <a:latin typeface="Arabic Typesetting" pitchFamily="66" charset="-78"/>
              <a:cs typeface="Arabic Typesetting" pitchFamily="66" charset="-78"/>
            </a:rPr>
            <a:t>MECHANISM OF ACTION</a:t>
          </a:r>
          <a:endParaRPr lang="en-US" sz="4100" b="1" kern="1200" dirty="0">
            <a:solidFill>
              <a:srgbClr val="FF0000"/>
            </a:solidFill>
            <a:latin typeface="Arabic Typesetting" pitchFamily="66" charset="-78"/>
            <a:cs typeface="Arabic Typesetting" pitchFamily="66" charset="-78"/>
          </a:endParaRPr>
        </a:p>
      </dsp:txBody>
      <dsp:txXfrm>
        <a:off x="79918" y="79918"/>
        <a:ext cx="2623532" cy="1477290"/>
      </dsp:txXfrm>
    </dsp:sp>
    <dsp:sp modelId="{D2348F2F-DF17-4B7A-B627-01B5D05B2D78}">
      <dsp:nvSpPr>
        <dsp:cNvPr id="0" name=""/>
        <dsp:cNvSpPr/>
      </dsp:nvSpPr>
      <dsp:spPr>
        <a:xfrm>
          <a:off x="2569001" y="1786589"/>
          <a:ext cx="5235148" cy="222570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Browallia New" pitchFamily="34" charset="-34"/>
              <a:cs typeface="Browallia New" pitchFamily="34" charset="-34"/>
            </a:rPr>
            <a:t>Hyalase,1500 I.U. dissolved in 2 </a:t>
          </a:r>
          <a:r>
            <a:rPr lang="en-US" sz="2000" b="1" kern="1200" dirty="0" err="1" smtClean="0">
              <a:latin typeface="Browallia New" pitchFamily="34" charset="-34"/>
              <a:cs typeface="Browallia New" pitchFamily="34" charset="-34"/>
            </a:rPr>
            <a:t>c.c</a:t>
          </a:r>
          <a:r>
            <a:rPr lang="en-US" sz="2000" b="1" kern="1200" dirty="0" smtClean="0">
              <a:latin typeface="Browallia New" pitchFamily="34" charset="-34"/>
              <a:cs typeface="Browallia New" pitchFamily="34" charset="-34"/>
            </a:rPr>
            <a:t> of 2% </a:t>
          </a:r>
          <a:r>
            <a:rPr lang="en-US" sz="2000" b="1" kern="1200" dirty="0" err="1" smtClean="0">
              <a:latin typeface="Browallia New" pitchFamily="34" charset="-34"/>
              <a:cs typeface="Browallia New" pitchFamily="34" charset="-34"/>
            </a:rPr>
            <a:t>lignocaine</a:t>
          </a:r>
          <a:endParaRPr lang="en-US" sz="2000" kern="1200" dirty="0"/>
        </a:p>
        <a:p>
          <a:pPr marL="228600" lvl="1" indent="-228600" algn="l" defTabSz="889000">
            <a:lnSpc>
              <a:spcPct val="90000"/>
            </a:lnSpc>
            <a:spcBef>
              <a:spcPct val="0"/>
            </a:spcBef>
            <a:spcAft>
              <a:spcPct val="15000"/>
            </a:spcAft>
            <a:buChar char="••"/>
          </a:pPr>
          <a:r>
            <a:rPr lang="en-US" sz="2000" b="1" kern="1200" dirty="0" err="1" smtClean="0">
              <a:latin typeface="Browallia New" pitchFamily="34" charset="-34"/>
              <a:cs typeface="Browallia New" pitchFamily="34" charset="-34"/>
            </a:rPr>
            <a:t>Hyaluronidase</a:t>
          </a:r>
          <a:r>
            <a:rPr lang="en-US" sz="2000" b="1" kern="1200" dirty="0" smtClean="0">
              <a:latin typeface="Browallia New" pitchFamily="34" charset="-34"/>
              <a:cs typeface="Browallia New" pitchFamily="34" charset="-34"/>
            </a:rPr>
            <a:t>  + steroids  :  relief  from burning sensation, stiffness &amp; disappearance of vesicles </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569001" y="2064802"/>
        <a:ext cx="4400509" cy="1669278"/>
      </dsp:txXfrm>
    </dsp:sp>
    <dsp:sp modelId="{358FD337-C92A-47A1-AFF9-B8D076DAC286}">
      <dsp:nvSpPr>
        <dsp:cNvPr id="0" name=""/>
        <dsp:cNvSpPr/>
      </dsp:nvSpPr>
      <dsp:spPr>
        <a:xfrm>
          <a:off x="0" y="2333973"/>
          <a:ext cx="2567514" cy="1247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b="1" kern="1200" dirty="0" smtClean="0">
              <a:solidFill>
                <a:srgbClr val="FF0000"/>
              </a:solidFill>
              <a:latin typeface="Arabic Typesetting" pitchFamily="66" charset="-78"/>
              <a:cs typeface="Arabic Typesetting" pitchFamily="66" charset="-78"/>
            </a:rPr>
            <a:t>DOSAGE</a:t>
          </a:r>
          <a:endParaRPr lang="en-US" sz="4100" b="1" kern="1200" dirty="0">
            <a:solidFill>
              <a:srgbClr val="FF0000"/>
            </a:solidFill>
            <a:latin typeface="Arabic Typesetting" pitchFamily="66" charset="-78"/>
            <a:cs typeface="Arabic Typesetting" pitchFamily="66" charset="-78"/>
          </a:endParaRPr>
        </a:p>
      </dsp:txBody>
      <dsp:txXfrm>
        <a:off x="60894" y="2394867"/>
        <a:ext cx="2445726" cy="1125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EA278-6B00-4091-9999-BC908BA6F474}">
      <dsp:nvSpPr>
        <dsp:cNvPr id="0" name=""/>
        <dsp:cNvSpPr/>
      </dsp:nvSpPr>
      <dsp:spPr>
        <a:xfrm>
          <a:off x="6607" y="3866"/>
          <a:ext cx="2639057" cy="2712043"/>
        </a:xfrm>
        <a:prstGeom prst="rect">
          <a:avLst/>
        </a:prstGeom>
        <a:solidFill>
          <a:schemeClr val="bg1">
            <a:lumMod val="95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Inhibitory effect on collagenous production &amp; cell proliferation</a:t>
          </a:r>
        </a:p>
        <a:p>
          <a:pPr lvl="0" algn="ctr" defTabSz="10668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Increase the synthesis of collagenase</a:t>
          </a:r>
        </a:p>
        <a:p>
          <a:pPr lvl="0" algn="ctr" defTabSz="10668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Anti-fibrotic</a:t>
          </a:r>
          <a:endParaRPr lang="en-US" sz="2400" b="1" kern="1200" dirty="0">
            <a:solidFill>
              <a:schemeClr val="tx1"/>
            </a:solidFill>
            <a:latin typeface="Browallia New" pitchFamily="34" charset="-34"/>
            <a:cs typeface="Browallia New" pitchFamily="34" charset="-34"/>
          </a:endParaRPr>
        </a:p>
      </dsp:txBody>
      <dsp:txXfrm>
        <a:off x="6607" y="3866"/>
        <a:ext cx="2639057" cy="2712043"/>
      </dsp:txXfrm>
    </dsp:sp>
    <dsp:sp modelId="{ABE0C45E-1F53-468F-96E5-A1BAB75D150A}">
      <dsp:nvSpPr>
        <dsp:cNvPr id="0" name=""/>
        <dsp:cNvSpPr/>
      </dsp:nvSpPr>
      <dsp:spPr>
        <a:xfrm>
          <a:off x="2909571" y="568171"/>
          <a:ext cx="2639057" cy="1583434"/>
        </a:xfrm>
        <a:prstGeom prst="rect">
          <a:avLst/>
        </a:prstGeom>
        <a:solidFill>
          <a:schemeClr val="bg1">
            <a:lumMod val="95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Browallia New" pitchFamily="34" charset="-34"/>
              <a:cs typeface="Browallia New" pitchFamily="34" charset="-34"/>
            </a:rPr>
            <a:t>DOSAGE</a:t>
          </a:r>
          <a:r>
            <a:rPr lang="en-US" sz="2400" b="1" kern="1200" dirty="0" smtClean="0">
              <a:solidFill>
                <a:schemeClr val="tx1"/>
              </a:solidFill>
              <a:latin typeface="Browallia New" pitchFamily="34" charset="-34"/>
              <a:cs typeface="Browallia New" pitchFamily="34" charset="-34"/>
            </a:rPr>
            <a:t>: 0.01 – 10U/ml</a:t>
          </a:r>
        </a:p>
        <a:p>
          <a:pPr lvl="0" algn="ctr" defTabSz="1244600">
            <a:lnSpc>
              <a:spcPct val="90000"/>
            </a:lnSpc>
            <a:spcBef>
              <a:spcPct val="0"/>
            </a:spcBef>
            <a:spcAft>
              <a:spcPct val="35000"/>
            </a:spcAft>
          </a:pPr>
          <a:r>
            <a:rPr lang="en-US" sz="2400" b="1" kern="1200" dirty="0" err="1" smtClean="0">
              <a:solidFill>
                <a:schemeClr val="tx1"/>
              </a:solidFill>
              <a:latin typeface="Browallia New" pitchFamily="34" charset="-34"/>
              <a:cs typeface="Browallia New" pitchFamily="34" charset="-34"/>
            </a:rPr>
            <a:t>rhINF</a:t>
          </a:r>
          <a:r>
            <a:rPr lang="en-US" sz="2400" b="1" kern="1200" dirty="0" smtClean="0">
              <a:solidFill>
                <a:schemeClr val="tx1"/>
              </a:solidFill>
              <a:latin typeface="Browallia New" pitchFamily="34" charset="-34"/>
              <a:cs typeface="Browallia New" pitchFamily="34" charset="-34"/>
            </a:rPr>
            <a:t>-</a:t>
          </a:r>
          <a:r>
            <a:rPr lang="en-US" sz="2400" b="1" kern="1200" dirty="0" smtClean="0">
              <a:solidFill>
                <a:schemeClr val="tx1"/>
              </a:solidFill>
              <a:latin typeface="Browallia New" pitchFamily="34" charset="-34"/>
              <a:cs typeface="Browallia New" pitchFamily="34" charset="-34"/>
              <a:sym typeface="Symbol"/>
            </a:rPr>
            <a:t> - 50g(0.25ml) intralesionally  twice  a wk over 8 wks</a:t>
          </a:r>
          <a:endParaRPr lang="en-US" sz="2400" b="1" kern="1200" dirty="0">
            <a:solidFill>
              <a:schemeClr val="tx1"/>
            </a:solidFill>
            <a:latin typeface="Browallia New" pitchFamily="34" charset="-34"/>
            <a:cs typeface="Browallia New" pitchFamily="34" charset="-34"/>
          </a:endParaRPr>
        </a:p>
      </dsp:txBody>
      <dsp:txXfrm>
        <a:off x="2909571" y="568171"/>
        <a:ext cx="2639057" cy="1583434"/>
      </dsp:txXfrm>
    </dsp:sp>
    <dsp:sp modelId="{F282AA3D-8401-4539-A8A7-F266C8795BA8}">
      <dsp:nvSpPr>
        <dsp:cNvPr id="0" name=""/>
        <dsp:cNvSpPr/>
      </dsp:nvSpPr>
      <dsp:spPr>
        <a:xfrm>
          <a:off x="5710772" y="152400"/>
          <a:ext cx="2639057" cy="2479484"/>
        </a:xfrm>
        <a:prstGeom prst="rect">
          <a:avLst/>
        </a:prstGeom>
        <a:solidFill>
          <a:schemeClr val="bg1">
            <a:lumMod val="95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Improvement in mouth opening of 8 + 4 mm</a:t>
          </a:r>
        </a:p>
        <a:p>
          <a:pPr lvl="0" algn="ctr" defTabSz="10668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Reduction in burning sensation &amp; increased suppleness of Buccal mucosa</a:t>
          </a:r>
        </a:p>
        <a:p>
          <a:pPr lvl="0" algn="ctr" defTabSz="1066800">
            <a:lnSpc>
              <a:spcPct val="90000"/>
            </a:lnSpc>
            <a:spcBef>
              <a:spcPct val="0"/>
            </a:spcBef>
            <a:spcAft>
              <a:spcPct val="35000"/>
            </a:spcAft>
          </a:pPr>
          <a:endParaRPr lang="en-US" sz="2000" kern="1200" dirty="0">
            <a:latin typeface="Arabic Typesetting" pitchFamily="66" charset="-78"/>
            <a:cs typeface="Arabic Typesetting" pitchFamily="66" charset="-78"/>
          </a:endParaRPr>
        </a:p>
      </dsp:txBody>
      <dsp:txXfrm>
        <a:off x="5710772" y="152400"/>
        <a:ext cx="2639057" cy="2479484"/>
      </dsp:txXfrm>
    </dsp:sp>
    <dsp:sp modelId="{575CA82E-1C5D-42BC-817F-E23621D6AF9C}">
      <dsp:nvSpPr>
        <dsp:cNvPr id="0" name=""/>
        <dsp:cNvSpPr/>
      </dsp:nvSpPr>
      <dsp:spPr>
        <a:xfrm>
          <a:off x="1066796" y="2979815"/>
          <a:ext cx="3421643" cy="1969317"/>
        </a:xfrm>
        <a:prstGeom prst="rect">
          <a:avLst/>
        </a:prstGeom>
        <a:solidFill>
          <a:schemeClr val="bg1">
            <a:lumMod val="95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solidFill>
                <a:schemeClr val="tx1"/>
              </a:solidFill>
              <a:latin typeface="Arabic Typesetting" pitchFamily="66" charset="-78"/>
              <a:cs typeface="Arabic Typesetting" pitchFamily="66" charset="-78"/>
            </a:rPr>
            <a:t>	</a:t>
          </a:r>
          <a:r>
            <a:rPr lang="en-US" sz="2400" b="1" kern="1200" dirty="0" smtClean="0">
              <a:solidFill>
                <a:schemeClr val="tx1"/>
              </a:solidFill>
              <a:latin typeface="Browallia New" pitchFamily="34" charset="-34"/>
              <a:cs typeface="Browallia New" pitchFamily="34" charset="-34"/>
            </a:rPr>
            <a:t>Post treatment </a:t>
          </a:r>
          <a:r>
            <a:rPr lang="en-US" sz="2400" b="1" kern="1200" dirty="0" err="1" smtClean="0">
              <a:solidFill>
                <a:schemeClr val="tx1"/>
              </a:solidFill>
              <a:latin typeface="Browallia New" pitchFamily="34" charset="-34"/>
              <a:cs typeface="Browallia New" pitchFamily="34" charset="-34"/>
            </a:rPr>
            <a:t>immunohistochemistry</a:t>
          </a:r>
          <a:endParaRPr lang="en-US" sz="2400" b="1" kern="1200" dirty="0" smtClean="0">
            <a:solidFill>
              <a:schemeClr val="tx1"/>
            </a:solidFill>
            <a:latin typeface="Browallia New" pitchFamily="34" charset="-34"/>
            <a:cs typeface="Browallia New" pitchFamily="34" charset="-34"/>
          </a:endParaRPr>
        </a:p>
        <a:p>
          <a:pPr lvl="0" algn="ctr" defTabSz="889000">
            <a:lnSpc>
              <a:spcPct val="90000"/>
            </a:lnSpc>
            <a:spcBef>
              <a:spcPct val="0"/>
            </a:spcBef>
            <a:spcAft>
              <a:spcPct val="35000"/>
            </a:spcAft>
          </a:pPr>
          <a:r>
            <a:rPr lang="en-US" sz="2400" b="1" kern="1200" dirty="0" smtClean="0">
              <a:solidFill>
                <a:schemeClr val="tx1"/>
              </a:solidFill>
              <a:latin typeface="Browallia New" pitchFamily="34" charset="-34"/>
              <a:cs typeface="Browallia New" pitchFamily="34" charset="-34"/>
            </a:rPr>
            <a:t>Reduction in inflammatory cell infiltrate &amp;  Altered level of cytokines</a:t>
          </a:r>
          <a:endParaRPr lang="en-US" sz="2400" b="1" kern="1200" dirty="0">
            <a:solidFill>
              <a:schemeClr val="tx1"/>
            </a:solidFill>
            <a:latin typeface="Browallia New" pitchFamily="34" charset="-34"/>
            <a:cs typeface="Browallia New" pitchFamily="34" charset="-34"/>
          </a:endParaRPr>
        </a:p>
      </dsp:txBody>
      <dsp:txXfrm>
        <a:off x="1066796" y="2979815"/>
        <a:ext cx="3421643" cy="1969317"/>
      </dsp:txXfrm>
    </dsp:sp>
    <dsp:sp modelId="{5B7460C1-8FE7-433F-B64B-2B071BE49860}">
      <dsp:nvSpPr>
        <dsp:cNvPr id="0" name=""/>
        <dsp:cNvSpPr/>
      </dsp:nvSpPr>
      <dsp:spPr>
        <a:xfrm>
          <a:off x="4752345" y="3064260"/>
          <a:ext cx="2639057" cy="1800428"/>
        </a:xfrm>
        <a:prstGeom prst="rect">
          <a:avLst/>
        </a:prstGeom>
        <a:solidFill>
          <a:schemeClr val="bg1">
            <a:lumMod val="95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Browallia New" pitchFamily="34" charset="-34"/>
              <a:cs typeface="Browallia New" pitchFamily="34" charset="-34"/>
              <a:sym typeface="Symbol"/>
            </a:rPr>
            <a:t>Adverse effects:</a:t>
          </a:r>
        </a:p>
        <a:p>
          <a:pPr lvl="0" algn="ctr" defTabSz="1244600">
            <a:lnSpc>
              <a:spcPct val="90000"/>
            </a:lnSpc>
            <a:spcBef>
              <a:spcPct val="0"/>
            </a:spcBef>
            <a:spcAft>
              <a:spcPct val="35000"/>
            </a:spcAft>
          </a:pPr>
          <a:r>
            <a:rPr lang="en-US" sz="2800" b="1" kern="1200" dirty="0" smtClean="0">
              <a:solidFill>
                <a:schemeClr val="tx1"/>
              </a:solidFill>
              <a:latin typeface="Browallia New" pitchFamily="34" charset="-34"/>
              <a:cs typeface="Browallia New" pitchFamily="34" charset="-34"/>
              <a:sym typeface="Symbol"/>
            </a:rPr>
            <a:t>Simple headache, flu-like symptoms &amp; </a:t>
          </a:r>
          <a:r>
            <a:rPr lang="en-US" sz="2800" b="1" kern="1200" dirty="0" err="1" smtClean="0">
              <a:solidFill>
                <a:schemeClr val="tx1"/>
              </a:solidFill>
              <a:latin typeface="Browallia New" pitchFamily="34" charset="-34"/>
              <a:cs typeface="Browallia New" pitchFamily="34" charset="-34"/>
              <a:sym typeface="Symbol"/>
            </a:rPr>
            <a:t>myalgia</a:t>
          </a:r>
          <a:endParaRPr lang="en-US" sz="2800" b="1" kern="1200" dirty="0">
            <a:solidFill>
              <a:schemeClr val="tx1"/>
            </a:solidFill>
            <a:latin typeface="Browallia New" pitchFamily="34" charset="-34"/>
            <a:cs typeface="Browallia New" pitchFamily="34" charset="-34"/>
          </a:endParaRPr>
        </a:p>
      </dsp:txBody>
      <dsp:txXfrm>
        <a:off x="4752345" y="3064260"/>
        <a:ext cx="2639057" cy="1800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7F6C9-9D26-407C-A473-CCE313D6FFA2}">
      <dsp:nvSpPr>
        <dsp:cNvPr id="0" name=""/>
        <dsp:cNvSpPr/>
      </dsp:nvSpPr>
      <dsp:spPr>
        <a:xfrm rot="5400000">
          <a:off x="4040417" y="-1792700"/>
          <a:ext cx="1666231" cy="52516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a:p>
          <a:pPr marL="171450" lvl="1" indent="-171450" algn="l" defTabSz="800100">
            <a:lnSpc>
              <a:spcPct val="90000"/>
            </a:lnSpc>
            <a:spcBef>
              <a:spcPct val="0"/>
            </a:spcBef>
            <a:spcAft>
              <a:spcPct val="15000"/>
            </a:spcAft>
            <a:buChar char="••"/>
          </a:pPr>
          <a:r>
            <a:rPr lang="en-US" sz="1800" b="1" kern="1200" dirty="0" err="1" smtClean="0">
              <a:solidFill>
                <a:schemeClr val="tx1"/>
              </a:solidFill>
            </a:rPr>
            <a:t>Methylxanthine</a:t>
          </a:r>
          <a:r>
            <a:rPr lang="en-US" sz="1800" b="1" kern="1200" dirty="0" smtClean="0">
              <a:solidFill>
                <a:schemeClr val="tx1"/>
              </a:solidFill>
            </a:rPr>
            <a:t> derivative, has  </a:t>
          </a:r>
          <a:r>
            <a:rPr lang="en-US" sz="1800" b="1" kern="1200" dirty="0" err="1" smtClean="0">
              <a:solidFill>
                <a:schemeClr val="tx1"/>
              </a:solidFill>
            </a:rPr>
            <a:t>vasodilating</a:t>
          </a:r>
          <a:r>
            <a:rPr lang="en-US" sz="1800" b="1" kern="1200" dirty="0" smtClean="0">
              <a:solidFill>
                <a:schemeClr val="tx1"/>
              </a:solidFill>
            </a:rPr>
            <a:t> properties</a:t>
          </a:r>
          <a:endParaRPr lang="en-US" sz="1800" kern="1200" dirty="0"/>
        </a:p>
      </dsp:txBody>
      <dsp:txXfrm rot="-5400000">
        <a:off x="2247717" y="81339"/>
        <a:ext cx="5170294" cy="1503553"/>
      </dsp:txXfrm>
    </dsp:sp>
    <dsp:sp modelId="{992294E2-AE39-41F1-AEB4-862E63C33039}">
      <dsp:nvSpPr>
        <dsp:cNvPr id="0" name=""/>
        <dsp:cNvSpPr/>
      </dsp:nvSpPr>
      <dsp:spPr>
        <a:xfrm>
          <a:off x="12848" y="0"/>
          <a:ext cx="2235099" cy="1441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3220" y="70372"/>
        <a:ext cx="2094355" cy="1300842"/>
      </dsp:txXfrm>
    </dsp:sp>
    <dsp:sp modelId="{ABBC44E8-7809-459F-B5DE-259ED512CEC6}">
      <dsp:nvSpPr>
        <dsp:cNvPr id="0" name=""/>
        <dsp:cNvSpPr/>
      </dsp:nvSpPr>
      <dsp:spPr>
        <a:xfrm rot="5400000">
          <a:off x="4113612" y="-20481"/>
          <a:ext cx="1537630" cy="50593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smtClean="0">
              <a:solidFill>
                <a:schemeClr val="tx1"/>
              </a:solidFill>
              <a:latin typeface="+mn-lt"/>
            </a:rPr>
            <a:t>Fibrinolytic</a:t>
          </a:r>
          <a:r>
            <a:rPr lang="en-US" sz="1500" b="1" kern="1200" dirty="0" smtClean="0">
              <a:solidFill>
                <a:schemeClr val="tx1"/>
              </a:solidFill>
              <a:latin typeface="+mn-lt"/>
            </a:rPr>
            <a:t>  &amp;  anti </a:t>
          </a:r>
          <a:r>
            <a:rPr lang="en-US" sz="1500" b="1" kern="1200" dirty="0" err="1" smtClean="0">
              <a:solidFill>
                <a:schemeClr val="tx1"/>
              </a:solidFill>
              <a:latin typeface="+mn-lt"/>
            </a:rPr>
            <a:t>plasmin</a:t>
          </a:r>
          <a:r>
            <a:rPr lang="en-US" sz="1500" b="1" kern="1200" dirty="0" smtClean="0">
              <a:solidFill>
                <a:schemeClr val="tx1"/>
              </a:solidFill>
              <a:latin typeface="+mn-lt"/>
            </a:rPr>
            <a:t> activity, Anti-inflammatory </a:t>
          </a:r>
          <a:endParaRPr lang="en-US" sz="1500" kern="1200" dirty="0"/>
        </a:p>
        <a:p>
          <a:pPr marL="114300" lvl="1" indent="-114300" algn="l" defTabSz="666750">
            <a:lnSpc>
              <a:spcPct val="90000"/>
            </a:lnSpc>
            <a:spcBef>
              <a:spcPct val="0"/>
            </a:spcBef>
            <a:spcAft>
              <a:spcPct val="15000"/>
            </a:spcAft>
            <a:buChar char="••"/>
          </a:pPr>
          <a:r>
            <a:rPr lang="en-US" sz="1500" b="1" kern="1200" dirty="0" err="1" smtClean="0">
              <a:solidFill>
                <a:schemeClr val="tx1"/>
              </a:solidFill>
              <a:latin typeface="+mn-lt"/>
            </a:rPr>
            <a:t>Imm</a:t>
          </a:r>
          <a:r>
            <a:rPr lang="en-US" sz="1500" b="1" kern="1200" dirty="0" smtClean="0">
              <a:solidFill>
                <a:schemeClr val="tx1"/>
              </a:solidFill>
              <a:latin typeface="+mn-lt"/>
            </a:rPr>
            <a:t>         </a:t>
          </a:r>
          <a:r>
            <a:rPr lang="en-US" sz="1500" b="1" kern="1200" dirty="0" err="1" smtClean="0">
              <a:solidFill>
                <a:schemeClr val="tx1"/>
              </a:solidFill>
              <a:latin typeface="+mn-lt"/>
            </a:rPr>
            <a:t>immuno</a:t>
          </a:r>
          <a:r>
            <a:rPr lang="en-US" sz="1500" b="1" kern="1200" dirty="0" smtClean="0">
              <a:solidFill>
                <a:schemeClr val="tx1"/>
              </a:solidFill>
              <a:latin typeface="+mn-lt"/>
            </a:rPr>
            <a:t>-modulating  actions include increasing leucocytes adhesion.</a:t>
          </a:r>
        </a:p>
        <a:p>
          <a:pPr marL="114300" lvl="1" indent="-114300" algn="l" defTabSz="666750">
            <a:lnSpc>
              <a:spcPct val="90000"/>
            </a:lnSpc>
            <a:spcBef>
              <a:spcPct val="0"/>
            </a:spcBef>
            <a:spcAft>
              <a:spcPct val="15000"/>
            </a:spcAft>
            <a:buChar char="••"/>
          </a:pPr>
          <a:r>
            <a:rPr lang="en-US" sz="1500" b="1" kern="1200" dirty="0" smtClean="0">
              <a:solidFill>
                <a:schemeClr val="tx1"/>
              </a:solidFill>
              <a:latin typeface="+mn-lt"/>
            </a:rPr>
            <a:t>blocks TNF-</a:t>
          </a:r>
          <a:r>
            <a:rPr lang="el-GR" sz="1500" b="1" kern="1200" dirty="0" smtClean="0">
              <a:solidFill>
                <a:schemeClr val="tx1"/>
              </a:solidFill>
              <a:latin typeface="+mn-lt"/>
              <a:cs typeface="Times New Roman"/>
            </a:rPr>
            <a:t>α</a:t>
          </a:r>
          <a:r>
            <a:rPr lang="en-US" sz="1500" b="1" kern="1200" dirty="0" smtClean="0">
              <a:solidFill>
                <a:schemeClr val="tx1"/>
              </a:solidFill>
              <a:latin typeface="+mn-lt"/>
            </a:rPr>
            <a:t> induced synthesis of fibroblast collagen.</a:t>
          </a:r>
          <a:endParaRPr lang="en-US" sz="1500" b="1" kern="1200" dirty="0">
            <a:solidFill>
              <a:schemeClr val="tx1"/>
            </a:solidFill>
            <a:latin typeface="+mn-lt"/>
          </a:endParaRPr>
        </a:p>
      </dsp:txBody>
      <dsp:txXfrm rot="-5400000">
        <a:off x="2352760" y="1815433"/>
        <a:ext cx="4984274" cy="1387508"/>
      </dsp:txXfrm>
    </dsp:sp>
    <dsp:sp modelId="{E242893A-B47F-4D1E-A607-594D829F5F09}">
      <dsp:nvSpPr>
        <dsp:cNvPr id="0" name=""/>
        <dsp:cNvSpPr/>
      </dsp:nvSpPr>
      <dsp:spPr>
        <a:xfrm>
          <a:off x="216" y="2090051"/>
          <a:ext cx="2352544" cy="838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MECHANISM OF ACTION</a:t>
          </a:r>
          <a:endParaRPr lang="en-US" sz="2400" kern="1200" dirty="0"/>
        </a:p>
      </dsp:txBody>
      <dsp:txXfrm>
        <a:off x="41137" y="2130972"/>
        <a:ext cx="2270702" cy="756426"/>
      </dsp:txXfrm>
    </dsp:sp>
    <dsp:sp modelId="{134BCD74-318C-41B2-BEA4-D10E6E21AE86}">
      <dsp:nvSpPr>
        <dsp:cNvPr id="0" name=""/>
        <dsp:cNvSpPr/>
      </dsp:nvSpPr>
      <dsp:spPr>
        <a:xfrm rot="5400000">
          <a:off x="4202637" y="1502044"/>
          <a:ext cx="1448459" cy="51445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smtClean="0">
              <a:solidFill>
                <a:schemeClr val="tx1"/>
              </a:solidFill>
            </a:rPr>
            <a:t>Dosage : </a:t>
          </a:r>
          <a:r>
            <a:rPr lang="en-US" sz="1800" b="1" kern="1200" dirty="0" err="1" smtClean="0">
              <a:solidFill>
                <a:schemeClr val="tx1"/>
              </a:solidFill>
            </a:rPr>
            <a:t>Trental</a:t>
          </a:r>
          <a:r>
            <a:rPr lang="en-US" sz="1800" b="1" kern="1200" dirty="0" smtClean="0">
              <a:solidFill>
                <a:schemeClr val="tx1"/>
              </a:solidFill>
            </a:rPr>
            <a:t> – 400mg tab TID, minimum 8 wks</a:t>
          </a:r>
        </a:p>
        <a:p>
          <a:pPr marL="171450" lvl="1" indent="-171450" algn="l" defTabSz="800100">
            <a:lnSpc>
              <a:spcPct val="90000"/>
            </a:lnSpc>
            <a:spcBef>
              <a:spcPct val="0"/>
            </a:spcBef>
            <a:spcAft>
              <a:spcPct val="15000"/>
            </a:spcAft>
            <a:buChar char="••"/>
          </a:pPr>
          <a:r>
            <a:rPr lang="en-US" sz="1800" b="1" kern="1200" dirty="0" smtClean="0">
              <a:solidFill>
                <a:schemeClr val="tx1"/>
              </a:solidFill>
            </a:rPr>
            <a:t>Adverse effects : gastric irritation</a:t>
          </a:r>
        </a:p>
        <a:p>
          <a:pPr marL="114300" lvl="1" indent="-114300" algn="l" defTabSz="666750">
            <a:lnSpc>
              <a:spcPct val="90000"/>
            </a:lnSpc>
            <a:spcBef>
              <a:spcPct val="0"/>
            </a:spcBef>
            <a:spcAft>
              <a:spcPct val="15000"/>
            </a:spcAft>
            <a:buChar char="••"/>
          </a:pPr>
          <a:endParaRPr lang="en-US" sz="1500" kern="1200" dirty="0"/>
        </a:p>
      </dsp:txBody>
      <dsp:txXfrm rot="-5400000">
        <a:off x="2354601" y="3420788"/>
        <a:ext cx="5073823" cy="1307043"/>
      </dsp:txXfrm>
    </dsp:sp>
    <dsp:sp modelId="{DF5E9B42-0A95-415A-ADB2-09DF7783CF9F}">
      <dsp:nvSpPr>
        <dsp:cNvPr id="0" name=""/>
        <dsp:cNvSpPr/>
      </dsp:nvSpPr>
      <dsp:spPr>
        <a:xfrm>
          <a:off x="216" y="3353517"/>
          <a:ext cx="2354385" cy="1441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DOSAGE</a:t>
          </a:r>
          <a:endParaRPr lang="en-US" sz="2400" kern="1200" dirty="0"/>
        </a:p>
      </dsp:txBody>
      <dsp:txXfrm>
        <a:off x="70588" y="3423889"/>
        <a:ext cx="2213641" cy="13008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6EE7A-0738-4521-BC57-02324193C15F}">
      <dsp:nvSpPr>
        <dsp:cNvPr id="0" name=""/>
        <dsp:cNvSpPr/>
      </dsp:nvSpPr>
      <dsp:spPr>
        <a:xfrm>
          <a:off x="3" y="118899"/>
          <a:ext cx="7499346" cy="1709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tx1"/>
              </a:solidFill>
            </a:rPr>
            <a:t>MECHANISM OF </a:t>
          </a:r>
          <a:r>
            <a:rPr lang="en-US" sz="1800" b="0" kern="1200" dirty="0" err="1" smtClean="0">
              <a:solidFill>
                <a:schemeClr val="tx1"/>
              </a:solidFill>
            </a:rPr>
            <a:t>ACTION</a:t>
          </a:r>
          <a:r>
            <a:rPr lang="en-US" sz="1800" b="0" kern="1200" dirty="0" err="1" smtClean="0">
              <a:solidFill>
                <a:schemeClr val="tx1"/>
              </a:solidFill>
              <a:latin typeface="+mn-lt"/>
              <a:cs typeface="Arabic Typesetting" pitchFamily="66" charset="-78"/>
            </a:rPr>
            <a:t>:inhibition</a:t>
          </a:r>
          <a:r>
            <a:rPr lang="en-US" sz="1800" b="0" kern="1200" dirty="0" smtClean="0">
              <a:solidFill>
                <a:schemeClr val="tx1"/>
              </a:solidFill>
              <a:latin typeface="+mn-lt"/>
              <a:cs typeface="Arabic Typesetting" pitchFamily="66" charset="-78"/>
            </a:rPr>
            <a:t> of abnormal fibroblasts</a:t>
          </a:r>
        </a:p>
        <a:p>
          <a:pPr lvl="0" algn="l" defTabSz="800100">
            <a:lnSpc>
              <a:spcPct val="90000"/>
            </a:lnSpc>
            <a:spcBef>
              <a:spcPct val="0"/>
            </a:spcBef>
            <a:spcAft>
              <a:spcPct val="35000"/>
            </a:spcAft>
          </a:pPr>
          <a:r>
            <a:rPr lang="en-US" sz="1800" b="0" kern="1200" dirty="0" smtClean="0">
              <a:solidFill>
                <a:schemeClr val="tx1"/>
              </a:solidFill>
              <a:latin typeface="+mn-lt"/>
              <a:cs typeface="Arabic Typesetting" pitchFamily="66" charset="-78"/>
            </a:rPr>
            <a:t>Up-regulation of lymphocyte resistance to stress</a:t>
          </a:r>
        </a:p>
        <a:p>
          <a:pPr lvl="0" algn="l" defTabSz="800100">
            <a:lnSpc>
              <a:spcPct val="90000"/>
            </a:lnSpc>
            <a:spcBef>
              <a:spcPct val="0"/>
            </a:spcBef>
            <a:spcAft>
              <a:spcPct val="35000"/>
            </a:spcAft>
          </a:pPr>
          <a:r>
            <a:rPr lang="en-US" sz="1800" b="0" kern="1200" dirty="0" smtClean="0">
              <a:solidFill>
                <a:schemeClr val="tx1"/>
              </a:solidFill>
              <a:latin typeface="+mn-lt"/>
              <a:cs typeface="Arabic Typesetting" pitchFamily="66" charset="-78"/>
            </a:rPr>
            <a:t>Anti-inflammatory</a:t>
          </a:r>
        </a:p>
        <a:p>
          <a:pPr lvl="0" algn="l" defTabSz="800100">
            <a:lnSpc>
              <a:spcPct val="90000"/>
            </a:lnSpc>
            <a:spcBef>
              <a:spcPct val="0"/>
            </a:spcBef>
            <a:spcAft>
              <a:spcPct val="35000"/>
            </a:spcAft>
          </a:pPr>
          <a:r>
            <a:rPr lang="en-US" sz="1800" b="0" kern="1200" dirty="0" err="1" smtClean="0">
              <a:solidFill>
                <a:schemeClr val="tx1"/>
              </a:solidFill>
              <a:latin typeface="+mn-lt"/>
              <a:cs typeface="Arabic Typesetting" pitchFamily="66" charset="-78"/>
            </a:rPr>
            <a:t>Chemopreventive</a:t>
          </a:r>
          <a:r>
            <a:rPr lang="en-US" sz="1800" b="0" kern="1200" dirty="0" smtClean="0">
              <a:solidFill>
                <a:schemeClr val="tx1"/>
              </a:solidFill>
              <a:latin typeface="+mn-lt"/>
              <a:cs typeface="Arabic Typesetting" pitchFamily="66" charset="-78"/>
            </a:rPr>
            <a:t> agent for oral premalignant lesions</a:t>
          </a:r>
          <a:endParaRPr lang="en-US" sz="1800" b="0" kern="1200" dirty="0">
            <a:solidFill>
              <a:schemeClr val="tx1"/>
            </a:solidFill>
          </a:endParaRPr>
        </a:p>
      </dsp:txBody>
      <dsp:txXfrm>
        <a:off x="50084" y="168980"/>
        <a:ext cx="5560340" cy="1609738"/>
      </dsp:txXfrm>
    </dsp:sp>
    <dsp:sp modelId="{0806A6DA-F09C-4A9F-88E4-51DE439B8CCC}">
      <dsp:nvSpPr>
        <dsp:cNvPr id="0" name=""/>
        <dsp:cNvSpPr/>
      </dsp:nvSpPr>
      <dsp:spPr>
        <a:xfrm>
          <a:off x="843675" y="1981206"/>
          <a:ext cx="6374447" cy="1531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tx1"/>
              </a:solidFill>
            </a:rPr>
            <a:t>DOSAGE: </a:t>
          </a:r>
          <a:r>
            <a:rPr lang="en-US" sz="1800" b="0" kern="1200" dirty="0" smtClean="0">
              <a:solidFill>
                <a:schemeClr val="tx1"/>
              </a:solidFill>
              <a:latin typeface="+mn-lt"/>
              <a:cs typeface="Arial" pitchFamily="34" charset="0"/>
            </a:rPr>
            <a:t>Therapeutic dosage :6 – 60mg/day</a:t>
          </a:r>
        </a:p>
        <a:p>
          <a:pPr lvl="0" algn="l" defTabSz="800100">
            <a:lnSpc>
              <a:spcPct val="90000"/>
            </a:lnSpc>
            <a:spcBef>
              <a:spcPct val="0"/>
            </a:spcBef>
            <a:spcAft>
              <a:spcPct val="35000"/>
            </a:spcAft>
          </a:pPr>
          <a:r>
            <a:rPr lang="en-US" sz="1800" b="0" kern="1200" dirty="0" err="1" smtClean="0">
              <a:solidFill>
                <a:schemeClr val="tx1"/>
              </a:solidFill>
              <a:latin typeface="+mn-lt"/>
              <a:cs typeface="Arial" pitchFamily="34" charset="0"/>
            </a:rPr>
            <a:t>Lycored</a:t>
          </a:r>
          <a:r>
            <a:rPr lang="en-US" sz="1800" b="0" kern="1200" dirty="0" smtClean="0">
              <a:solidFill>
                <a:schemeClr val="tx1"/>
              </a:solidFill>
              <a:latin typeface="+mn-lt"/>
              <a:cs typeface="Arial" pitchFamily="34" charset="0"/>
            </a:rPr>
            <a:t> , 10mg twice a day for 2 months</a:t>
          </a:r>
          <a:endParaRPr lang="en-US" sz="1800" kern="1200" dirty="0"/>
        </a:p>
      </dsp:txBody>
      <dsp:txXfrm>
        <a:off x="888535" y="2026066"/>
        <a:ext cx="4726723" cy="1441900"/>
      </dsp:txXfrm>
    </dsp:sp>
    <dsp:sp modelId="{5D33C3B4-4C78-409E-A7BA-C8D81475A9A4}">
      <dsp:nvSpPr>
        <dsp:cNvPr id="0" name=""/>
        <dsp:cNvSpPr/>
      </dsp:nvSpPr>
      <dsp:spPr>
        <a:xfrm>
          <a:off x="1406127" y="3618350"/>
          <a:ext cx="6374447" cy="1531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tx1"/>
              </a:solidFill>
            </a:rPr>
            <a:t>Reduces the burning </a:t>
          </a:r>
          <a:r>
            <a:rPr lang="en-US" sz="1800" b="0" kern="1200" dirty="0" err="1" smtClean="0">
              <a:solidFill>
                <a:schemeClr val="tx1"/>
              </a:solidFill>
            </a:rPr>
            <a:t>sensation.Used</a:t>
          </a:r>
          <a:r>
            <a:rPr lang="en-US" sz="1800" b="0" kern="1200" dirty="0" smtClean="0">
              <a:solidFill>
                <a:schemeClr val="tx1"/>
              </a:solidFill>
            </a:rPr>
            <a:t> along with steroid it is more efficacious</a:t>
          </a:r>
          <a:endParaRPr lang="en-US" sz="1800" b="0" kern="1200" dirty="0">
            <a:solidFill>
              <a:schemeClr val="tx1"/>
            </a:solidFill>
          </a:endParaRPr>
        </a:p>
      </dsp:txBody>
      <dsp:txXfrm>
        <a:off x="1450987" y="3663210"/>
        <a:ext cx="4726723" cy="1441900"/>
      </dsp:txXfrm>
    </dsp:sp>
    <dsp:sp modelId="{60DE833F-5CCC-47EE-BC95-68583BD40D80}">
      <dsp:nvSpPr>
        <dsp:cNvPr id="0" name=""/>
        <dsp:cNvSpPr/>
      </dsp:nvSpPr>
      <dsp:spPr>
        <a:xfrm>
          <a:off x="5660119" y="1206048"/>
          <a:ext cx="995553" cy="9955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84118" y="1206048"/>
        <a:ext cx="547555" cy="749154"/>
      </dsp:txXfrm>
    </dsp:sp>
    <dsp:sp modelId="{C4F7BE9E-7DF0-4563-92D9-3DFF9ADB8E5C}">
      <dsp:nvSpPr>
        <dsp:cNvPr id="0" name=""/>
        <dsp:cNvSpPr/>
      </dsp:nvSpPr>
      <dsp:spPr>
        <a:xfrm>
          <a:off x="6222570" y="2982727"/>
          <a:ext cx="995553" cy="9955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46569" y="2982727"/>
        <a:ext cx="547555" cy="7491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80158-9762-4B64-8AA3-2EDBBDD8AB9D}" type="datetimeFigureOut">
              <a:rPr lang="en-US" smtClean="0"/>
              <a:pPr/>
              <a:t>4/7/2011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BB476-1E43-414D-8E92-E1C315F32295}" type="slidenum">
              <a:rPr lang="en-US" smtClean="0"/>
              <a:pPr/>
              <a:t>‹#›</a:t>
            </a:fld>
            <a:endParaRPr lang="en-US" dirty="0"/>
          </a:p>
        </p:txBody>
      </p:sp>
    </p:spTree>
    <p:extLst>
      <p:ext uri="{BB962C8B-B14F-4D97-AF65-F5344CB8AC3E}">
        <p14:creationId xmlns:p14="http://schemas.microsoft.com/office/powerpoint/2010/main" val="24041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BB476-1E43-414D-8E92-E1C315F32295}"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BB476-1E43-414D-8E92-E1C315F32295}"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BB476-1E43-414D-8E92-E1C315F3229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BB476-1E43-414D-8E92-E1C315F32295}"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4/7/2011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medicine.medscape.com/article/1080948-overview" TargetMode="External"/><Relationship Id="rId2" Type="http://schemas.openxmlformats.org/officeDocument/2006/relationships/hyperlink" Target="http://emedicine.medscape.com/article/335414-overview" TargetMode="External"/><Relationship Id="rId1" Type="http://schemas.openxmlformats.org/officeDocument/2006/relationships/slideLayout" Target="../slideLayouts/slideLayout2.xml"/><Relationship Id="rId5" Type="http://schemas.openxmlformats.org/officeDocument/2006/relationships/hyperlink" Target="http://emedicine.medscape.com/article/1078327-overview" TargetMode="External"/><Relationship Id="rId4" Type="http://schemas.openxmlformats.org/officeDocument/2006/relationships/hyperlink" Target="http://emedicine.medscape.com/article/331864-overvie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b="1" dirty="0" smtClean="0"/>
              <a:t>Introduction</a:t>
            </a:r>
            <a:endParaRPr lang="en-US" dirty="0"/>
          </a:p>
        </p:txBody>
      </p:sp>
      <p:sp>
        <p:nvSpPr>
          <p:cNvPr id="3" name="Content Placeholder 2"/>
          <p:cNvSpPr>
            <a:spLocks noGrp="1"/>
          </p:cNvSpPr>
          <p:nvPr>
            <p:ph idx="1"/>
          </p:nvPr>
        </p:nvSpPr>
        <p:spPr>
          <a:xfrm>
            <a:off x="1435608" y="762000"/>
            <a:ext cx="7498080" cy="5715000"/>
          </a:xfrm>
        </p:spPr>
        <p:txBody>
          <a:bodyPr>
            <a:normAutofit fontScale="92500" lnSpcReduction="20000"/>
          </a:bodyPr>
          <a:lstStyle/>
          <a:p>
            <a:pPr>
              <a:lnSpc>
                <a:spcPct val="160000"/>
              </a:lnSpc>
            </a:pPr>
            <a:r>
              <a:rPr lang="en-US" sz="2400" b="1" dirty="0" smtClean="0"/>
              <a:t>Oral </a:t>
            </a:r>
            <a:r>
              <a:rPr lang="en-US" sz="2400" b="1" dirty="0" err="1" smtClean="0"/>
              <a:t>submucous</a:t>
            </a:r>
            <a:r>
              <a:rPr lang="en-US" sz="2400" b="1" dirty="0" smtClean="0"/>
              <a:t> fibrosis (OSF) is a high risk precancerous condition which was first described in the early 1950s </a:t>
            </a:r>
          </a:p>
          <a:p>
            <a:pPr>
              <a:lnSpc>
                <a:spcPct val="160000"/>
              </a:lnSpc>
            </a:pPr>
            <a:r>
              <a:rPr lang="en-US" sz="2400" b="1" dirty="0" smtClean="0"/>
              <a:t>Oral </a:t>
            </a:r>
            <a:r>
              <a:rPr lang="en-US" sz="2400" b="1" dirty="0" err="1" smtClean="0"/>
              <a:t>submucous</a:t>
            </a:r>
            <a:r>
              <a:rPr lang="en-US" sz="2400" b="1" dirty="0" smtClean="0"/>
              <a:t> fibrosis was described by Schwartz in1952 among five Indian females living in Kenya and he coined the term </a:t>
            </a:r>
            <a:r>
              <a:rPr lang="en-US" sz="2400" b="1" dirty="0" err="1" smtClean="0"/>
              <a:t>atrophia</a:t>
            </a:r>
            <a:r>
              <a:rPr lang="en-US" sz="2400" b="1" dirty="0" smtClean="0"/>
              <a:t> </a:t>
            </a:r>
            <a:r>
              <a:rPr lang="en-US" sz="2400" b="1" dirty="0" err="1" smtClean="0"/>
              <a:t>idiopathica</a:t>
            </a:r>
            <a:r>
              <a:rPr lang="en-US" sz="2400" b="1" dirty="0" smtClean="0"/>
              <a:t> (</a:t>
            </a:r>
            <a:r>
              <a:rPr lang="en-US" sz="2400" b="1" dirty="0" err="1" smtClean="0"/>
              <a:t>trophica</a:t>
            </a:r>
            <a:r>
              <a:rPr lang="en-US" sz="2400" b="1" dirty="0" smtClean="0"/>
              <a:t>) </a:t>
            </a:r>
            <a:r>
              <a:rPr lang="en-US" sz="2400" b="1" dirty="0" err="1" smtClean="0"/>
              <a:t>mucosaeoris</a:t>
            </a:r>
            <a:r>
              <a:rPr lang="en-US" sz="2400" b="1" dirty="0" smtClean="0"/>
              <a:t>.</a:t>
            </a:r>
          </a:p>
          <a:p>
            <a:pPr>
              <a:lnSpc>
                <a:spcPct val="160000"/>
              </a:lnSpc>
            </a:pPr>
            <a:r>
              <a:rPr lang="en-US" sz="2400" b="1" dirty="0" smtClean="0"/>
              <a:t>It is characterized by changes in the connective tissue fibers of the lamina </a:t>
            </a:r>
            <a:r>
              <a:rPr lang="en-US" sz="2400" b="1" dirty="0" err="1" smtClean="0"/>
              <a:t>propria</a:t>
            </a:r>
            <a:r>
              <a:rPr lang="en-US" sz="2400" b="1" dirty="0" smtClean="0"/>
              <a:t> and deeper parts leading to stiffness of the mucosa and restricted mouth opening.</a:t>
            </a:r>
          </a:p>
        </p:txBody>
      </p:sp>
      <p:sp>
        <p:nvSpPr>
          <p:cNvPr id="4" name="TextBox 3"/>
          <p:cNvSpPr txBox="1"/>
          <p:nvPr/>
        </p:nvSpPr>
        <p:spPr>
          <a:xfrm>
            <a:off x="1828800" y="6477000"/>
            <a:ext cx="6781800" cy="369332"/>
          </a:xfrm>
          <a:prstGeom prst="rect">
            <a:avLst/>
          </a:prstGeom>
          <a:noFill/>
        </p:spPr>
        <p:txBody>
          <a:bodyPr wrap="square" rtlCol="0">
            <a:spAutoFit/>
          </a:bodyPr>
          <a:lstStyle/>
          <a:p>
            <a:r>
              <a:rPr lang="en-US" dirty="0" smtClean="0"/>
              <a:t>Oral Diseases (2011) 17 (Suppl. 1), 42–57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838200"/>
          </a:xfrm>
        </p:spPr>
        <p:txBody>
          <a:bodyPr>
            <a:normAutofit/>
          </a:bodyPr>
          <a:lstStyle/>
          <a:p>
            <a:r>
              <a:rPr lang="en-US" sz="2400" dirty="0" smtClean="0"/>
              <a:t>Collagen Degradation pathway</a:t>
            </a:r>
            <a:endParaRPr lang="en-US" sz="2400" dirty="0"/>
          </a:p>
        </p:txBody>
      </p:sp>
      <p:pic>
        <p:nvPicPr>
          <p:cNvPr id="2050" name="Picture 2"/>
          <p:cNvPicPr>
            <a:picLocks noGrp="1" noChangeAspect="1" noChangeArrowheads="1"/>
          </p:cNvPicPr>
          <p:nvPr>
            <p:ph idx="1"/>
          </p:nvPr>
        </p:nvPicPr>
        <p:blipFill>
          <a:blip r:embed="rId2"/>
          <a:srcRect/>
          <a:stretch>
            <a:fillRect/>
          </a:stretch>
        </p:blipFill>
        <p:spPr bwMode="auto">
          <a:xfrm>
            <a:off x="1295400" y="457200"/>
            <a:ext cx="7391400" cy="5943600"/>
          </a:xfrm>
          <a:prstGeom prst="rect">
            <a:avLst/>
          </a:prstGeom>
          <a:noFill/>
          <a:ln w="9525">
            <a:noFill/>
            <a:miter lim="800000"/>
            <a:headEnd/>
            <a:tailEnd/>
          </a:ln>
          <a:effectLst/>
        </p:spPr>
      </p:pic>
      <p:sp>
        <p:nvSpPr>
          <p:cNvPr id="4" name="TextBox 3"/>
          <p:cNvSpPr txBox="1"/>
          <p:nvPr/>
        </p:nvSpPr>
        <p:spPr>
          <a:xfrm>
            <a:off x="1143000" y="6400800"/>
            <a:ext cx="5791200" cy="369332"/>
          </a:xfrm>
          <a:prstGeom prst="rect">
            <a:avLst/>
          </a:prstGeom>
          <a:noFill/>
        </p:spPr>
        <p:txBody>
          <a:bodyPr wrap="square" rtlCol="0">
            <a:spAutoFit/>
          </a:bodyPr>
          <a:lstStyle/>
          <a:p>
            <a:r>
              <a:rPr lang="da-DK" dirty="0" smtClean="0"/>
              <a:t>J Oral Pathol Med (2005) 34: 321–8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162"/>
            <a:ext cx="7498080" cy="944562"/>
          </a:xfrm>
        </p:spPr>
        <p:txBody>
          <a:bodyPr>
            <a:normAutofit fontScale="90000"/>
          </a:bodyPr>
          <a:lstStyle/>
          <a:p>
            <a:r>
              <a:rPr lang="en-US" dirty="0" smtClean="0"/>
              <a:t>pathogenesis of oral </a:t>
            </a:r>
            <a:r>
              <a:rPr lang="en-US" dirty="0" err="1" smtClean="0"/>
              <a:t>submucous</a:t>
            </a:r>
            <a:r>
              <a:rPr lang="en-US" dirty="0" smtClean="0"/>
              <a:t> fibrosis-</a:t>
            </a:r>
            <a:r>
              <a:rPr lang="en-US" sz="2700" dirty="0" smtClean="0"/>
              <a:t>Overall effect of activated TGF beta pathway</a:t>
            </a:r>
            <a:endParaRPr lang="en-US" sz="2700" dirty="0"/>
          </a:p>
        </p:txBody>
      </p:sp>
      <p:pic>
        <p:nvPicPr>
          <p:cNvPr id="3074" name="Picture 2"/>
          <p:cNvPicPr>
            <a:picLocks noGrp="1" noChangeAspect="1" noChangeArrowheads="1"/>
          </p:cNvPicPr>
          <p:nvPr>
            <p:ph idx="1"/>
          </p:nvPr>
        </p:nvPicPr>
        <p:blipFill>
          <a:blip r:embed="rId2"/>
          <a:stretch>
            <a:fillRect/>
          </a:stretch>
        </p:blipFill>
        <p:spPr bwMode="auto">
          <a:xfrm>
            <a:off x="1828800" y="1066800"/>
            <a:ext cx="6477000" cy="5334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219200" y="6523622"/>
            <a:ext cx="3657600" cy="3343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20762"/>
          </a:xfrm>
        </p:spPr>
        <p:txBody>
          <a:bodyPr>
            <a:normAutofit fontScale="90000"/>
          </a:bodyPr>
          <a:lstStyle/>
          <a:p>
            <a:r>
              <a:rPr lang="en-US" sz="3200" b="1" dirty="0" smtClean="0"/>
              <a:t>Role of Heat shock proteins (HSP) in pathogenesis of OSF</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HSP47, is a 47 </a:t>
            </a:r>
            <a:r>
              <a:rPr lang="en-US" dirty="0" err="1" smtClean="0"/>
              <a:t>kDa</a:t>
            </a:r>
            <a:r>
              <a:rPr lang="en-US" dirty="0" smtClean="0"/>
              <a:t> collagen-binding heat shock protein (HSP), which belongs to the serine protease inhibitor </a:t>
            </a:r>
            <a:r>
              <a:rPr lang="en-US" dirty="0" err="1" smtClean="0"/>
              <a:t>superfamily</a:t>
            </a:r>
            <a:r>
              <a:rPr lang="en-US" dirty="0" smtClean="0"/>
              <a:t> containing a </a:t>
            </a:r>
            <a:r>
              <a:rPr lang="en-US" dirty="0" err="1" smtClean="0"/>
              <a:t>serpin</a:t>
            </a:r>
            <a:r>
              <a:rPr lang="en-US" dirty="0" smtClean="0"/>
              <a:t> signature sequence (17). </a:t>
            </a:r>
          </a:p>
          <a:p>
            <a:r>
              <a:rPr lang="en-US" dirty="0" smtClean="0"/>
              <a:t>HSP47 is known as a molecular chaperone that is specifically involved in the processing and quality control of collagen molecules </a:t>
            </a:r>
            <a:r>
              <a:rPr lang="en-US" dirty="0" err="1" smtClean="0"/>
              <a:t>Shung</a:t>
            </a:r>
            <a:r>
              <a:rPr lang="en-US" dirty="0" smtClean="0"/>
              <a:t> et al., (2008) first found that </a:t>
            </a:r>
            <a:r>
              <a:rPr lang="en-US" dirty="0" err="1" smtClean="0"/>
              <a:t>arecoline</a:t>
            </a:r>
            <a:r>
              <a:rPr lang="en-US" dirty="0" smtClean="0"/>
              <a:t> is capable of stimulating HSP47 mRNA expression in human BMFs. </a:t>
            </a:r>
          </a:p>
          <a:p>
            <a:pPr>
              <a:buNone/>
            </a:pPr>
            <a:endParaRPr lang="en-US" dirty="0" smtClean="0"/>
          </a:p>
          <a:p>
            <a:r>
              <a:rPr lang="en-US" dirty="0" smtClean="0"/>
              <a:t>HSP47 plays an important role in the synthesis, processing, and assembly of various collagens.</a:t>
            </a:r>
            <a:endParaRPr lang="en-US" dirty="0"/>
          </a:p>
        </p:txBody>
      </p:sp>
      <p:sp>
        <p:nvSpPr>
          <p:cNvPr id="4" name="TextBox 3"/>
          <p:cNvSpPr txBox="1"/>
          <p:nvPr/>
        </p:nvSpPr>
        <p:spPr>
          <a:xfrm>
            <a:off x="1447800" y="6477000"/>
            <a:ext cx="7086600" cy="381000"/>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79792" cy="1143000"/>
          </a:xfrm>
        </p:spPr>
        <p:txBody>
          <a:bodyPr>
            <a:normAutofit fontScale="90000"/>
          </a:bodyPr>
          <a:lstStyle/>
          <a:p>
            <a:r>
              <a:rPr lang="en-US" sz="3600" b="1" dirty="0" smtClean="0"/>
              <a:t>Role of Copper in areca nut -pathogenesis of OSF</a:t>
            </a:r>
            <a:endParaRPr lang="en-US" sz="3600" dirty="0"/>
          </a:p>
        </p:txBody>
      </p:sp>
      <p:sp>
        <p:nvSpPr>
          <p:cNvPr id="3" name="Content Placeholder 2"/>
          <p:cNvSpPr>
            <a:spLocks noGrp="1"/>
          </p:cNvSpPr>
          <p:nvPr>
            <p:ph idx="1"/>
          </p:nvPr>
        </p:nvSpPr>
        <p:spPr>
          <a:xfrm>
            <a:off x="1435608" y="838200"/>
            <a:ext cx="7498080" cy="5410200"/>
          </a:xfrm>
        </p:spPr>
        <p:txBody>
          <a:bodyPr>
            <a:normAutofit/>
          </a:bodyPr>
          <a:lstStyle/>
          <a:p>
            <a:endParaRPr lang="en-US" sz="2400" dirty="0" smtClean="0"/>
          </a:p>
          <a:p>
            <a:r>
              <a:rPr lang="en-US" sz="2400" dirty="0" smtClean="0"/>
              <a:t>The copper content of areca nut is high and the possible role of copper as a mediator of fibrosis is supported by the demonstration of up regulation of </a:t>
            </a:r>
            <a:r>
              <a:rPr lang="en-US" sz="2400" dirty="0" err="1" smtClean="0"/>
              <a:t>lysyl</a:t>
            </a:r>
            <a:r>
              <a:rPr lang="en-US" sz="2400" dirty="0" smtClean="0"/>
              <a:t> </a:t>
            </a:r>
            <a:r>
              <a:rPr lang="en-US" sz="2400" dirty="0" err="1" smtClean="0"/>
              <a:t>oxidase</a:t>
            </a:r>
            <a:r>
              <a:rPr lang="en-US" sz="2400" dirty="0" smtClean="0"/>
              <a:t> in OSF biopsies.</a:t>
            </a:r>
          </a:p>
          <a:p>
            <a:pPr>
              <a:buNone/>
            </a:pPr>
            <a:endParaRPr lang="en-US" sz="2400" dirty="0" smtClean="0"/>
          </a:p>
          <a:p>
            <a:r>
              <a:rPr lang="en-US" sz="2400" dirty="0" err="1" smtClean="0"/>
              <a:t>Lysyl</a:t>
            </a:r>
            <a:r>
              <a:rPr lang="en-US" sz="2400" dirty="0" smtClean="0"/>
              <a:t> </a:t>
            </a:r>
            <a:r>
              <a:rPr lang="en-US" sz="2400" dirty="0" err="1" smtClean="0"/>
              <a:t>oxidase</a:t>
            </a:r>
            <a:r>
              <a:rPr lang="en-US" sz="2400" dirty="0" smtClean="0"/>
              <a:t> a copper dependent enzyme and plays a key role in collagen synthesis and its cross linkage.</a:t>
            </a:r>
            <a:endParaRPr lang="en-US" sz="2400" dirty="0"/>
          </a:p>
        </p:txBody>
      </p:sp>
      <p:sp>
        <p:nvSpPr>
          <p:cNvPr id="4" name="TextBox 3"/>
          <p:cNvSpPr txBox="1"/>
          <p:nvPr/>
        </p:nvSpPr>
        <p:spPr>
          <a:xfrm>
            <a:off x="1524000" y="5486400"/>
            <a:ext cx="6477000" cy="369332"/>
          </a:xfrm>
          <a:prstGeom prst="rect">
            <a:avLst/>
          </a:prstGeom>
          <a:noFill/>
        </p:spPr>
        <p:txBody>
          <a:bodyPr wrap="square" rtlCol="0">
            <a:spAutoFit/>
          </a:bodyPr>
          <a:lstStyle/>
          <a:p>
            <a:r>
              <a:rPr lang="en-US" dirty="0" smtClean="0"/>
              <a:t>Oral Oncology (2006) 42, 561– 568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sz="3600" dirty="0" smtClean="0"/>
              <a:t>EPIDEMIOLOGY</a:t>
            </a:r>
            <a:endParaRPr lang="en-US" sz="3600" dirty="0"/>
          </a:p>
        </p:txBody>
      </p:sp>
      <p:sp>
        <p:nvSpPr>
          <p:cNvPr id="3" name="Content Placeholder 2"/>
          <p:cNvSpPr>
            <a:spLocks noGrp="1"/>
          </p:cNvSpPr>
          <p:nvPr>
            <p:ph idx="1"/>
          </p:nvPr>
        </p:nvSpPr>
        <p:spPr>
          <a:xfrm>
            <a:off x="1371600" y="914400"/>
            <a:ext cx="7562088" cy="5334000"/>
          </a:xfrm>
        </p:spPr>
        <p:txBody>
          <a:bodyPr>
            <a:normAutofit/>
          </a:bodyPr>
          <a:lstStyle/>
          <a:p>
            <a:r>
              <a:rPr lang="en-US" sz="2400" dirty="0" smtClean="0"/>
              <a:t> The disease is predominantly seen in India,  Bangladesh, Sri Lanka, Pakistan, Taiwan, China and among other  </a:t>
            </a:r>
            <a:r>
              <a:rPr lang="en-US" sz="2400" dirty="0" err="1" smtClean="0"/>
              <a:t>Asiatics</a:t>
            </a:r>
            <a:r>
              <a:rPr lang="en-US" sz="2400" dirty="0" smtClean="0"/>
              <a:t>, with a reported prevalence ranging up to 0.4% in Indian rural population (</a:t>
            </a:r>
            <a:r>
              <a:rPr lang="en-US" sz="2400" dirty="0" err="1" smtClean="0"/>
              <a:t>Murti</a:t>
            </a:r>
            <a:r>
              <a:rPr lang="en-US" sz="2400" dirty="0" smtClean="0"/>
              <a:t> et al., 1995). </a:t>
            </a:r>
          </a:p>
          <a:p>
            <a:pPr>
              <a:buNone/>
            </a:pPr>
            <a:endParaRPr lang="en-US" sz="2400" dirty="0" smtClean="0"/>
          </a:p>
          <a:p>
            <a:r>
              <a:rPr lang="en-US" sz="2400" dirty="0" smtClean="0"/>
              <a:t>Recent epidemiological data indicates that, the number of cases of OSF has risen rapidly in India from an estimated 250,000 cases in 1980 to 2 million cases in 1993.</a:t>
            </a:r>
          </a:p>
          <a:p>
            <a:endParaRPr lang="en-US" sz="2000" dirty="0" smtClean="0"/>
          </a:p>
          <a:p>
            <a:endParaRPr lang="en-US" sz="2000" dirty="0"/>
          </a:p>
        </p:txBody>
      </p:sp>
      <p:sp>
        <p:nvSpPr>
          <p:cNvPr id="4" name="TextBox 3"/>
          <p:cNvSpPr txBox="1"/>
          <p:nvPr/>
        </p:nvSpPr>
        <p:spPr>
          <a:xfrm>
            <a:off x="1600200" y="5486400"/>
            <a:ext cx="4876800" cy="369332"/>
          </a:xfrm>
          <a:prstGeom prst="rect">
            <a:avLst/>
          </a:prstGeom>
          <a:noFill/>
        </p:spPr>
        <p:txBody>
          <a:bodyPr wrap="square" rtlCol="0">
            <a:spAutoFit/>
          </a:bodyPr>
          <a:lstStyle/>
          <a:p>
            <a:r>
              <a:rPr lang="en-US" dirty="0" smtClean="0"/>
              <a:t>Oral Oncology (2006) 42, 561– 568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228600"/>
            <a:ext cx="7498080" cy="1066800"/>
          </a:xfrm>
        </p:spPr>
        <p:txBody>
          <a:bodyPr>
            <a:normAutofit fontScale="90000"/>
          </a:bodyPr>
          <a:lstStyle/>
          <a:p>
            <a:r>
              <a:rPr lang="en-US" dirty="0" smtClean="0"/>
              <a:t>functional staging of oral </a:t>
            </a:r>
            <a:r>
              <a:rPr lang="en-US" dirty="0" err="1" smtClean="0"/>
              <a:t>submucous</a:t>
            </a:r>
            <a:r>
              <a:rPr lang="en-US" dirty="0" smtClean="0"/>
              <a:t> fibrosis (</a:t>
            </a:r>
            <a:r>
              <a:rPr lang="en-US" dirty="0" err="1" smtClean="0"/>
              <a:t>Haider</a:t>
            </a:r>
            <a:r>
              <a:rPr lang="en-US" dirty="0" smtClean="0"/>
              <a:t> et al)</a:t>
            </a:r>
            <a:br>
              <a:rPr lang="en-US" dirty="0" smtClean="0"/>
            </a:br>
            <a:r>
              <a:rPr lang="en-US" dirty="0" smtClean="0"/>
              <a:t>.</a:t>
            </a:r>
            <a:endParaRPr lang="en-US" dirty="0"/>
          </a:p>
        </p:txBody>
      </p:sp>
      <p:sp>
        <p:nvSpPr>
          <p:cNvPr id="7" name="Content Placeholder 6"/>
          <p:cNvSpPr>
            <a:spLocks noGrp="1"/>
          </p:cNvSpPr>
          <p:nvPr>
            <p:ph idx="1"/>
          </p:nvPr>
        </p:nvSpPr>
        <p:spPr/>
        <p:txBody>
          <a:bodyPr>
            <a:normAutofit fontScale="70000" lnSpcReduction="20000"/>
          </a:bodyPr>
          <a:lstStyle/>
          <a:p>
            <a:pPr>
              <a:buNone/>
            </a:pPr>
            <a:r>
              <a:rPr lang="en-US" u="sng" dirty="0" smtClean="0"/>
              <a:t>Proposed disease Grading System – Oral </a:t>
            </a:r>
            <a:r>
              <a:rPr lang="en-US" u="sng" dirty="0" err="1" smtClean="0"/>
              <a:t>submucous</a:t>
            </a:r>
            <a:r>
              <a:rPr lang="en-US" u="sng" dirty="0" smtClean="0"/>
              <a:t> fibrosis</a:t>
            </a:r>
          </a:p>
          <a:p>
            <a:r>
              <a:rPr lang="en-US" dirty="0" smtClean="0"/>
              <a:t>Grade 1 – Mild: Any features of the disease triad for OSF</a:t>
            </a:r>
          </a:p>
          <a:p>
            <a:pPr>
              <a:buNone/>
            </a:pPr>
            <a:r>
              <a:rPr lang="en-US" dirty="0" smtClean="0"/>
              <a:t>    (burning, </a:t>
            </a:r>
            <a:r>
              <a:rPr lang="en-US" dirty="0" err="1" smtClean="0"/>
              <a:t>depapillation</a:t>
            </a:r>
            <a:r>
              <a:rPr lang="en-US" dirty="0" smtClean="0"/>
              <a:t>, blanching or leathery mucosa) may</a:t>
            </a:r>
          </a:p>
          <a:p>
            <a:pPr>
              <a:buNone/>
            </a:pPr>
            <a:r>
              <a:rPr lang="en-US" dirty="0" smtClean="0"/>
              <a:t>    be reported – and inter-</a:t>
            </a:r>
            <a:r>
              <a:rPr lang="en-US" dirty="0" err="1" smtClean="0"/>
              <a:t>incisal</a:t>
            </a:r>
            <a:r>
              <a:rPr lang="en-US" dirty="0" smtClean="0"/>
              <a:t> opening &gt;35 mm</a:t>
            </a:r>
          </a:p>
          <a:p>
            <a:r>
              <a:rPr lang="en-US" dirty="0" smtClean="0"/>
              <a:t>Grade 2 – Moderate: Above features of OSF +</a:t>
            </a:r>
          </a:p>
          <a:p>
            <a:pPr>
              <a:buNone/>
            </a:pPr>
            <a:r>
              <a:rPr lang="en-US" dirty="0" smtClean="0"/>
              <a:t>    inter-</a:t>
            </a:r>
            <a:r>
              <a:rPr lang="en-US" dirty="0" err="1" smtClean="0"/>
              <a:t>incisal</a:t>
            </a:r>
            <a:r>
              <a:rPr lang="en-US" dirty="0" smtClean="0"/>
              <a:t> limitation of opening 20–35 mm</a:t>
            </a:r>
          </a:p>
          <a:p>
            <a:r>
              <a:rPr lang="en-US" dirty="0" smtClean="0"/>
              <a:t>Grade 3 – Severe: Above features of OSF + inter-</a:t>
            </a:r>
            <a:r>
              <a:rPr lang="en-US" dirty="0" err="1" smtClean="0"/>
              <a:t>incisal</a:t>
            </a:r>
            <a:endParaRPr lang="en-US" dirty="0" smtClean="0"/>
          </a:p>
          <a:p>
            <a:pPr>
              <a:buNone/>
            </a:pPr>
            <a:r>
              <a:rPr lang="en-US" dirty="0" smtClean="0"/>
              <a:t>    opening &lt;20 mm</a:t>
            </a:r>
          </a:p>
          <a:p>
            <a:r>
              <a:rPr lang="en-US" dirty="0" smtClean="0"/>
              <a:t>Grade 4A – OSF + other potentially malignant disorder on</a:t>
            </a:r>
          </a:p>
          <a:p>
            <a:pPr>
              <a:buNone/>
            </a:pPr>
            <a:r>
              <a:rPr lang="en-US" dirty="0" smtClean="0"/>
              <a:t>   clinical examination</a:t>
            </a:r>
          </a:p>
          <a:p>
            <a:r>
              <a:rPr lang="en-US" dirty="0" smtClean="0"/>
              <a:t> Grade 4B – OSF with any grade of oral epithelial dysplasia on biopsy</a:t>
            </a:r>
          </a:p>
          <a:p>
            <a:r>
              <a:rPr lang="en-US" dirty="0" smtClean="0"/>
              <a:t> Grade 5 – OSF + oral </a:t>
            </a:r>
            <a:r>
              <a:rPr lang="en-US" dirty="0" err="1" smtClean="0"/>
              <a:t>squamous</a:t>
            </a:r>
            <a:r>
              <a:rPr lang="en-US" dirty="0" smtClean="0"/>
              <a:t> cell carcinoma (SCC)</a:t>
            </a:r>
          </a:p>
          <a:p>
            <a:endParaRPr lang="en-US" dirty="0"/>
          </a:p>
        </p:txBody>
      </p:sp>
      <p:sp>
        <p:nvSpPr>
          <p:cNvPr id="4" name="TextBox 3"/>
          <p:cNvSpPr txBox="1"/>
          <p:nvPr/>
        </p:nvSpPr>
        <p:spPr>
          <a:xfrm>
            <a:off x="1752600" y="6172200"/>
            <a:ext cx="5867400" cy="369332"/>
          </a:xfrm>
          <a:prstGeom prst="rect">
            <a:avLst/>
          </a:prstGeom>
          <a:noFill/>
        </p:spPr>
        <p:txBody>
          <a:bodyPr wrap="square" rtlCol="0">
            <a:spAutoFit/>
          </a:bodyPr>
          <a:lstStyle/>
          <a:p>
            <a:r>
              <a:rPr lang="en-US" dirty="0" smtClean="0"/>
              <a:t>Oral Diseases (2011) 17 (Suppl. 1), 42–57.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5346192" cy="533400"/>
          </a:xfrm>
        </p:spPr>
        <p:txBody>
          <a:bodyPr>
            <a:normAutofit fontScale="90000"/>
          </a:bodyPr>
          <a:lstStyle/>
          <a:p>
            <a:r>
              <a:rPr lang="en-US" sz="4400" b="1" dirty="0" smtClean="0"/>
              <a:t/>
            </a:r>
            <a:br>
              <a:rPr lang="en-US" sz="4400" b="1" dirty="0" smtClean="0"/>
            </a:br>
            <a:r>
              <a:rPr lang="en-US" sz="4400" b="1" dirty="0" smtClean="0"/>
              <a:t>Staging</a:t>
            </a:r>
            <a:br>
              <a:rPr lang="en-US" sz="4400" b="1" dirty="0" smtClean="0"/>
            </a:br>
            <a:endParaRPr lang="en-US" dirty="0"/>
          </a:p>
        </p:txBody>
      </p:sp>
      <p:sp>
        <p:nvSpPr>
          <p:cNvPr id="3" name="Content Placeholder 2"/>
          <p:cNvSpPr>
            <a:spLocks noGrp="1"/>
          </p:cNvSpPr>
          <p:nvPr>
            <p:ph idx="1"/>
          </p:nvPr>
        </p:nvSpPr>
        <p:spPr>
          <a:xfrm>
            <a:off x="990600" y="609600"/>
            <a:ext cx="8153400" cy="5943600"/>
          </a:xfrm>
        </p:spPr>
        <p:txBody>
          <a:bodyPr>
            <a:normAutofit/>
          </a:bodyPr>
          <a:lstStyle/>
          <a:p>
            <a:r>
              <a:rPr lang="en-US" sz="2000" dirty="0" smtClean="0"/>
              <a:t>In addition to the above clinical staging, in 1995 </a:t>
            </a:r>
            <a:r>
              <a:rPr lang="en-US" sz="2000" dirty="0" err="1" smtClean="0"/>
              <a:t>Khanna</a:t>
            </a:r>
            <a:r>
              <a:rPr lang="en-US" sz="2000" dirty="0" smtClean="0"/>
              <a:t> and Andrade</a:t>
            </a:r>
            <a:r>
              <a:rPr lang="en-US" sz="2000" baseline="30000" dirty="0" smtClean="0"/>
              <a:t> </a:t>
            </a:r>
            <a:r>
              <a:rPr lang="en-US" sz="2000" dirty="0" smtClean="0"/>
              <a:t>developed a group classification system for the surgical management of </a:t>
            </a:r>
            <a:r>
              <a:rPr lang="en-US" sz="2000" dirty="0" err="1" smtClean="0"/>
              <a:t>trismus</a:t>
            </a:r>
            <a:r>
              <a:rPr lang="en-US" sz="2000" dirty="0" smtClean="0"/>
              <a:t>.</a:t>
            </a:r>
            <a:br>
              <a:rPr lang="en-US" sz="2000" dirty="0" smtClean="0"/>
            </a:br>
            <a:endParaRPr lang="en-US" sz="2000" dirty="0" smtClean="0"/>
          </a:p>
          <a:p>
            <a:r>
              <a:rPr lang="en-US" sz="2000" dirty="0" smtClean="0"/>
              <a:t>Group I: This is the earliest stage and is not associated with mouth opening limitations. It refers to patients with an </a:t>
            </a:r>
            <a:r>
              <a:rPr lang="en-US" sz="2000" dirty="0" err="1" smtClean="0"/>
              <a:t>interincisal</a:t>
            </a:r>
            <a:r>
              <a:rPr lang="en-US" sz="2000" dirty="0" smtClean="0"/>
              <a:t> distance of greater than 35 mm. </a:t>
            </a:r>
          </a:p>
          <a:p>
            <a:r>
              <a:rPr lang="en-US" sz="2000" dirty="0" smtClean="0"/>
              <a:t>Group II: This refers to patients with an </a:t>
            </a:r>
            <a:r>
              <a:rPr lang="en-US" sz="2000" dirty="0" err="1" smtClean="0"/>
              <a:t>interincisal</a:t>
            </a:r>
            <a:r>
              <a:rPr lang="en-US" sz="2000" dirty="0" smtClean="0"/>
              <a:t> distance of 26-35 mm. </a:t>
            </a:r>
          </a:p>
          <a:p>
            <a:r>
              <a:rPr lang="en-US" sz="2000" dirty="0" smtClean="0"/>
              <a:t>Group III: These are moderately advanced cases. This stage refers to patients with an </a:t>
            </a:r>
            <a:r>
              <a:rPr lang="en-US" sz="2000" dirty="0" err="1" smtClean="0"/>
              <a:t>interincisal</a:t>
            </a:r>
            <a:r>
              <a:rPr lang="en-US" sz="2000" dirty="0" smtClean="0"/>
              <a:t> distance of 15-26 mm. Fibrotic bands are visible at the soft palate, and </a:t>
            </a:r>
            <a:r>
              <a:rPr lang="en-US" sz="2000" dirty="0" err="1" smtClean="0"/>
              <a:t>pterygomandibular</a:t>
            </a:r>
            <a:r>
              <a:rPr lang="en-US" sz="2000" dirty="0" smtClean="0"/>
              <a:t> </a:t>
            </a:r>
            <a:r>
              <a:rPr lang="en-US" sz="2000" dirty="0" err="1" smtClean="0"/>
              <a:t>raphe</a:t>
            </a:r>
            <a:r>
              <a:rPr lang="en-US" sz="2000" dirty="0" smtClean="0"/>
              <a:t> and anterior pillars of </a:t>
            </a:r>
            <a:r>
              <a:rPr lang="en-US" sz="2000" dirty="0" err="1" smtClean="0"/>
              <a:t>fauces</a:t>
            </a:r>
            <a:r>
              <a:rPr lang="en-US" sz="2000" dirty="0" smtClean="0"/>
              <a:t> are present. </a:t>
            </a:r>
          </a:p>
          <a:p>
            <a:r>
              <a:rPr lang="en-US" sz="2000" dirty="0" smtClean="0"/>
              <a:t>Group IVA: </a:t>
            </a:r>
            <a:r>
              <a:rPr lang="en-US" sz="2000" dirty="0" err="1" smtClean="0"/>
              <a:t>Trismus</a:t>
            </a:r>
            <a:r>
              <a:rPr lang="en-US" sz="2000" dirty="0" smtClean="0"/>
              <a:t> is severe, with an </a:t>
            </a:r>
            <a:r>
              <a:rPr lang="en-US" sz="2000" dirty="0" err="1" smtClean="0"/>
              <a:t>interincisal</a:t>
            </a:r>
            <a:r>
              <a:rPr lang="en-US" sz="2000" dirty="0" smtClean="0"/>
              <a:t> distance of less than 15 mm and extensive fibrosis of all the oral mucosa. </a:t>
            </a:r>
          </a:p>
          <a:p>
            <a:r>
              <a:rPr lang="en-US" sz="2000" dirty="0" smtClean="0"/>
              <a:t>Group IVB: Disease is most advanced, with premalignant and malignant changes throughout the mucosa.</a:t>
            </a:r>
          </a:p>
          <a:p>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Clinical photographs of a patient with moderate (Grade 1)</a:t>
            </a:r>
            <a:br>
              <a:rPr lang="en-US" sz="1600" b="1" dirty="0" smtClean="0"/>
            </a:br>
            <a:r>
              <a:rPr lang="en-US" sz="1600" b="1" dirty="0" smtClean="0"/>
              <a:t>oral </a:t>
            </a:r>
            <a:r>
              <a:rPr lang="en-US" sz="1600" b="1" dirty="0" err="1" smtClean="0"/>
              <a:t>submucous</a:t>
            </a:r>
            <a:r>
              <a:rPr lang="en-US" sz="1600" b="1" dirty="0" smtClean="0"/>
              <a:t> fibrosis (OSF). Inter-</a:t>
            </a:r>
            <a:r>
              <a:rPr lang="en-US" sz="1600" b="1" dirty="0" err="1" smtClean="0"/>
              <a:t>incisal</a:t>
            </a:r>
            <a:r>
              <a:rPr lang="en-US" sz="1600" b="1" dirty="0" smtClean="0"/>
              <a:t> opening was &lt;35mm</a:t>
            </a:r>
            <a:endParaRPr lang="en-US" sz="1600" dirty="0"/>
          </a:p>
        </p:txBody>
      </p:sp>
      <p:pic>
        <p:nvPicPr>
          <p:cNvPr id="2050" name="Picture 2"/>
          <p:cNvPicPr>
            <a:picLocks noGrp="1" noChangeAspect="1" noChangeArrowheads="1"/>
          </p:cNvPicPr>
          <p:nvPr>
            <p:ph idx="1"/>
          </p:nvPr>
        </p:nvPicPr>
        <p:blipFill>
          <a:blip r:embed="rId2">
            <a:lum bright="-1000"/>
          </a:blip>
          <a:srcRect/>
          <a:stretch>
            <a:fillRect/>
          </a:stretch>
        </p:blipFill>
        <p:spPr bwMode="auto">
          <a:xfrm>
            <a:off x="5791200" y="1676400"/>
            <a:ext cx="3124200" cy="3443287"/>
          </a:xfrm>
          <a:prstGeom prst="rect">
            <a:avLst/>
          </a:prstGeom>
          <a:noFill/>
          <a:ln w="9525">
            <a:noFill/>
            <a:miter lim="800000"/>
            <a:headEnd/>
            <a:tailEnd/>
          </a:ln>
          <a:effectLst/>
        </p:spPr>
      </p:pic>
      <p:pic>
        <p:nvPicPr>
          <p:cNvPr id="4" name="Picture 3" descr="C:\Users\User\Desktop\F1.large.jpg"/>
          <p:cNvPicPr>
            <a:picLocks noChangeAspect="1" noChangeArrowheads="1"/>
          </p:cNvPicPr>
          <p:nvPr/>
        </p:nvPicPr>
        <p:blipFill>
          <a:blip r:embed="rId3"/>
          <a:srcRect/>
          <a:stretch>
            <a:fillRect/>
          </a:stretch>
        </p:blipFill>
        <p:spPr bwMode="auto">
          <a:xfrm>
            <a:off x="1295400" y="1524000"/>
            <a:ext cx="3962400" cy="3962400"/>
          </a:xfrm>
          <a:prstGeom prst="rect">
            <a:avLst/>
          </a:prstGeom>
          <a:noFill/>
        </p:spPr>
      </p:pic>
      <p:sp>
        <p:nvSpPr>
          <p:cNvPr id="6" name="Down Arrow 5"/>
          <p:cNvSpPr/>
          <p:nvPr/>
        </p:nvSpPr>
        <p:spPr>
          <a:xfrm>
            <a:off x="6705600" y="3505200"/>
            <a:ext cx="762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62600" y="5562600"/>
            <a:ext cx="3352800" cy="369332"/>
          </a:xfrm>
          <a:prstGeom prst="rect">
            <a:avLst/>
          </a:prstGeom>
          <a:noFill/>
        </p:spPr>
        <p:txBody>
          <a:bodyPr wrap="square" rtlCol="0">
            <a:spAutoFit/>
          </a:bodyPr>
          <a:lstStyle/>
          <a:p>
            <a:r>
              <a:rPr lang="en-US" dirty="0" smtClean="0"/>
              <a:t>Note blanching of tissues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Clinical photographs of a patient with moderate (Grade 2)</a:t>
            </a:r>
            <a:br>
              <a:rPr lang="en-US" sz="2000" b="1" dirty="0" smtClean="0"/>
            </a:br>
            <a:r>
              <a:rPr lang="en-US" sz="2000" b="1" dirty="0" smtClean="0"/>
              <a:t>oral </a:t>
            </a:r>
            <a:r>
              <a:rPr lang="en-US" sz="2000" b="1" dirty="0" err="1" smtClean="0"/>
              <a:t>submucous</a:t>
            </a:r>
            <a:r>
              <a:rPr lang="en-US" sz="2000" b="1" dirty="0" smtClean="0"/>
              <a:t> fibrosis (OSF). Inter-</a:t>
            </a:r>
            <a:r>
              <a:rPr lang="en-US" sz="2000" b="1" dirty="0" err="1" smtClean="0"/>
              <a:t>incisal</a:t>
            </a:r>
            <a:r>
              <a:rPr lang="en-US" sz="2000" b="1" dirty="0" smtClean="0"/>
              <a:t> opening was &lt;25 mm</a:t>
            </a:r>
            <a:endParaRPr lang="en-US" sz="2000" b="1" dirty="0"/>
          </a:p>
        </p:txBody>
      </p:sp>
      <p:pic>
        <p:nvPicPr>
          <p:cNvPr id="1027" name="Picture 3"/>
          <p:cNvPicPr>
            <a:picLocks noGrp="1" noChangeAspect="1" noChangeArrowheads="1"/>
          </p:cNvPicPr>
          <p:nvPr>
            <p:ph idx="1"/>
          </p:nvPr>
        </p:nvPicPr>
        <p:blipFill>
          <a:blip r:embed="rId3">
            <a:lum bright="-1000"/>
          </a:blip>
          <a:stretch>
            <a:fillRect/>
          </a:stretch>
        </p:blipFill>
        <p:spPr bwMode="auto">
          <a:xfrm flipH="1">
            <a:off x="5867400" y="1219200"/>
            <a:ext cx="2590801" cy="4800600"/>
          </a:xfrm>
          <a:prstGeom prst="rect">
            <a:avLst/>
          </a:prstGeom>
          <a:noFill/>
          <a:ln w="9525">
            <a:noFill/>
            <a:miter lim="800000"/>
            <a:headEnd/>
            <a:tailEnd/>
          </a:ln>
          <a:effectLst/>
        </p:spPr>
      </p:pic>
      <p:sp>
        <p:nvSpPr>
          <p:cNvPr id="5" name="TextBox 4"/>
          <p:cNvSpPr txBox="1"/>
          <p:nvPr/>
        </p:nvSpPr>
        <p:spPr>
          <a:xfrm>
            <a:off x="1066800" y="4343400"/>
            <a:ext cx="4572000" cy="646331"/>
          </a:xfrm>
          <a:prstGeom prst="rect">
            <a:avLst/>
          </a:prstGeom>
          <a:noFill/>
        </p:spPr>
        <p:txBody>
          <a:bodyPr wrap="square" rtlCol="0">
            <a:spAutoFit/>
          </a:bodyPr>
          <a:lstStyle/>
          <a:p>
            <a:r>
              <a:rPr lang="en-US" dirty="0" smtClean="0"/>
              <a:t>The lower lip demonstrated very little elasticity. Note blanching of tissues</a:t>
            </a:r>
            <a:endParaRPr lang="en-US" dirty="0"/>
          </a:p>
        </p:txBody>
      </p:sp>
      <p:sp>
        <p:nvSpPr>
          <p:cNvPr id="6" name="Right Arrow 5"/>
          <p:cNvSpPr/>
          <p:nvPr/>
        </p:nvSpPr>
        <p:spPr>
          <a:xfrm>
            <a:off x="4876800" y="4495800"/>
            <a:ext cx="1524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Clinical photographs of a patient with severe (Grade 3) oral </a:t>
            </a:r>
            <a:r>
              <a:rPr lang="en-US" sz="2400" b="1" dirty="0" err="1" smtClean="0"/>
              <a:t>submucous</a:t>
            </a:r>
            <a:r>
              <a:rPr lang="en-US" sz="2400" b="1" dirty="0" smtClean="0"/>
              <a:t> fibrosis (OSF). Inter-</a:t>
            </a:r>
            <a:r>
              <a:rPr lang="en-US" sz="2400" b="1" dirty="0" err="1" smtClean="0"/>
              <a:t>incisal</a:t>
            </a:r>
            <a:r>
              <a:rPr lang="en-US" sz="2400" b="1" dirty="0" smtClean="0"/>
              <a:t> opening was &lt;5 mm</a:t>
            </a:r>
            <a:endParaRPr lang="en-US" sz="2400" dirty="0"/>
          </a:p>
        </p:txBody>
      </p:sp>
      <p:pic>
        <p:nvPicPr>
          <p:cNvPr id="4" name="Picture 2" descr="C:\Users\User\Desktop\New folder\P1050245.JPG"/>
          <p:cNvPicPr>
            <a:picLocks noGrp="1" noChangeAspect="1" noChangeArrowheads="1"/>
          </p:cNvPicPr>
          <p:nvPr>
            <p:ph idx="1"/>
          </p:nvPr>
        </p:nvPicPr>
        <p:blipFill>
          <a:blip r:embed="rId2" cstate="print">
            <a:lum bright="-2000"/>
          </a:blip>
          <a:srcRect/>
          <a:stretch>
            <a:fillRect/>
          </a:stretch>
        </p:blipFill>
        <p:spPr bwMode="auto">
          <a:xfrm>
            <a:off x="1066800" y="1676400"/>
            <a:ext cx="3733800" cy="4646815"/>
          </a:xfrm>
          <a:prstGeom prst="rect">
            <a:avLst/>
          </a:prstGeom>
          <a:noFill/>
        </p:spPr>
      </p:pic>
      <p:pic>
        <p:nvPicPr>
          <p:cNvPr id="6" name="Picture 2" descr="C:\Users\User\Desktop\New folder\P1050247.JPG"/>
          <p:cNvPicPr>
            <a:picLocks noChangeAspect="1" noChangeArrowheads="1"/>
          </p:cNvPicPr>
          <p:nvPr/>
        </p:nvPicPr>
        <p:blipFill>
          <a:blip r:embed="rId3" cstate="print"/>
          <a:srcRect/>
          <a:stretch>
            <a:fillRect/>
          </a:stretch>
        </p:blipFill>
        <p:spPr bwMode="auto">
          <a:xfrm>
            <a:off x="4953000" y="2057400"/>
            <a:ext cx="3721848" cy="4191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1"/>
            <a:ext cx="7315200" cy="990599"/>
          </a:xfrm>
        </p:spPr>
        <p:txBody>
          <a:bodyPr>
            <a:normAutofit/>
          </a:bodyPr>
          <a:lstStyle/>
          <a:p>
            <a:r>
              <a:rPr lang="en-US" sz="4400" b="1" dirty="0" smtClean="0"/>
              <a:t>Definition </a:t>
            </a:r>
            <a:endParaRPr lang="en-US" sz="4400" b="1" dirty="0"/>
          </a:p>
        </p:txBody>
      </p:sp>
      <p:sp>
        <p:nvSpPr>
          <p:cNvPr id="3" name="Subtitle 2"/>
          <p:cNvSpPr>
            <a:spLocks noGrp="1"/>
          </p:cNvSpPr>
          <p:nvPr>
            <p:ph type="subTitle" idx="1"/>
          </p:nvPr>
        </p:nvSpPr>
        <p:spPr>
          <a:xfrm>
            <a:off x="1371600" y="1447800"/>
            <a:ext cx="7315200" cy="4191000"/>
          </a:xfrm>
        </p:spPr>
        <p:txBody>
          <a:bodyPr>
            <a:normAutofit/>
          </a:bodyPr>
          <a:lstStyle/>
          <a:p>
            <a:pPr>
              <a:lnSpc>
                <a:spcPct val="120000"/>
              </a:lnSpc>
            </a:pPr>
            <a:r>
              <a:rPr lang="en-US" b="1" dirty="0" smtClean="0"/>
              <a:t> </a:t>
            </a:r>
            <a:r>
              <a:rPr lang="en-US" sz="2400" b="1" dirty="0" smtClean="0">
                <a:latin typeface="Arial Black" pitchFamily="34" charset="0"/>
              </a:rPr>
              <a:t>Oral submucous fibrosis (OSMF) is a insidious chronic condition of unknown etiology affecting the oral mucosa, occasionally extending to the pharynx and esophagus, characterized by dense collagen tissue deposition within </a:t>
            </a:r>
            <a:r>
              <a:rPr lang="en-US" sz="2400" b="1" dirty="0" err="1" smtClean="0">
                <a:latin typeface="Arial Black" pitchFamily="34" charset="0"/>
              </a:rPr>
              <a:t>submucosa</a:t>
            </a:r>
            <a:r>
              <a:rPr lang="en-US" sz="2400" b="1" dirty="0" smtClean="0">
                <a:latin typeface="Arial Black" pitchFamily="34" charset="0"/>
              </a:rPr>
              <a:t>. It is a precancerous condition</a:t>
            </a:r>
            <a:r>
              <a:rPr lang="en-US" b="1" dirty="0" smtClean="0">
                <a:latin typeface="Arial Black" pitchFamily="34" charset="0"/>
              </a:rPr>
              <a:t>. </a:t>
            </a:r>
            <a:endParaRPr lang="en-US" b="1" dirty="0">
              <a:latin typeface="Arial Black" pitchFamily="34" charset="0"/>
            </a:endParaRPr>
          </a:p>
        </p:txBody>
      </p:sp>
      <p:sp>
        <p:nvSpPr>
          <p:cNvPr id="4" name="TextBox 3"/>
          <p:cNvSpPr txBox="1"/>
          <p:nvPr/>
        </p:nvSpPr>
        <p:spPr>
          <a:xfrm>
            <a:off x="1219200" y="6019800"/>
            <a:ext cx="7315200" cy="369332"/>
          </a:xfrm>
          <a:prstGeom prst="rect">
            <a:avLst/>
          </a:prstGeom>
          <a:noFill/>
        </p:spPr>
        <p:txBody>
          <a:bodyPr wrap="square" rtlCol="0">
            <a:spAutoFit/>
          </a:bodyPr>
          <a:lstStyle/>
          <a:p>
            <a:r>
              <a:rPr lang="en-US" dirty="0" smtClean="0"/>
              <a:t>The most widely accepted definition is by </a:t>
            </a:r>
            <a:r>
              <a:rPr lang="en-US" dirty="0" err="1" smtClean="0"/>
              <a:t>Pindborg</a:t>
            </a:r>
            <a:r>
              <a:rPr lang="en-US" dirty="0" smtClean="0"/>
              <a:t> JJ and </a:t>
            </a:r>
            <a:r>
              <a:rPr lang="en-US" dirty="0" err="1" smtClean="0"/>
              <a:t>Sirsat</a:t>
            </a:r>
            <a:r>
              <a:rPr lang="en-US" dirty="0" smtClean="0"/>
              <a:t> SM (1966).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and signs of oral </a:t>
            </a:r>
            <a:r>
              <a:rPr lang="en-US" dirty="0" err="1" smtClean="0"/>
              <a:t>submucous</a:t>
            </a:r>
            <a:r>
              <a:rPr lang="en-US" dirty="0" smtClean="0"/>
              <a:t> fibrosis.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Progressive inability to open the mouth (</a:t>
            </a:r>
            <a:r>
              <a:rPr lang="en-US" dirty="0" err="1" smtClean="0"/>
              <a:t>trismus</a:t>
            </a:r>
            <a:r>
              <a:rPr lang="en-US" dirty="0" smtClean="0"/>
              <a:t>) due to</a:t>
            </a:r>
          </a:p>
          <a:p>
            <a:pPr marL="82296" indent="0">
              <a:buNone/>
            </a:pPr>
            <a:r>
              <a:rPr lang="en-US" dirty="0" smtClean="0"/>
              <a:t>    oral </a:t>
            </a:r>
            <a:r>
              <a:rPr lang="en-US" dirty="0" smtClean="0"/>
              <a:t>fibrosis and scarring</a:t>
            </a:r>
          </a:p>
          <a:p>
            <a:r>
              <a:rPr lang="en-US" dirty="0" smtClean="0"/>
              <a:t>Oral pain and a burning sensation upon consumption of</a:t>
            </a:r>
          </a:p>
          <a:p>
            <a:pPr marL="82296" indent="0">
              <a:buNone/>
            </a:pPr>
            <a:r>
              <a:rPr lang="en-US" dirty="0" smtClean="0"/>
              <a:t>	spicy </a:t>
            </a:r>
            <a:r>
              <a:rPr lang="en-US" dirty="0" smtClean="0"/>
              <a:t>foodstuffs</a:t>
            </a:r>
          </a:p>
          <a:p>
            <a:r>
              <a:rPr lang="en-US" dirty="0" smtClean="0"/>
              <a:t> Increased salivation</a:t>
            </a:r>
          </a:p>
          <a:p>
            <a:r>
              <a:rPr lang="en-US" dirty="0" smtClean="0"/>
              <a:t>Change of gustatory sensation</a:t>
            </a:r>
          </a:p>
          <a:p>
            <a:r>
              <a:rPr lang="en-US" dirty="0" smtClean="0"/>
              <a:t>Hearing loss due to </a:t>
            </a:r>
            <a:r>
              <a:rPr lang="en-US" dirty="0" err="1" smtClean="0"/>
              <a:t>stenosis</a:t>
            </a:r>
            <a:r>
              <a:rPr lang="en-US" dirty="0" smtClean="0"/>
              <a:t> of the </a:t>
            </a:r>
            <a:r>
              <a:rPr lang="en-US" dirty="0" err="1" smtClean="0"/>
              <a:t>eustachian</a:t>
            </a:r>
            <a:r>
              <a:rPr lang="en-US" dirty="0" smtClean="0"/>
              <a:t> tubes</a:t>
            </a:r>
          </a:p>
          <a:p>
            <a:r>
              <a:rPr lang="en-US" dirty="0" smtClean="0"/>
              <a:t>Dryness of the mouth</a:t>
            </a:r>
          </a:p>
          <a:p>
            <a:r>
              <a:rPr lang="en-US" dirty="0" smtClean="0"/>
              <a:t>Nasal tonality to the voice</a:t>
            </a:r>
          </a:p>
          <a:p>
            <a:r>
              <a:rPr lang="en-US" dirty="0" smtClean="0"/>
              <a:t>Impaired mouth movements (</a:t>
            </a:r>
            <a:r>
              <a:rPr lang="en-US" dirty="0" err="1" smtClean="0"/>
              <a:t>eg</a:t>
            </a:r>
            <a:r>
              <a:rPr lang="en-US" dirty="0" smtClean="0"/>
              <a:t>, eating, whistling,</a:t>
            </a:r>
          </a:p>
          <a:p>
            <a:pPr>
              <a:buNone/>
            </a:pPr>
            <a:r>
              <a:rPr lang="en-US" dirty="0" smtClean="0"/>
              <a:t>    blowing, sucking)</a:t>
            </a:r>
            <a:endParaRPr lang="en-US" dirty="0"/>
          </a:p>
        </p:txBody>
      </p:sp>
      <p:sp>
        <p:nvSpPr>
          <p:cNvPr id="4" name="TextBox 3"/>
          <p:cNvSpPr txBox="1"/>
          <p:nvPr/>
        </p:nvSpPr>
        <p:spPr>
          <a:xfrm>
            <a:off x="1295400" y="5943600"/>
            <a:ext cx="73914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endParaRPr lang="en-US" sz="3200" dirty="0"/>
          </a:p>
        </p:txBody>
      </p:sp>
      <p:sp>
        <p:nvSpPr>
          <p:cNvPr id="3" name="Content Placeholder 2"/>
          <p:cNvSpPr>
            <a:spLocks noGrp="1"/>
          </p:cNvSpPr>
          <p:nvPr>
            <p:ph idx="1"/>
          </p:nvPr>
        </p:nvSpPr>
        <p:spPr>
          <a:xfrm>
            <a:off x="1435608" y="3886200"/>
            <a:ext cx="7498080" cy="2362200"/>
          </a:xfrm>
        </p:spPr>
        <p:txBody>
          <a:bodyPr>
            <a:normAutofit/>
          </a:bodyPr>
          <a:lstStyle/>
          <a:p>
            <a:r>
              <a:rPr lang="en-US" sz="2400" dirty="0" smtClean="0"/>
              <a:t>Decreased hemoglobin levels</a:t>
            </a:r>
          </a:p>
          <a:p>
            <a:r>
              <a:rPr lang="en-US" sz="2400" dirty="0" smtClean="0"/>
              <a:t>Decreased iron levels</a:t>
            </a:r>
          </a:p>
          <a:p>
            <a:r>
              <a:rPr lang="en-US" sz="2400" dirty="0" smtClean="0"/>
              <a:t>Decreased protein levels</a:t>
            </a:r>
          </a:p>
          <a:p>
            <a:r>
              <a:rPr lang="en-US" sz="2400" dirty="0" smtClean="0"/>
              <a:t>Increased erythrocyte sedimentation rate</a:t>
            </a:r>
          </a:p>
          <a:p>
            <a:r>
              <a:rPr lang="en-US" sz="2400" dirty="0" smtClean="0"/>
              <a:t>Decreased vitamin B complex levels</a:t>
            </a:r>
            <a:endParaRPr lang="en-US" sz="2400" dirty="0"/>
          </a:p>
        </p:txBody>
      </p:sp>
      <p:pic>
        <p:nvPicPr>
          <p:cNvPr id="4" name="Picture 2"/>
          <p:cNvPicPr>
            <a:picLocks noChangeAspect="1" noChangeArrowheads="1"/>
          </p:cNvPicPr>
          <p:nvPr/>
        </p:nvPicPr>
        <p:blipFill>
          <a:blip r:embed="rId2"/>
          <a:srcRect/>
          <a:stretch>
            <a:fillRect/>
          </a:stretch>
        </p:blipFill>
        <p:spPr bwMode="auto">
          <a:xfrm>
            <a:off x="1524000" y="304800"/>
            <a:ext cx="3870325" cy="2819400"/>
          </a:xfrm>
          <a:prstGeom prst="rect">
            <a:avLst/>
          </a:prstGeom>
          <a:noFill/>
          <a:ln w="9525">
            <a:noFill/>
            <a:miter lim="800000"/>
            <a:headEnd/>
            <a:tailEnd/>
          </a:ln>
          <a:effectLst/>
        </p:spPr>
      </p:pic>
      <p:sp>
        <p:nvSpPr>
          <p:cNvPr id="5" name="Rectangle 4"/>
          <p:cNvSpPr/>
          <p:nvPr/>
        </p:nvSpPr>
        <p:spPr>
          <a:xfrm>
            <a:off x="5943600" y="2438401"/>
            <a:ext cx="2971800" cy="646331"/>
          </a:xfrm>
          <a:prstGeom prst="rect">
            <a:avLst/>
          </a:prstGeom>
        </p:spPr>
        <p:txBody>
          <a:bodyPr wrap="square">
            <a:spAutoFit/>
          </a:bodyPr>
          <a:lstStyle/>
          <a:p>
            <a:r>
              <a:rPr lang="en-US" dirty="0" smtClean="0"/>
              <a:t>Dysphagia to solids (if the esophagus is involved)</a:t>
            </a:r>
          </a:p>
        </p:txBody>
      </p:sp>
      <p:sp>
        <p:nvSpPr>
          <p:cNvPr id="6" name="Right Arrow 5"/>
          <p:cNvSpPr/>
          <p:nvPr/>
        </p:nvSpPr>
        <p:spPr>
          <a:xfrm>
            <a:off x="5181600" y="2667000"/>
            <a:ext cx="762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1066800"/>
            <a:ext cx="3200400" cy="646331"/>
          </a:xfrm>
          <a:prstGeom prst="rect">
            <a:avLst/>
          </a:prstGeom>
        </p:spPr>
        <p:txBody>
          <a:bodyPr wrap="square">
            <a:spAutoFit/>
          </a:bodyPr>
          <a:lstStyle/>
          <a:p>
            <a:r>
              <a:rPr lang="en-US" dirty="0" smtClean="0"/>
              <a:t>Visual esophageal endoscopic changes (blanching)</a:t>
            </a:r>
            <a:endParaRPr lang="en-US" dirty="0"/>
          </a:p>
        </p:txBody>
      </p:sp>
      <p:sp>
        <p:nvSpPr>
          <p:cNvPr id="8" name="Right Arrow 7"/>
          <p:cNvSpPr/>
          <p:nvPr/>
        </p:nvSpPr>
        <p:spPr>
          <a:xfrm>
            <a:off x="4648200" y="1371600"/>
            <a:ext cx="1219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3581400"/>
            <a:ext cx="4495800" cy="400110"/>
          </a:xfrm>
          <a:prstGeom prst="rect">
            <a:avLst/>
          </a:prstGeom>
          <a:noFill/>
        </p:spPr>
        <p:txBody>
          <a:bodyPr wrap="square" rtlCol="0">
            <a:spAutoFit/>
          </a:bodyPr>
          <a:lstStyle/>
          <a:p>
            <a:r>
              <a:rPr lang="en-US" sz="2000" b="1" u="sng" dirty="0" smtClean="0"/>
              <a:t>Laboratory findings:</a:t>
            </a:r>
            <a:endParaRPr lang="en-US" sz="2000" b="1" u="sng" dirty="0"/>
          </a:p>
        </p:txBody>
      </p:sp>
      <p:sp>
        <p:nvSpPr>
          <p:cNvPr id="10" name="TextBox 9"/>
          <p:cNvSpPr txBox="1"/>
          <p:nvPr/>
        </p:nvSpPr>
        <p:spPr>
          <a:xfrm>
            <a:off x="1524000" y="6400800"/>
            <a:ext cx="65532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r>
              <a:rPr lang="en-US" dirty="0" smtClean="0"/>
              <a:t>Clinical presentations of oral </a:t>
            </a:r>
            <a:r>
              <a:rPr lang="en-US" dirty="0" err="1" smtClean="0"/>
              <a:t>submucous</a:t>
            </a:r>
            <a:r>
              <a:rPr lang="en-US" dirty="0" smtClean="0"/>
              <a:t> fibrosis</a:t>
            </a:r>
            <a:endParaRPr lang="en-US" dirty="0"/>
          </a:p>
        </p:txBody>
      </p:sp>
      <p:sp>
        <p:nvSpPr>
          <p:cNvPr id="5" name="Content Placeholder 4"/>
          <p:cNvSpPr>
            <a:spLocks noGrp="1"/>
          </p:cNvSpPr>
          <p:nvPr>
            <p:ph idx="1"/>
          </p:nvPr>
        </p:nvSpPr>
        <p:spPr>
          <a:xfrm>
            <a:off x="1435608" y="1447800"/>
            <a:ext cx="7174992" cy="4800600"/>
          </a:xfrm>
        </p:spPr>
        <p:txBody>
          <a:bodyPr/>
          <a:lstStyle/>
          <a:p>
            <a:r>
              <a:rPr lang="en-US" dirty="0" smtClean="0"/>
              <a:t>Early forms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52025328"/>
              </p:ext>
            </p:extLst>
          </p:nvPr>
        </p:nvGraphicFramePr>
        <p:xfrm>
          <a:off x="1143000" y="1371600"/>
          <a:ext cx="7696200" cy="4825388"/>
        </p:xfrm>
        <a:graphic>
          <a:graphicData uri="http://schemas.openxmlformats.org/drawingml/2006/table">
            <a:tbl>
              <a:tblPr/>
              <a:tblGrid>
                <a:gridCol w="3619215"/>
                <a:gridCol w="4076985"/>
              </a:tblGrid>
              <a:tr h="4825388">
                <a:tc>
                  <a:txBody>
                    <a:bodyPr/>
                    <a:lstStyle/>
                    <a:p>
                      <a:endParaRPr lang="en-US" dirty="0" smtClean="0"/>
                    </a:p>
                    <a:p>
                      <a:endParaRPr lang="en-US" dirty="0" smtClean="0"/>
                    </a:p>
                    <a:p>
                      <a:endParaRPr lang="en-US" dirty="0" smtClean="0"/>
                    </a:p>
                    <a:p>
                      <a:r>
                        <a:rPr kumimoji="0" lang="en-US" sz="2000" kern="1200" baseline="0" dirty="0" smtClean="0">
                          <a:solidFill>
                            <a:schemeClr val="tx1"/>
                          </a:solidFill>
                          <a:latin typeface="+mn-lt"/>
                          <a:ea typeface="+mn-ea"/>
                          <a:cs typeface="+mn-cs"/>
                        </a:rPr>
                        <a:t>Burning sensation,</a:t>
                      </a:r>
                    </a:p>
                    <a:p>
                      <a:r>
                        <a:rPr kumimoji="0" lang="en-US" sz="2000" kern="1200" baseline="0" dirty="0" err="1" smtClean="0">
                          <a:solidFill>
                            <a:schemeClr val="tx1"/>
                          </a:solidFill>
                          <a:latin typeface="+mn-lt"/>
                          <a:ea typeface="+mn-ea"/>
                          <a:cs typeface="+mn-cs"/>
                        </a:rPr>
                        <a:t>excerbated</a:t>
                      </a:r>
                      <a:r>
                        <a:rPr kumimoji="0" lang="en-US" sz="2000" kern="1200" baseline="0" dirty="0" smtClean="0">
                          <a:solidFill>
                            <a:schemeClr val="tx1"/>
                          </a:solidFill>
                          <a:latin typeface="+mn-lt"/>
                          <a:ea typeface="+mn-ea"/>
                          <a:cs typeface="+mn-cs"/>
                        </a:rPr>
                        <a:t> by spicy food</a:t>
                      </a:r>
                    </a:p>
                    <a:p>
                      <a:endParaRPr kumimoji="0" lang="en-US" sz="2000" kern="1200" baseline="0" dirty="0" smtClean="0">
                        <a:solidFill>
                          <a:schemeClr val="tx1"/>
                        </a:solidFill>
                        <a:latin typeface="+mn-lt"/>
                        <a:ea typeface="+mn-ea"/>
                        <a:cs typeface="+mn-cs"/>
                      </a:endParaRPr>
                    </a:p>
                    <a:p>
                      <a:r>
                        <a:rPr kumimoji="0" lang="en-US" sz="2000" kern="1200" baseline="0" dirty="0" err="1" smtClean="0">
                          <a:solidFill>
                            <a:schemeClr val="tx1"/>
                          </a:solidFill>
                          <a:latin typeface="+mn-lt"/>
                          <a:ea typeface="+mn-ea"/>
                          <a:cs typeface="+mn-cs"/>
                        </a:rPr>
                        <a:t>Vesiculation</a:t>
                      </a:r>
                      <a:endParaRPr kumimoji="0" lang="en-US" sz="20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2000" kern="1200" baseline="0" dirty="0" smtClean="0">
                          <a:solidFill>
                            <a:schemeClr val="tx1"/>
                          </a:solidFill>
                          <a:latin typeface="+mn-lt"/>
                          <a:ea typeface="+mn-ea"/>
                          <a:cs typeface="+mn-cs"/>
                        </a:rPr>
                        <a:t>Blanching of mucosa</a:t>
                      </a: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2000" kern="1200" baseline="0" dirty="0" smtClean="0">
                          <a:solidFill>
                            <a:schemeClr val="tx1"/>
                          </a:solidFill>
                          <a:latin typeface="+mn-lt"/>
                          <a:ea typeface="+mn-ea"/>
                          <a:cs typeface="+mn-cs"/>
                        </a:rPr>
                        <a:t>Leathery mucosa</a:t>
                      </a:r>
                      <a:endParaRPr lang="en-US" sz="2000"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en-US" dirty="0" smtClean="0"/>
                    </a:p>
                    <a:p>
                      <a:endParaRPr lang="en-US" dirty="0" smtClean="0"/>
                    </a:p>
                    <a:p>
                      <a:endParaRPr lang="en-US" dirty="0" smtClean="0"/>
                    </a:p>
                    <a:p>
                      <a:r>
                        <a:rPr kumimoji="0" lang="en-US" sz="2000" kern="1200" baseline="0" dirty="0" smtClean="0">
                          <a:solidFill>
                            <a:schemeClr val="tx1"/>
                          </a:solidFill>
                          <a:latin typeface="+mn-lt"/>
                          <a:ea typeface="+mn-ea"/>
                          <a:cs typeface="+mn-cs"/>
                        </a:rPr>
                        <a:t>Fibrous bands within mucosa</a:t>
                      </a:r>
                    </a:p>
                    <a:p>
                      <a:endParaRPr kumimoji="0" lang="en-US" sz="2000" kern="1200" baseline="0" dirty="0" smtClean="0">
                        <a:solidFill>
                          <a:schemeClr val="tx1"/>
                        </a:solidFill>
                        <a:latin typeface="+mn-lt"/>
                        <a:ea typeface="+mn-ea"/>
                        <a:cs typeface="+mn-cs"/>
                      </a:endParaRPr>
                    </a:p>
                    <a:p>
                      <a:endParaRPr kumimoji="0" lang="en-US" sz="2000" kern="1200" baseline="0" dirty="0" smtClean="0">
                        <a:solidFill>
                          <a:schemeClr val="tx1"/>
                        </a:solidFill>
                        <a:latin typeface="+mn-lt"/>
                        <a:ea typeface="+mn-ea"/>
                        <a:cs typeface="+mn-cs"/>
                      </a:endParaRPr>
                    </a:p>
                    <a:p>
                      <a:r>
                        <a:rPr kumimoji="0" lang="en-US" sz="2000" kern="1200" baseline="0" dirty="0" smtClean="0">
                          <a:solidFill>
                            <a:schemeClr val="tx1"/>
                          </a:solidFill>
                          <a:latin typeface="+mn-lt"/>
                          <a:ea typeface="+mn-ea"/>
                          <a:cs typeface="+mn-cs"/>
                        </a:rPr>
                        <a:t>Limitation of mouth opening</a:t>
                      </a: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2000" kern="1200" baseline="0" dirty="0" smtClean="0">
                          <a:solidFill>
                            <a:schemeClr val="tx1"/>
                          </a:solidFill>
                          <a:latin typeface="+mn-lt"/>
                          <a:ea typeface="+mn-ea"/>
                          <a:cs typeface="+mn-cs"/>
                        </a:rPr>
                        <a:t>Narrowing of oropharyngeal orifice</a:t>
                      </a:r>
                    </a:p>
                    <a:p>
                      <a:r>
                        <a:rPr kumimoji="0" lang="en-US" sz="2000" kern="1200" baseline="0" dirty="0" smtClean="0">
                          <a:solidFill>
                            <a:schemeClr val="tx1"/>
                          </a:solidFill>
                          <a:latin typeface="+mn-lt"/>
                          <a:ea typeface="+mn-ea"/>
                          <a:cs typeface="+mn-cs"/>
                        </a:rPr>
                        <a:t>with distortion of uvula</a:t>
                      </a:r>
                    </a:p>
                    <a:p>
                      <a:endParaRPr kumimoji="0" lang="en-US" sz="1800" kern="1200" baseline="0" dirty="0" smtClean="0">
                        <a:solidFill>
                          <a:schemeClr val="tx1"/>
                        </a:solidFill>
                        <a:latin typeface="+mn-lt"/>
                        <a:ea typeface="+mn-ea"/>
                        <a:cs typeface="+mn-cs"/>
                      </a:endParaRPr>
                    </a:p>
                    <a:p>
                      <a:endParaRPr kumimoji="0" lang="en-US" sz="1800" kern="1200" baseline="0" dirty="0" smtClean="0">
                        <a:solidFill>
                          <a:schemeClr val="tx1"/>
                        </a:solidFill>
                        <a:latin typeface="+mn-lt"/>
                        <a:ea typeface="+mn-ea"/>
                        <a:cs typeface="+mn-cs"/>
                      </a:endParaRPr>
                    </a:p>
                    <a:p>
                      <a:r>
                        <a:rPr kumimoji="0" lang="en-US" sz="2000" kern="1200" baseline="0" dirty="0" smtClean="0">
                          <a:solidFill>
                            <a:schemeClr val="tx1"/>
                          </a:solidFill>
                          <a:latin typeface="+mn-lt"/>
                          <a:ea typeface="+mn-ea"/>
                          <a:cs typeface="+mn-cs"/>
                        </a:rPr>
                        <a:t>Woody changes to mucosa and tongue</a:t>
                      </a:r>
                      <a:endParaRPr lang="en-US" sz="2000"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6543559"/>
              </p:ext>
            </p:extLst>
          </p:nvPr>
        </p:nvGraphicFramePr>
        <p:xfrm>
          <a:off x="1219201" y="1371601"/>
          <a:ext cx="7391400" cy="761999"/>
        </p:xfrm>
        <a:graphic>
          <a:graphicData uri="http://schemas.openxmlformats.org/drawingml/2006/table">
            <a:tbl>
              <a:tblPr/>
              <a:tblGrid>
                <a:gridCol w="7391400"/>
              </a:tblGrid>
              <a:tr h="761999">
                <a:tc>
                  <a:txBody>
                    <a:bodyPr/>
                    <a:lstStyle/>
                    <a:p>
                      <a:r>
                        <a:rPr lang="en-US" dirty="0" smtClean="0"/>
                        <a:t>                                                        </a:t>
                      </a:r>
                      <a:r>
                        <a:rPr kumimoji="0" lang="en-US" sz="2800" kern="1200" baseline="0" dirty="0" smtClean="0">
                          <a:solidFill>
                            <a:schemeClr val="tx1"/>
                          </a:solidFill>
                          <a:latin typeface="+mn-lt"/>
                          <a:ea typeface="+mn-ea"/>
                          <a:cs typeface="+mn-cs"/>
                        </a:rPr>
                        <a:t>Late presentation</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TextBox 10"/>
          <p:cNvSpPr txBox="1"/>
          <p:nvPr/>
        </p:nvSpPr>
        <p:spPr>
          <a:xfrm>
            <a:off x="1143000" y="6400800"/>
            <a:ext cx="7543800" cy="369332"/>
          </a:xfrm>
          <a:prstGeom prst="rect">
            <a:avLst/>
          </a:prstGeom>
          <a:noFill/>
        </p:spPr>
        <p:txBody>
          <a:bodyPr wrap="square" rtlCol="0">
            <a:spAutoFit/>
          </a:bodyPr>
          <a:lstStyle/>
          <a:p>
            <a:r>
              <a:rPr lang="da-DK" dirty="0" smtClean="0"/>
              <a:t>J Oral Pathol Med (2007) 36: 575–80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381000"/>
          </a:xfrm>
        </p:spPr>
        <p:txBody>
          <a:bodyPr>
            <a:normAutofit fontScale="90000"/>
          </a:bodyPr>
          <a:lstStyle/>
          <a:p>
            <a:r>
              <a:rPr lang="en-US" sz="2800" b="1" dirty="0" err="1" smtClean="0"/>
              <a:t>HlSTOPATHOLOGY</a:t>
            </a:r>
            <a:r>
              <a:rPr lang="en-US" sz="2800" dirty="0" smtClean="0"/>
              <a:t> </a:t>
            </a:r>
            <a:endParaRPr lang="en-US" sz="2800" dirty="0"/>
          </a:p>
        </p:txBody>
      </p:sp>
      <p:sp>
        <p:nvSpPr>
          <p:cNvPr id="3" name="Content Placeholder 2"/>
          <p:cNvSpPr>
            <a:spLocks noGrp="1"/>
          </p:cNvSpPr>
          <p:nvPr>
            <p:ph idx="1"/>
          </p:nvPr>
        </p:nvSpPr>
        <p:spPr>
          <a:xfrm>
            <a:off x="1435608" y="457200"/>
            <a:ext cx="7498080" cy="5791200"/>
          </a:xfrm>
        </p:spPr>
        <p:txBody>
          <a:bodyPr>
            <a:normAutofit/>
          </a:bodyPr>
          <a:lstStyle/>
          <a:p>
            <a:r>
              <a:rPr lang="en-US" sz="2400" dirty="0" smtClean="0"/>
              <a:t>  The </a:t>
            </a:r>
            <a:r>
              <a:rPr lang="en-US" sz="2400" dirty="0" err="1" smtClean="0"/>
              <a:t>subepithelial</a:t>
            </a:r>
            <a:r>
              <a:rPr lang="en-US" sz="2400" dirty="0" smtClean="0"/>
              <a:t> connective tissue becomes thickened, hyaline and </a:t>
            </a:r>
            <a:r>
              <a:rPr lang="en-US" sz="2400" dirty="0" err="1" smtClean="0"/>
              <a:t>avascular</a:t>
            </a:r>
            <a:r>
              <a:rPr lang="en-US" sz="2400" dirty="0" smtClean="0"/>
              <a:t>, and there may be infiltration by modest numbers of chronic inflammatory cells. </a:t>
            </a:r>
          </a:p>
          <a:p>
            <a:r>
              <a:rPr lang="en-US" sz="2400" dirty="0" smtClean="0"/>
              <a:t>The epithelium usually becomes thinned and may show </a:t>
            </a:r>
            <a:r>
              <a:rPr lang="en-US" sz="2400" dirty="0" err="1" smtClean="0"/>
              <a:t>atypia</a:t>
            </a:r>
            <a:r>
              <a:rPr lang="en-US" sz="2400" dirty="0" smtClean="0"/>
              <a:t>. Underlying muscle </a:t>
            </a:r>
            <a:r>
              <a:rPr lang="en-US" sz="2400" dirty="0" err="1" smtClean="0"/>
              <a:t>fibres</a:t>
            </a:r>
            <a:r>
              <a:rPr lang="en-US" sz="2400" dirty="0" smtClean="0"/>
              <a:t> undergo progressive atrophy</a:t>
            </a:r>
            <a:endParaRPr lang="en-US" sz="2400" i="1" dirty="0" smtClean="0"/>
          </a:p>
          <a:p>
            <a:pPr>
              <a:buNone/>
            </a:pPr>
            <a:r>
              <a:rPr lang="en-US" sz="2800" cap="small" dirty="0" smtClean="0"/>
              <a:t/>
            </a:r>
            <a:br>
              <a:rPr lang="en-US" sz="2800" cap="small" dirty="0" smtClean="0"/>
            </a:br>
            <a:endParaRPr lang="en-US" sz="2800" dirty="0"/>
          </a:p>
        </p:txBody>
      </p:sp>
      <p:pic>
        <p:nvPicPr>
          <p:cNvPr id="4" name="Picture 2"/>
          <p:cNvPicPr>
            <a:picLocks noChangeAspect="1" noChangeArrowheads="1"/>
          </p:cNvPicPr>
          <p:nvPr/>
        </p:nvPicPr>
        <p:blipFill>
          <a:blip r:embed="rId2"/>
          <a:srcRect/>
          <a:stretch>
            <a:fillRect/>
          </a:stretch>
        </p:blipFill>
        <p:spPr bwMode="auto">
          <a:xfrm>
            <a:off x="4724400" y="2590800"/>
            <a:ext cx="3962400" cy="3200400"/>
          </a:xfrm>
          <a:prstGeom prst="rect">
            <a:avLst/>
          </a:prstGeom>
          <a:noFill/>
          <a:ln w="9525">
            <a:noFill/>
            <a:miter lim="800000"/>
            <a:headEnd/>
            <a:tailEnd/>
          </a:ln>
          <a:effectLst/>
        </p:spPr>
      </p:pic>
      <p:sp>
        <p:nvSpPr>
          <p:cNvPr id="5" name="TextBox 4"/>
          <p:cNvSpPr txBox="1"/>
          <p:nvPr/>
        </p:nvSpPr>
        <p:spPr>
          <a:xfrm>
            <a:off x="1219200" y="3810000"/>
            <a:ext cx="3505200" cy="1477328"/>
          </a:xfrm>
          <a:prstGeom prst="rect">
            <a:avLst/>
          </a:prstGeom>
          <a:noFill/>
        </p:spPr>
        <p:txBody>
          <a:bodyPr wrap="square" rtlCol="0">
            <a:spAutoFit/>
          </a:bodyPr>
          <a:lstStyle/>
          <a:p>
            <a:r>
              <a:rPr lang="en-US" dirty="0" smtClean="0"/>
              <a:t>There is fibrosis (A) extending from the epithelium down into the underlying muscle </a:t>
            </a:r>
          </a:p>
          <a:p>
            <a:r>
              <a:rPr lang="en-US" dirty="0" smtClean="0"/>
              <a:t>(B)which is replaced by </a:t>
            </a:r>
            <a:r>
              <a:rPr lang="en-US" dirty="0" err="1" smtClean="0"/>
              <a:t>hyalinised</a:t>
            </a:r>
            <a:r>
              <a:rPr lang="en-US" dirty="0" smtClean="0"/>
              <a:t> fibrous tissue.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Precancerous nature and malignant transformation</a:t>
            </a:r>
            <a:endParaRPr lang="en-US" dirty="0"/>
          </a:p>
        </p:txBody>
      </p:sp>
      <p:sp>
        <p:nvSpPr>
          <p:cNvPr id="3" name="Content Placeholder 2"/>
          <p:cNvSpPr>
            <a:spLocks noGrp="1"/>
          </p:cNvSpPr>
          <p:nvPr>
            <p:ph idx="1"/>
          </p:nvPr>
        </p:nvSpPr>
        <p:spPr>
          <a:xfrm>
            <a:off x="1435608" y="1447800"/>
            <a:ext cx="7403592" cy="4724400"/>
          </a:xfrm>
        </p:spPr>
        <p:txBody>
          <a:bodyPr>
            <a:normAutofit/>
          </a:bodyPr>
          <a:lstStyle/>
          <a:p>
            <a:r>
              <a:rPr lang="en-US" sz="2400" dirty="0" err="1" smtClean="0"/>
              <a:t>Pindborg</a:t>
            </a:r>
            <a:r>
              <a:rPr lang="en-US" sz="2400" dirty="0" smtClean="0"/>
              <a:t> in 1972 put forward five criteria to prove that the OSMF is precancerous (</a:t>
            </a:r>
            <a:r>
              <a:rPr lang="en-US" sz="2400" dirty="0" err="1" smtClean="0"/>
              <a:t>Pindborg</a:t>
            </a:r>
            <a:r>
              <a:rPr lang="en-US" sz="2400" dirty="0" smtClean="0"/>
              <a:t> et al., 1984). They included, high occurrence of OSF in oral cancer patients, higher incidence of SCC in patients with OSF, histological diagnosis of cancer without any clinical suspicion in OSF, high frequency of epithelial dysplasia and higher prevalence of </a:t>
            </a:r>
            <a:r>
              <a:rPr lang="en-US" sz="2400" dirty="0" err="1" smtClean="0"/>
              <a:t>leukoplakia</a:t>
            </a:r>
            <a:r>
              <a:rPr lang="en-US" sz="2400" dirty="0" smtClean="0"/>
              <a:t> among OSF cases(</a:t>
            </a:r>
            <a:r>
              <a:rPr lang="en-US" sz="2400" dirty="0" err="1" smtClean="0"/>
              <a:t>Pindborg</a:t>
            </a:r>
            <a:r>
              <a:rPr lang="en-US" sz="2400" dirty="0" smtClean="0"/>
              <a:t> et al., 1967).</a:t>
            </a:r>
          </a:p>
          <a:p>
            <a:r>
              <a:rPr lang="en-US" sz="2400" dirty="0" smtClean="0"/>
              <a:t>Malignant transformation rate of OSF was found to be in the range of 7–13%. According to long term follow-up studies a transformation rate of 7.6% over a period of17 years was reported (</a:t>
            </a:r>
            <a:r>
              <a:rPr lang="en-US" sz="2400" dirty="0" err="1" smtClean="0"/>
              <a:t>Murti</a:t>
            </a:r>
            <a:r>
              <a:rPr lang="en-US" sz="2400" dirty="0" smtClean="0"/>
              <a:t> et al., 1985</a:t>
            </a:r>
            <a:r>
              <a:rPr lang="en-US" dirty="0" smtClean="0"/>
              <a:t>)</a:t>
            </a:r>
            <a:endParaRPr lang="en-US" dirty="0"/>
          </a:p>
        </p:txBody>
      </p:sp>
      <p:sp>
        <p:nvSpPr>
          <p:cNvPr id="4" name="TextBox 3"/>
          <p:cNvSpPr txBox="1"/>
          <p:nvPr/>
        </p:nvSpPr>
        <p:spPr>
          <a:xfrm>
            <a:off x="1600200" y="6400800"/>
            <a:ext cx="71628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
          </a:xfrm>
        </p:spPr>
        <p:txBody>
          <a:bodyPr>
            <a:normAutofit fontScale="90000"/>
          </a:bodyPr>
          <a:lstStyle/>
          <a:p>
            <a:r>
              <a:rPr lang="en-US" sz="4400" b="1" cap="small" dirty="0" smtClean="0"/>
              <a:t/>
            </a:r>
            <a:br>
              <a:rPr lang="en-US" sz="4400" b="1" cap="small" dirty="0" smtClean="0"/>
            </a:br>
            <a:r>
              <a:rPr lang="en-US" sz="4400" b="1" cap="small" dirty="0" smtClean="0"/>
              <a:t>Diagnosis</a:t>
            </a:r>
            <a:r>
              <a:rPr lang="en-US" sz="4400" dirty="0" smtClean="0"/>
              <a:t/>
            </a:r>
            <a:br>
              <a:rPr lang="en-US" sz="4400" dirty="0" smtClean="0"/>
            </a:br>
            <a:endParaRPr lang="en-US" dirty="0"/>
          </a:p>
        </p:txBody>
      </p:sp>
      <p:sp>
        <p:nvSpPr>
          <p:cNvPr id="3" name="Content Placeholder 2"/>
          <p:cNvSpPr>
            <a:spLocks noGrp="1"/>
          </p:cNvSpPr>
          <p:nvPr>
            <p:ph idx="1"/>
          </p:nvPr>
        </p:nvSpPr>
        <p:spPr>
          <a:xfrm>
            <a:off x="762000" y="457200"/>
            <a:ext cx="8382000" cy="5791200"/>
          </a:xfrm>
        </p:spPr>
        <p:txBody>
          <a:bodyPr>
            <a:normAutofit/>
          </a:bodyPr>
          <a:lstStyle/>
          <a:p>
            <a:r>
              <a:rPr lang="en-US" sz="2400" b="1" dirty="0" smtClean="0"/>
              <a:t>No specific test will confirm a suspected diagnosis of </a:t>
            </a:r>
            <a:r>
              <a:rPr lang="en-US" sz="2400" b="1" dirty="0" err="1" smtClean="0"/>
              <a:t>submucous</a:t>
            </a:r>
            <a:r>
              <a:rPr lang="en-US" sz="2400" b="1" dirty="0" smtClean="0"/>
              <a:t> </a:t>
            </a:r>
            <a:r>
              <a:rPr lang="en-US" sz="2400" b="1" dirty="0" err="1" smtClean="0"/>
              <a:t>fibrosis.The</a:t>
            </a:r>
            <a:r>
              <a:rPr lang="en-US" sz="2400" b="1" dirty="0" smtClean="0"/>
              <a:t> diagnosis is made from a history of repetitive exposures to betel nut or a similar substance, the clinical appearance, and the tex­ture of the tissue. </a:t>
            </a:r>
          </a:p>
          <a:p>
            <a:r>
              <a:rPr lang="en-US" sz="2400" b="1" dirty="0" smtClean="0"/>
              <a:t>An </a:t>
            </a:r>
            <a:r>
              <a:rPr lang="en-US" sz="2400" b="1" dirty="0" err="1" smtClean="0"/>
              <a:t>incisional</a:t>
            </a:r>
            <a:r>
              <a:rPr lang="en-US" sz="2400" b="1" dirty="0" smtClean="0"/>
              <a:t> biopsy will reveal a thinned epithelial surface and the excessive deposition of otherwise normal collagen in the </a:t>
            </a:r>
            <a:r>
              <a:rPr lang="en-US" sz="2400" b="1" dirty="0" err="1" smtClean="0"/>
              <a:t>submucosa</a:t>
            </a:r>
            <a:r>
              <a:rPr lang="en-US" sz="2400" b="1" dirty="0" smtClean="0"/>
              <a:t>. </a:t>
            </a:r>
          </a:p>
          <a:p>
            <a:r>
              <a:rPr lang="en-US" sz="2400" b="1" dirty="0" smtClean="0"/>
              <a:t>Indeed, a biopsy of the most severe area or of an area of ulcerations is recommended to rule out </a:t>
            </a:r>
            <a:r>
              <a:rPr lang="en-US" sz="2400" b="1" dirty="0" err="1" smtClean="0"/>
              <a:t>squamous</a:t>
            </a:r>
            <a:r>
              <a:rPr lang="en-US" sz="2400" b="1" dirty="0" smtClean="0"/>
              <a:t> cell carcinoma because the slake lime in the betel nut-stoke lime preparation is a known carcinogen, and </a:t>
            </a:r>
            <a:r>
              <a:rPr lang="en-US" sz="2400" b="1" dirty="0" err="1" smtClean="0"/>
              <a:t>submucous</a:t>
            </a:r>
            <a:r>
              <a:rPr lang="en-US" sz="2400" b="1" dirty="0" smtClean="0"/>
              <a:t> fibrosis is considered to be a </a:t>
            </a:r>
            <a:r>
              <a:rPr lang="en-US" sz="2400" b="1" dirty="0" err="1" smtClean="0"/>
              <a:t>prema-lignant</a:t>
            </a:r>
            <a:r>
              <a:rPr lang="en-US" sz="2400" b="1" dirty="0" smtClean="0"/>
              <a:t> sign.</a:t>
            </a:r>
            <a:endParaRPr lang="en-US" sz="2400" dirty="0" smtClean="0"/>
          </a:p>
          <a:p>
            <a:endParaRPr lang="en-US" sz="2400" dirty="0"/>
          </a:p>
        </p:txBody>
      </p:sp>
      <p:sp>
        <p:nvSpPr>
          <p:cNvPr id="4" name="TextBox 3"/>
          <p:cNvSpPr txBox="1"/>
          <p:nvPr/>
        </p:nvSpPr>
        <p:spPr>
          <a:xfrm>
            <a:off x="1143000" y="5943600"/>
            <a:ext cx="7467600" cy="646331"/>
          </a:xfrm>
          <a:prstGeom prst="rect">
            <a:avLst/>
          </a:prstGeom>
          <a:noFill/>
        </p:spPr>
        <p:txBody>
          <a:bodyPr wrap="square" rtlCol="0">
            <a:spAutoFit/>
          </a:bodyPr>
          <a:lstStyle/>
          <a:p>
            <a:r>
              <a:rPr lang="en-US" dirty="0" smtClean="0"/>
              <a:t>Oral and maxillofacial pathology: a rationale for diagnosis and treatment–Robert E. Marx and Diane Stern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533400"/>
          </a:xfrm>
        </p:spPr>
        <p:txBody>
          <a:bodyPr>
            <a:normAutofit/>
          </a:bodyPr>
          <a:lstStyle/>
          <a:p>
            <a:r>
              <a:rPr lang="en-US" sz="2800" b="1" cap="small" dirty="0" smtClean="0"/>
              <a:t>Differential Diagnosis</a:t>
            </a:r>
            <a:endParaRPr lang="en-US" sz="2800" dirty="0"/>
          </a:p>
        </p:txBody>
      </p:sp>
      <p:sp>
        <p:nvSpPr>
          <p:cNvPr id="3" name="Content Placeholder 2"/>
          <p:cNvSpPr>
            <a:spLocks noGrp="1"/>
          </p:cNvSpPr>
          <p:nvPr>
            <p:ph idx="1"/>
          </p:nvPr>
        </p:nvSpPr>
        <p:spPr>
          <a:xfrm>
            <a:off x="990600" y="457200"/>
            <a:ext cx="7943088" cy="6172200"/>
          </a:xfrm>
          <a:ln>
            <a:solidFill>
              <a:schemeClr val="tx1"/>
            </a:solidFill>
          </a:ln>
        </p:spPr>
        <p:txBody>
          <a:bodyPr>
            <a:normAutofit fontScale="92500" lnSpcReduction="10000"/>
          </a:bodyPr>
          <a:lstStyle/>
          <a:p>
            <a:pPr lvl="0"/>
            <a:r>
              <a:rPr lang="en-US" sz="2400" b="1" dirty="0" err="1" smtClean="0">
                <a:hlinkClick r:id="rId2"/>
              </a:rPr>
              <a:t>Amyloidosis</a:t>
            </a:r>
            <a:r>
              <a:rPr lang="en-US" sz="2400" b="1" dirty="0" smtClean="0"/>
              <a:t>: </a:t>
            </a:r>
            <a:r>
              <a:rPr lang="en-US" sz="2400" b="1" dirty="0" err="1" smtClean="0"/>
              <a:t>Hyalinized</a:t>
            </a:r>
            <a:r>
              <a:rPr lang="en-US" sz="2400" b="1" dirty="0" smtClean="0"/>
              <a:t> </a:t>
            </a:r>
            <a:r>
              <a:rPr lang="en-US" sz="2400" b="1" dirty="0" err="1" smtClean="0"/>
              <a:t>stroma</a:t>
            </a:r>
            <a:r>
              <a:rPr lang="en-US" sz="2400" b="1" dirty="0" smtClean="0"/>
              <a:t> can be distinguished from </a:t>
            </a:r>
            <a:r>
              <a:rPr lang="en-US" sz="2400" b="1" dirty="0" err="1" smtClean="0"/>
              <a:t>amyloid</a:t>
            </a:r>
            <a:r>
              <a:rPr lang="en-US" sz="2400" b="1" dirty="0" smtClean="0"/>
              <a:t> infiltration by using Congo red and </a:t>
            </a:r>
            <a:r>
              <a:rPr lang="en-US" sz="2400" b="1" dirty="0" err="1" smtClean="0"/>
              <a:t>thioflavine</a:t>
            </a:r>
            <a:r>
              <a:rPr lang="en-US" sz="2400" b="1" dirty="0" smtClean="0"/>
              <a:t> T staining under polarized and </a:t>
            </a:r>
            <a:r>
              <a:rPr lang="en-US" sz="2400" b="1" dirty="0" err="1" smtClean="0"/>
              <a:t>immunofluorescent</a:t>
            </a:r>
            <a:r>
              <a:rPr lang="en-US" sz="2400" b="1" dirty="0" smtClean="0"/>
              <a:t> light, respectively. </a:t>
            </a:r>
            <a:endParaRPr lang="en-US" sz="2400" dirty="0" smtClean="0"/>
          </a:p>
          <a:p>
            <a:pPr lvl="0"/>
            <a:r>
              <a:rPr lang="en-US" sz="2400" b="1" dirty="0" smtClean="0">
                <a:hlinkClick r:id="rId3"/>
              </a:rPr>
              <a:t>Generalized </a:t>
            </a:r>
            <a:r>
              <a:rPr lang="en-US" sz="2400" b="1" dirty="0" err="1" smtClean="0">
                <a:hlinkClick r:id="rId3"/>
              </a:rPr>
              <a:t>fibromatosis</a:t>
            </a:r>
            <a:r>
              <a:rPr lang="en-US" sz="2400" b="1" dirty="0" smtClean="0"/>
              <a:t>: Although soft tissue masses are not produced in the usual sense, the fibrosis of oral </a:t>
            </a:r>
            <a:r>
              <a:rPr lang="en-US" sz="2400" b="1" dirty="0" err="1" smtClean="0"/>
              <a:t>submucous</a:t>
            </a:r>
            <a:r>
              <a:rPr lang="en-US" sz="2400" b="1" dirty="0" smtClean="0"/>
              <a:t> fibrosis may be confused with generalized </a:t>
            </a:r>
            <a:r>
              <a:rPr lang="en-US" sz="2400" b="1" dirty="0" err="1" smtClean="0"/>
              <a:t>fibromatosis</a:t>
            </a:r>
            <a:r>
              <a:rPr lang="en-US" sz="2400" b="1" dirty="0" smtClean="0"/>
              <a:t>.</a:t>
            </a:r>
            <a:endParaRPr lang="en-US" sz="2400" dirty="0" smtClean="0"/>
          </a:p>
          <a:p>
            <a:pPr lvl="0"/>
            <a:r>
              <a:rPr lang="en-US" sz="2400" b="1" dirty="0" smtClean="0"/>
              <a:t>Oral manifestations of </a:t>
            </a:r>
            <a:r>
              <a:rPr lang="en-US" sz="2400" b="1" dirty="0" smtClean="0">
                <a:hlinkClick r:id="rId4"/>
              </a:rPr>
              <a:t>scleroderma</a:t>
            </a:r>
            <a:r>
              <a:rPr lang="en-US" sz="2400" b="1" dirty="0" smtClean="0"/>
              <a:t>: Scleroderma can be distinguished by other </a:t>
            </a:r>
            <a:r>
              <a:rPr lang="en-US" sz="2400" b="1" dirty="0" err="1" smtClean="0"/>
              <a:t>cutaneous</a:t>
            </a:r>
            <a:r>
              <a:rPr lang="en-US" sz="2400" b="1" dirty="0" smtClean="0"/>
              <a:t>, systemic, and characteristic laboratory findings. A case of localized plaque-type </a:t>
            </a:r>
            <a:r>
              <a:rPr lang="en-US" sz="2400" b="1" dirty="0" err="1" smtClean="0"/>
              <a:t>morphea</a:t>
            </a:r>
            <a:r>
              <a:rPr lang="en-US" sz="2400" b="1" dirty="0" smtClean="0"/>
              <a:t> was seen in a patient with long-standing oral </a:t>
            </a:r>
            <a:r>
              <a:rPr lang="en-US" sz="2400" b="1" dirty="0" err="1" smtClean="0"/>
              <a:t>submucous</a:t>
            </a:r>
            <a:r>
              <a:rPr lang="en-US" sz="2400" b="1" dirty="0" smtClean="0"/>
              <a:t> fibrosis. </a:t>
            </a:r>
            <a:endParaRPr lang="en-US" sz="2400" dirty="0" smtClean="0"/>
          </a:p>
          <a:p>
            <a:pPr lvl="0"/>
            <a:r>
              <a:rPr lang="en-US" sz="2400" b="1" dirty="0" smtClean="0">
                <a:hlinkClick r:id="rId5"/>
              </a:rPr>
              <a:t>Oral lichen </a:t>
            </a:r>
            <a:r>
              <a:rPr lang="en-US" sz="2400" b="1" dirty="0" err="1" smtClean="0">
                <a:hlinkClick r:id="rId5"/>
              </a:rPr>
              <a:t>planus</a:t>
            </a:r>
            <a:r>
              <a:rPr lang="en-US" sz="2400" b="1" dirty="0" smtClean="0"/>
              <a:t>: Wickham </a:t>
            </a:r>
            <a:r>
              <a:rPr lang="en-US" sz="2400" b="1" dirty="0" err="1" smtClean="0"/>
              <a:t>striae</a:t>
            </a:r>
            <a:r>
              <a:rPr lang="en-US" sz="2400" b="1" dirty="0" smtClean="0"/>
              <a:t> can mimic atrophy and fibrosis.</a:t>
            </a:r>
            <a:endParaRPr lang="en-US" sz="2400" dirty="0" smtClean="0"/>
          </a:p>
          <a:p>
            <a:pPr lvl="0"/>
            <a:r>
              <a:rPr lang="en-US" sz="2400" b="1" dirty="0" smtClean="0">
                <a:solidFill>
                  <a:schemeClr val="accent4">
                    <a:lumMod val="75000"/>
                  </a:schemeClr>
                </a:solidFill>
              </a:rPr>
              <a:t>Anemia: </a:t>
            </a:r>
            <a:r>
              <a:rPr lang="en-US" sz="2400" b="1" dirty="0" smtClean="0"/>
              <a:t>Pale oral mucosa can mimic atrophy and fibrosis</a:t>
            </a:r>
            <a:endParaRPr lang="en-US" sz="2400" dirty="0" smtClean="0"/>
          </a:p>
          <a:p>
            <a:pPr>
              <a:buNone/>
            </a:pPr>
            <a:r>
              <a:rPr lang="en-US" sz="2400" b="1" dirty="0" smtClean="0"/>
              <a:t> </a:t>
            </a:r>
            <a:endParaRPr lang="en-US" sz="2400" dirty="0" smtClean="0"/>
          </a:p>
          <a:p>
            <a:pPr>
              <a:buNone/>
            </a:pPr>
            <a:endParaRPr lang="en-US" sz="2400" b="1" dirty="0" smtClean="0">
              <a:hlinkClick r:id="rId5"/>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cap="small" dirty="0" smtClean="0"/>
              <a:t>Differential Diagnosis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435608" y="990600"/>
            <a:ext cx="7498080" cy="5257800"/>
          </a:xfrm>
        </p:spPr>
        <p:txBody>
          <a:bodyPr>
            <a:normAutofit/>
          </a:bodyPr>
          <a:lstStyle/>
          <a:p>
            <a:pPr>
              <a:lnSpc>
                <a:spcPct val="150000"/>
              </a:lnSpc>
            </a:pPr>
            <a:r>
              <a:rPr lang="en-US" sz="2400" b="1" dirty="0" smtClean="0">
                <a:latin typeface="Arial Black" pitchFamily="34" charset="0"/>
              </a:rPr>
              <a:t>Radiation fibrosis </a:t>
            </a:r>
          </a:p>
          <a:p>
            <a:pPr>
              <a:lnSpc>
                <a:spcPct val="150000"/>
              </a:lnSpc>
            </a:pPr>
            <a:r>
              <a:rPr lang="en-US" sz="2400" b="1" dirty="0" smtClean="0">
                <a:latin typeface="Arial Black" pitchFamily="34" charset="0"/>
              </a:rPr>
              <a:t>Chronic infections, particularly </a:t>
            </a:r>
            <a:r>
              <a:rPr lang="en-US" sz="2400" b="1" dirty="0" err="1" smtClean="0">
                <a:latin typeface="Arial Black" pitchFamily="34" charset="0"/>
              </a:rPr>
              <a:t>actinomycosis</a:t>
            </a:r>
            <a:r>
              <a:rPr lang="en-US" sz="2400" b="1" dirty="0" smtClean="0">
                <a:latin typeface="Arial Black" pitchFamily="34" charset="0"/>
              </a:rPr>
              <a:t>, </a:t>
            </a:r>
          </a:p>
          <a:p>
            <a:pPr>
              <a:lnSpc>
                <a:spcPct val="150000"/>
              </a:lnSpc>
            </a:pPr>
            <a:r>
              <a:rPr lang="en-US" sz="2400" b="1" dirty="0" err="1" smtClean="0">
                <a:latin typeface="Arial Black" pitchFamily="34" charset="0"/>
              </a:rPr>
              <a:t>Temporomandibular</a:t>
            </a:r>
            <a:r>
              <a:rPr lang="en-US" sz="2400" b="1" dirty="0" smtClean="0">
                <a:latin typeface="Arial Black" pitchFamily="34" charset="0"/>
              </a:rPr>
              <a:t> joint bony </a:t>
            </a:r>
            <a:r>
              <a:rPr lang="en-US" sz="2400" b="1" dirty="0" err="1" smtClean="0">
                <a:latin typeface="Arial Black" pitchFamily="34" charset="0"/>
              </a:rPr>
              <a:t>ankylosis</a:t>
            </a:r>
            <a:r>
              <a:rPr lang="en-US" sz="2400" b="1" dirty="0" smtClean="0">
                <a:latin typeface="Arial Black" pitchFamily="34" charset="0"/>
              </a:rPr>
              <a:t> </a:t>
            </a:r>
          </a:p>
          <a:p>
            <a:pPr>
              <a:lnSpc>
                <a:spcPct val="150000"/>
              </a:lnSpc>
              <a:buNone/>
            </a:pPr>
            <a:r>
              <a:rPr lang="en-US" sz="2400" b="1" dirty="0" smtClean="0">
                <a:latin typeface="Arial Black" pitchFamily="34" charset="0"/>
              </a:rPr>
              <a:t>   &amp; fibrous </a:t>
            </a:r>
            <a:r>
              <a:rPr lang="en-US" sz="2400" b="1" dirty="0" err="1" smtClean="0">
                <a:latin typeface="Arial Black" pitchFamily="34" charset="0"/>
              </a:rPr>
              <a:t>ankylosis</a:t>
            </a:r>
            <a:endParaRPr lang="en-US" sz="2400" b="1" dirty="0" smtClean="0">
              <a:latin typeface="Arial Black" pitchFamily="34" charset="0"/>
            </a:endParaRPr>
          </a:p>
          <a:p>
            <a:pPr>
              <a:lnSpc>
                <a:spcPct val="150000"/>
              </a:lnSpc>
            </a:pPr>
            <a:r>
              <a:rPr lang="en-US" sz="2400" b="1" dirty="0" smtClean="0">
                <a:latin typeface="Arial Black" pitchFamily="34" charset="0"/>
              </a:rPr>
              <a:t>Juvenile rheumatoid arthritis</a:t>
            </a:r>
          </a:p>
          <a:p>
            <a:pPr>
              <a:lnSpc>
                <a:spcPct val="150000"/>
              </a:lnSpc>
            </a:pPr>
            <a:r>
              <a:rPr lang="en-US" sz="2400" b="1" dirty="0" smtClean="0">
                <a:latin typeface="Arial Black" pitchFamily="34" charset="0"/>
              </a:rPr>
              <a:t>pro­gressive </a:t>
            </a:r>
            <a:r>
              <a:rPr lang="en-US" sz="2400" b="1" dirty="0" err="1" smtClean="0">
                <a:latin typeface="Arial Black" pitchFamily="34" charset="0"/>
              </a:rPr>
              <a:t>myositis</a:t>
            </a:r>
            <a:r>
              <a:rPr lang="en-US" sz="2400" b="1" dirty="0" smtClean="0">
                <a:latin typeface="Arial Black" pitchFamily="34" charset="0"/>
              </a:rPr>
              <a:t> </a:t>
            </a:r>
            <a:r>
              <a:rPr lang="en-US" sz="2400" b="1" dirty="0" err="1" smtClean="0">
                <a:latin typeface="Arial Black" pitchFamily="34" charset="0"/>
              </a:rPr>
              <a:t>ossificans</a:t>
            </a:r>
            <a:r>
              <a:rPr lang="en-US" sz="2400" b="1" dirty="0" smtClean="0">
                <a:latin typeface="Arial Black" pitchFamily="34" charset="0"/>
              </a:rPr>
              <a:t> </a:t>
            </a:r>
            <a:endParaRPr lang="en-US" sz="2400" b="1" dirty="0">
              <a:latin typeface="Arial Black" pitchFamily="34" charset="0"/>
            </a:endParaRPr>
          </a:p>
        </p:txBody>
      </p:sp>
      <p:sp>
        <p:nvSpPr>
          <p:cNvPr id="4" name="TextBox 3"/>
          <p:cNvSpPr txBox="1"/>
          <p:nvPr/>
        </p:nvSpPr>
        <p:spPr>
          <a:xfrm>
            <a:off x="1066800" y="6019800"/>
            <a:ext cx="7696200" cy="646331"/>
          </a:xfrm>
          <a:prstGeom prst="rect">
            <a:avLst/>
          </a:prstGeom>
          <a:noFill/>
        </p:spPr>
        <p:txBody>
          <a:bodyPr wrap="square" rtlCol="0">
            <a:spAutoFit/>
          </a:bodyPr>
          <a:lstStyle/>
          <a:p>
            <a:r>
              <a:rPr lang="en-US" dirty="0" smtClean="0"/>
              <a:t>Oral and maxillofacial pathology: a rationale for diagnosis and treatment–Robert E. Marx and Diane Stern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r>
              <a:rPr lang="en-US" sz="4400" b="1" cap="small" dirty="0" smtClean="0"/>
              <a:t>Differential Diagnosis</a:t>
            </a:r>
            <a:r>
              <a:rPr lang="en-US" sz="4400" dirty="0" smtClean="0"/>
              <a:t/>
            </a:r>
            <a:br>
              <a:rPr lang="en-US" sz="4400" dirty="0" smtClean="0"/>
            </a:br>
            <a:endParaRPr lang="en-US" dirty="0"/>
          </a:p>
        </p:txBody>
      </p:sp>
      <p:sp>
        <p:nvSpPr>
          <p:cNvPr id="3" name="Content Placeholder 2"/>
          <p:cNvSpPr>
            <a:spLocks noGrp="1"/>
          </p:cNvSpPr>
          <p:nvPr>
            <p:ph idx="1"/>
          </p:nvPr>
        </p:nvSpPr>
        <p:spPr>
          <a:xfrm>
            <a:off x="1435608" y="990600"/>
            <a:ext cx="7498080" cy="5257800"/>
          </a:xfrm>
        </p:spPr>
        <p:txBody>
          <a:bodyPr>
            <a:normAutofit/>
          </a:bodyPr>
          <a:lstStyle/>
          <a:p>
            <a:r>
              <a:rPr lang="en-US" sz="2400" dirty="0" smtClean="0"/>
              <a:t>The presentation of a restricted jaw opening is suggestive of radiation Fibrosis if there is a history of radiotherapy of over 5,000 </a:t>
            </a:r>
            <a:r>
              <a:rPr lang="en-US" sz="2400" dirty="0" err="1" smtClean="0"/>
              <a:t>cGy</a:t>
            </a:r>
            <a:r>
              <a:rPr lang="en-US" sz="2400" dirty="0" smtClean="0"/>
              <a:t>. </a:t>
            </a:r>
          </a:p>
          <a:p>
            <a:r>
              <a:rPr lang="en-US" sz="2400" dirty="0" smtClean="0"/>
              <a:t>Chronic infections, particularly </a:t>
            </a:r>
            <a:r>
              <a:rPr lang="en-US" sz="2400" dirty="0" err="1" smtClean="0"/>
              <a:t>actinomycosis</a:t>
            </a:r>
            <a:r>
              <a:rPr lang="en-US" sz="2400" dirty="0" smtClean="0"/>
              <a:t>, are well-known to induce a fibrosis and may also present with a limited jaw opening with a firm and inelastic quality. </a:t>
            </a:r>
          </a:p>
          <a:p>
            <a:r>
              <a:rPr lang="en-US" sz="2400" dirty="0" smtClean="0"/>
              <a:t>In addition, </a:t>
            </a:r>
            <a:r>
              <a:rPr lang="en-US" sz="2400" dirty="0" err="1" smtClean="0"/>
              <a:t>temporomandibular</a:t>
            </a:r>
            <a:r>
              <a:rPr lang="en-US" sz="2400" dirty="0" smtClean="0"/>
              <a:t> joint bony </a:t>
            </a:r>
            <a:r>
              <a:rPr lang="en-US" sz="2400" dirty="0" err="1" smtClean="0"/>
              <a:t>ankylosis</a:t>
            </a:r>
            <a:r>
              <a:rPr lang="en-US" sz="2400" dirty="0" smtClean="0"/>
              <a:t> and fibrous </a:t>
            </a:r>
            <a:r>
              <a:rPr lang="en-US" sz="2400" dirty="0" err="1" smtClean="0"/>
              <a:t>ankylosis</a:t>
            </a:r>
            <a:r>
              <a:rPr lang="en-US" sz="2400" dirty="0" smtClean="0"/>
              <a:t> from injuries or foreign bodies, juvenile rheumatoid arthritis and both traumatic.</a:t>
            </a:r>
          </a:p>
          <a:p>
            <a:r>
              <a:rPr lang="en-US" sz="2400" dirty="0" smtClean="0"/>
              <a:t> pro­gressive </a:t>
            </a:r>
            <a:r>
              <a:rPr lang="en-US" sz="2400" dirty="0" err="1" smtClean="0"/>
              <a:t>myositis</a:t>
            </a:r>
            <a:r>
              <a:rPr lang="en-US" sz="2400" dirty="0" smtClean="0"/>
              <a:t> </a:t>
            </a:r>
            <a:r>
              <a:rPr lang="en-US" sz="2400" dirty="0" err="1" smtClean="0"/>
              <a:t>ossificans</a:t>
            </a:r>
            <a:r>
              <a:rPr lang="en-US" sz="2400" dirty="0" smtClean="0"/>
              <a:t> can produce a limited jaw opening. However, in each the oral mucosa will be supple and of normal color and texture.</a:t>
            </a:r>
          </a:p>
          <a:p>
            <a:endParaRPr lang="en-US" sz="2400" dirty="0"/>
          </a:p>
        </p:txBody>
      </p:sp>
      <p:sp>
        <p:nvSpPr>
          <p:cNvPr id="4" name="TextBox 3"/>
          <p:cNvSpPr txBox="1"/>
          <p:nvPr/>
        </p:nvSpPr>
        <p:spPr>
          <a:xfrm>
            <a:off x="1600200" y="6172200"/>
            <a:ext cx="7162800" cy="646331"/>
          </a:xfrm>
          <a:prstGeom prst="rect">
            <a:avLst/>
          </a:prstGeom>
          <a:noFill/>
        </p:spPr>
        <p:txBody>
          <a:bodyPr wrap="square" rtlCol="0">
            <a:spAutoFit/>
          </a:bodyPr>
          <a:lstStyle/>
          <a:p>
            <a:r>
              <a:rPr lang="en-US" dirty="0" smtClean="0"/>
              <a:t>Oral and maxillofacial pathology: a rationale for diagnosis and treatment–Robert E. Marx and Diane Stern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lstStyle/>
          <a:p>
            <a:r>
              <a:rPr lang="en-US" dirty="0" smtClean="0"/>
              <a:t>PATIENT EDUCATION</a:t>
            </a:r>
            <a:endParaRPr lang="en-US" dirty="0"/>
          </a:p>
        </p:txBody>
      </p:sp>
      <p:sp>
        <p:nvSpPr>
          <p:cNvPr id="3" name="Content Placeholder 2"/>
          <p:cNvSpPr>
            <a:spLocks noGrp="1"/>
          </p:cNvSpPr>
          <p:nvPr>
            <p:ph idx="1"/>
          </p:nvPr>
        </p:nvSpPr>
        <p:spPr/>
        <p:txBody>
          <a:bodyPr>
            <a:normAutofit/>
          </a:bodyPr>
          <a:lstStyle/>
          <a:p>
            <a:r>
              <a:rPr lang="en-US" sz="2400" dirty="0" smtClean="0"/>
              <a:t>Instruct patients regarding the importance of discontinuing the habit of chewing betel quid. </a:t>
            </a:r>
          </a:p>
          <a:p>
            <a:r>
              <a:rPr lang="en-US" sz="2400" dirty="0" smtClean="0"/>
              <a:t>Inform patients that eliminating tobacco from the quid product may reduce the risk of oral cancer. </a:t>
            </a:r>
          </a:p>
          <a:p>
            <a:r>
              <a:rPr lang="en-US" sz="2400" dirty="0" smtClean="0"/>
              <a:t>Instruct patients to avoid spicy foodstuffs. </a:t>
            </a:r>
          </a:p>
          <a:p>
            <a:r>
              <a:rPr lang="en-US" sz="2400" dirty="0" smtClean="0"/>
              <a:t>Instruct patients to eat a complete and healthy diet to avoid malnutrition. </a:t>
            </a:r>
          </a:p>
          <a:p>
            <a:r>
              <a:rPr lang="en-US" sz="2400" dirty="0" smtClean="0"/>
              <a:t>Instruct patients regarding maintaining proper oral hygiene and scheduling regular oral examinations.</a:t>
            </a:r>
            <a:r>
              <a:rPr lang="en-US" sz="2400" b="1" dirty="0" smtClean="0"/>
              <a:t> </a:t>
            </a:r>
            <a:endParaRPr lang="en-US" sz="2400" dirty="0" smtClean="0"/>
          </a:p>
        </p:txBody>
      </p:sp>
      <p:sp>
        <p:nvSpPr>
          <p:cNvPr id="4" name="TextBox 3"/>
          <p:cNvSpPr txBox="1"/>
          <p:nvPr/>
        </p:nvSpPr>
        <p:spPr>
          <a:xfrm>
            <a:off x="914400" y="5867400"/>
            <a:ext cx="7543800" cy="369332"/>
          </a:xfrm>
          <a:prstGeom prst="rect">
            <a:avLst/>
          </a:prstGeom>
          <a:noFill/>
        </p:spPr>
        <p:txBody>
          <a:bodyPr wrap="square" rtlCol="0">
            <a:spAutoFit/>
          </a:bodyPr>
          <a:lstStyle/>
          <a:p>
            <a:r>
              <a:rPr lang="en-US" b="1" dirty="0" smtClean="0"/>
              <a:t>Oral </a:t>
            </a:r>
            <a:r>
              <a:rPr lang="en-US" b="1" dirty="0" err="1" smtClean="0"/>
              <a:t>Submucous</a:t>
            </a:r>
            <a:r>
              <a:rPr lang="en-US" b="1" dirty="0" smtClean="0"/>
              <a:t> Fibrosis: Follow-up- </a:t>
            </a:r>
            <a:r>
              <a:rPr lang="en-US" b="1" dirty="0" err="1" smtClean="0"/>
              <a:t>eMEDICINE</a:t>
            </a:r>
            <a:r>
              <a:rPr lang="en-US" b="1" dirty="0" smtClean="0"/>
              <a:t>(Dermatology)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err="1" smtClean="0"/>
              <a:t>Defintion</a:t>
            </a:r>
            <a:endParaRPr lang="en-US" dirty="0"/>
          </a:p>
        </p:txBody>
      </p:sp>
      <p:sp>
        <p:nvSpPr>
          <p:cNvPr id="3" name="Content Placeholder 2"/>
          <p:cNvSpPr>
            <a:spLocks noGrp="1"/>
          </p:cNvSpPr>
          <p:nvPr>
            <p:ph idx="1"/>
          </p:nvPr>
        </p:nvSpPr>
        <p:spPr>
          <a:xfrm>
            <a:off x="1435608" y="1066800"/>
            <a:ext cx="7498080" cy="4876800"/>
          </a:xfrm>
        </p:spPr>
        <p:txBody>
          <a:bodyPr>
            <a:normAutofit lnSpcReduction="10000"/>
          </a:bodyPr>
          <a:lstStyle/>
          <a:p>
            <a:r>
              <a:rPr lang="en-US" dirty="0" smtClean="0"/>
              <a:t>Oral </a:t>
            </a:r>
            <a:r>
              <a:rPr lang="en-US" dirty="0" err="1" smtClean="0"/>
              <a:t>submucous</a:t>
            </a:r>
            <a:r>
              <a:rPr lang="en-US" dirty="0" smtClean="0"/>
              <a:t> fibrosis (OSF) is a chronic, insidious  disease that is associated with significant functional morbidity and an increased risk for malignancy. It initially affects the lamina </a:t>
            </a:r>
            <a:r>
              <a:rPr lang="en-US" dirty="0" err="1" smtClean="0"/>
              <a:t>propria</a:t>
            </a:r>
            <a:r>
              <a:rPr lang="en-US" dirty="0" smtClean="0"/>
              <a:t> of the oral mucosa and as the disease progresses it involves the </a:t>
            </a:r>
            <a:r>
              <a:rPr lang="en-US" dirty="0" err="1" smtClean="0"/>
              <a:t>submucosa</a:t>
            </a:r>
            <a:r>
              <a:rPr lang="en-US" dirty="0" smtClean="0"/>
              <a:t> and the deeper tissues including muscles of the oral cavity with resulting loss of </a:t>
            </a:r>
            <a:r>
              <a:rPr lang="en-US" dirty="0" err="1" smtClean="0"/>
              <a:t>fibroelasticity</a:t>
            </a:r>
            <a:r>
              <a:rPr lang="en-US" dirty="0" smtClean="0"/>
              <a:t>.</a:t>
            </a:r>
            <a:endParaRPr lang="en-US" dirty="0"/>
          </a:p>
        </p:txBody>
      </p:sp>
      <p:sp>
        <p:nvSpPr>
          <p:cNvPr id="4" name="TextBox 3"/>
          <p:cNvSpPr txBox="1"/>
          <p:nvPr/>
        </p:nvSpPr>
        <p:spPr>
          <a:xfrm>
            <a:off x="1752600" y="5830669"/>
            <a:ext cx="6629400" cy="646331"/>
          </a:xfrm>
          <a:prstGeom prst="rect">
            <a:avLst/>
          </a:prstGeom>
          <a:noFill/>
        </p:spPr>
        <p:txBody>
          <a:bodyPr wrap="square" rtlCol="0">
            <a:spAutoFit/>
          </a:bodyPr>
          <a:lstStyle/>
          <a:p>
            <a:r>
              <a:rPr lang="en-US" dirty="0" smtClean="0"/>
              <a:t>AR Kerr et al - Oral Diseases (2011) 17 (Suppl. 1), 42–57</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Treatment -MEDICAL</a:t>
            </a:r>
            <a:endParaRPr lang="en-US" dirty="0"/>
          </a:p>
        </p:txBody>
      </p:sp>
      <p:graphicFrame>
        <p:nvGraphicFramePr>
          <p:cNvPr id="5" name="Content Placeholder 4"/>
          <p:cNvGraphicFramePr>
            <a:graphicFrameLocks noGrp="1"/>
          </p:cNvGraphicFramePr>
          <p:nvPr>
            <p:ph idx="1"/>
          </p:nvPr>
        </p:nvGraphicFramePr>
        <p:xfrm>
          <a:off x="1295400" y="13716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User\Desktop\OSMF-2\osmf-1.gif"/>
          <p:cNvPicPr>
            <a:picLocks noGrp="1"/>
          </p:cNvPicPr>
          <p:nvPr>
            <p:ph idx="1"/>
          </p:nvPr>
        </p:nvPicPr>
        <p:blipFill>
          <a:blip r:embed="rId2">
            <a:grayscl/>
          </a:blip>
          <a:srcRect/>
          <a:stretch>
            <a:fillRect/>
          </a:stretch>
        </p:blipFill>
        <p:spPr bwMode="auto">
          <a:xfrm>
            <a:off x="0" y="0"/>
            <a:ext cx="9144000" cy="6553200"/>
          </a:xfrm>
          <a:prstGeom prst="rect">
            <a:avLst/>
          </a:prstGeom>
          <a:noFill/>
          <a:ln w="9525">
            <a:solidFill>
              <a:schemeClr val="tx1"/>
            </a:solidFill>
            <a:miter lim="800000"/>
            <a:headEnd/>
            <a:tailEnd/>
          </a:ln>
        </p:spPr>
      </p:pic>
      <p:sp>
        <p:nvSpPr>
          <p:cNvPr id="5" name="TextBox 4"/>
          <p:cNvSpPr txBox="1"/>
          <p:nvPr/>
        </p:nvSpPr>
        <p:spPr>
          <a:xfrm>
            <a:off x="533400" y="6564868"/>
            <a:ext cx="4572000" cy="461665"/>
          </a:xfrm>
          <a:prstGeom prst="rect">
            <a:avLst/>
          </a:prstGeom>
          <a:noFill/>
        </p:spPr>
        <p:txBody>
          <a:bodyPr wrap="square" rtlCol="0">
            <a:spAutoFit/>
          </a:bodyPr>
          <a:lstStyle/>
          <a:p>
            <a:r>
              <a:rPr lang="en-US" sz="2400" dirty="0" smtClean="0">
                <a:latin typeface="Arabic Typesetting" pitchFamily="66" charset="-78"/>
                <a:cs typeface="Arabic Typesetting" pitchFamily="66" charset="-78"/>
              </a:rPr>
              <a:t>J oral path &amp; med : 2005 , by </a:t>
            </a:r>
            <a:r>
              <a:rPr lang="en-US" sz="2400" dirty="0" err="1" smtClean="0">
                <a:latin typeface="Arabic Typesetting" pitchFamily="66" charset="-78"/>
                <a:cs typeface="Arabic Typesetting" pitchFamily="66" charset="-78"/>
              </a:rPr>
              <a:t>P.Rajalalitha,S.Vali</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latin typeface="Monotype Corsiva" pitchFamily="66" charset="0"/>
              </a:rPr>
              <a:t>STEROIDS</a:t>
            </a:r>
            <a:endParaRPr lang="en-US" dirty="0"/>
          </a:p>
        </p:txBody>
      </p:sp>
      <p:graphicFrame>
        <p:nvGraphicFramePr>
          <p:cNvPr id="5" name="Content Placeholder 4"/>
          <p:cNvGraphicFramePr>
            <a:graphicFrameLocks noGrp="1"/>
          </p:cNvGraphicFramePr>
          <p:nvPr>
            <p:ph idx="1"/>
          </p:nvPr>
        </p:nvGraphicFramePr>
        <p:xfrm>
          <a:off x="1371600" y="12192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19200" y="6172200"/>
            <a:ext cx="7315200" cy="461665"/>
          </a:xfrm>
          <a:prstGeom prst="rect">
            <a:avLst/>
          </a:prstGeom>
          <a:noFill/>
        </p:spPr>
        <p:txBody>
          <a:bodyPr wrap="square" rtlCol="0">
            <a:spAutoFit/>
          </a:bodyPr>
          <a:lstStyle/>
          <a:p>
            <a:r>
              <a:rPr lang="en-US" sz="2400" dirty="0" smtClean="0">
                <a:latin typeface="Arabic Typesetting" pitchFamily="66" charset="-78"/>
                <a:cs typeface="Arabic Typesetting" pitchFamily="66" charset="-78"/>
              </a:rPr>
              <a:t>Drug treatment of OSMF, J Oral Maxillofacial Surgery:2009, July 67(7) 1510-1515</a:t>
            </a:r>
            <a:endParaRPr lang="en-US" sz="24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dirty="0" smtClean="0">
                <a:latin typeface="Monotype Corsiva" pitchFamily="66" charset="0"/>
              </a:rPr>
              <a:t>LEVAMISOLE</a:t>
            </a:r>
            <a:endParaRPr lang="en-US" sz="4800" dirty="0">
              <a:latin typeface="Monotype Corsiva" pitchFamily="66" charset="0"/>
            </a:endParaRPr>
          </a:p>
        </p:txBody>
      </p:sp>
      <p:sp>
        <p:nvSpPr>
          <p:cNvPr id="3" name="Content Placeholder 2"/>
          <p:cNvSpPr>
            <a:spLocks noGrp="1"/>
          </p:cNvSpPr>
          <p:nvPr>
            <p:ph idx="1"/>
          </p:nvPr>
        </p:nvSpPr>
        <p:spPr>
          <a:xfrm>
            <a:off x="381000" y="1600200"/>
            <a:ext cx="8229600" cy="4312920"/>
          </a:xfrm>
        </p:spPr>
        <p:txBody>
          <a:bodyPr>
            <a:noAutofit/>
          </a:bodyPr>
          <a:lstStyle/>
          <a:p>
            <a:pPr>
              <a:buClr>
                <a:srgbClr val="FF0000"/>
              </a:buClr>
              <a:buFont typeface="Wingdings" pitchFamily="2" charset="2"/>
              <a:buChar char="Ø"/>
            </a:pPr>
            <a:r>
              <a:rPr lang="en-US" sz="3600" b="1" dirty="0" smtClean="0">
                <a:latin typeface="Arabic Typesetting" pitchFamily="66" charset="-78"/>
                <a:cs typeface="Arabic Typesetting" pitchFamily="66" charset="-78"/>
              </a:rPr>
              <a:t>  </a:t>
            </a:r>
            <a:r>
              <a:rPr lang="en-US" sz="3600" b="1" dirty="0" err="1" smtClean="0">
                <a:latin typeface="Arabic Typesetting" pitchFamily="66" charset="-78"/>
                <a:cs typeface="Arabic Typesetting" pitchFamily="66" charset="-78"/>
              </a:rPr>
              <a:t>Immuno-modulatory</a:t>
            </a:r>
            <a:r>
              <a:rPr lang="en-US" sz="3600" b="1" dirty="0" smtClean="0">
                <a:latin typeface="Arabic Typesetting" pitchFamily="66" charset="-78"/>
                <a:cs typeface="Arabic Typesetting" pitchFamily="66" charset="-78"/>
              </a:rPr>
              <a:t> drug</a:t>
            </a:r>
          </a:p>
          <a:p>
            <a:pPr>
              <a:buClr>
                <a:srgbClr val="FF0000"/>
              </a:buClr>
              <a:buFont typeface="Wingdings" pitchFamily="2" charset="2"/>
              <a:buChar char="Ø"/>
            </a:pPr>
            <a:r>
              <a:rPr lang="en-US" sz="3600" b="1" dirty="0" smtClean="0">
                <a:latin typeface="Arabic Typesetting" pitchFamily="66" charset="-78"/>
                <a:cs typeface="Arabic Typesetting" pitchFamily="66" charset="-78"/>
              </a:rPr>
              <a:t>   Dosage : </a:t>
            </a:r>
            <a:r>
              <a:rPr lang="en-US" sz="3600" b="1" dirty="0" err="1" smtClean="0">
                <a:latin typeface="Arabic Typesetting" pitchFamily="66" charset="-78"/>
                <a:cs typeface="Arabic Typesetting" pitchFamily="66" charset="-78"/>
              </a:rPr>
              <a:t>vermisole</a:t>
            </a:r>
            <a:r>
              <a:rPr lang="en-US" sz="3600" b="1" dirty="0" smtClean="0">
                <a:latin typeface="Arabic Typesetting" pitchFamily="66" charset="-78"/>
                <a:cs typeface="Arabic Typesetting" pitchFamily="66" charset="-78"/>
              </a:rPr>
              <a:t>, 50mg tab TID</a:t>
            </a:r>
          </a:p>
          <a:p>
            <a:pPr>
              <a:buClr>
                <a:srgbClr val="FF0000"/>
              </a:buClr>
              <a:buFont typeface="Wingdings" pitchFamily="2" charset="2"/>
              <a:buChar char="Ø"/>
            </a:pPr>
            <a:r>
              <a:rPr lang="en-US" sz="3600" b="1" dirty="0" smtClean="0">
                <a:latin typeface="Arabic Typesetting" pitchFamily="66" charset="-78"/>
                <a:cs typeface="Arabic Typesetting" pitchFamily="66" charset="-78"/>
              </a:rPr>
              <a:t>   MOA :Modifies both cellular &amp; </a:t>
            </a:r>
            <a:r>
              <a:rPr lang="en-US" sz="3600" b="1" dirty="0" err="1" smtClean="0">
                <a:latin typeface="Arabic Typesetting" pitchFamily="66" charset="-78"/>
                <a:cs typeface="Arabic Typesetting" pitchFamily="66" charset="-78"/>
              </a:rPr>
              <a:t>humoral</a:t>
            </a:r>
            <a:r>
              <a:rPr lang="en-US" sz="3600" b="1" dirty="0" smtClean="0">
                <a:latin typeface="Arabic Typesetting" pitchFamily="66" charset="-78"/>
                <a:cs typeface="Arabic Typesetting" pitchFamily="66" charset="-78"/>
              </a:rPr>
              <a:t> immunity</a:t>
            </a:r>
          </a:p>
          <a:p>
            <a:pPr>
              <a:buClr>
                <a:srgbClr val="FF0000"/>
              </a:buClr>
              <a:buFont typeface="Wingdings" pitchFamily="2" charset="2"/>
              <a:buChar char="Ø"/>
            </a:pPr>
            <a:r>
              <a:rPr lang="en-US" sz="3600" b="1" dirty="0" smtClean="0">
                <a:latin typeface="Arabic Typesetting" pitchFamily="66" charset="-78"/>
                <a:cs typeface="Arabic Typesetting" pitchFamily="66" charset="-78"/>
              </a:rPr>
              <a:t>  Anti inflammatory effects and its ability to modulate        inflammatory cytokines --- reduces burning sensation</a:t>
            </a:r>
          </a:p>
          <a:p>
            <a:pPr lvl="1">
              <a:buClr>
                <a:srgbClr val="FF0000"/>
              </a:buClr>
              <a:buFont typeface="Wingdings" pitchFamily="2" charset="2"/>
              <a:buChar char="Ø"/>
            </a:pPr>
            <a:r>
              <a:rPr lang="en-US" sz="3600" b="1" dirty="0" smtClean="0">
                <a:latin typeface="Arabic Typesetting" pitchFamily="66" charset="-78"/>
                <a:cs typeface="Arabic Typesetting" pitchFamily="66" charset="-78"/>
              </a:rPr>
              <a:t>Reduction of serum </a:t>
            </a:r>
            <a:r>
              <a:rPr lang="en-US" sz="3600" b="1" dirty="0" err="1" smtClean="0">
                <a:latin typeface="Arabic Typesetting" pitchFamily="66" charset="-78"/>
                <a:cs typeface="Arabic Typesetting" pitchFamily="66" charset="-78"/>
              </a:rPr>
              <a:t>IgG</a:t>
            </a:r>
            <a:r>
              <a:rPr lang="en-US" sz="3600" b="1" dirty="0" smtClean="0">
                <a:latin typeface="Arabic Typesetting" pitchFamily="66" charset="-78"/>
                <a:cs typeface="Arabic Typesetting" pitchFamily="66" charset="-78"/>
              </a:rPr>
              <a:t>, </a:t>
            </a:r>
            <a:r>
              <a:rPr lang="en-US" sz="3600" b="1" dirty="0" err="1" smtClean="0">
                <a:latin typeface="Arabic Typesetting" pitchFamily="66" charset="-78"/>
                <a:cs typeface="Arabic Typesetting" pitchFamily="66" charset="-78"/>
              </a:rPr>
              <a:t>IgA</a:t>
            </a:r>
            <a:r>
              <a:rPr lang="en-US" sz="3600" b="1" dirty="0" smtClean="0">
                <a:latin typeface="Arabic Typesetting" pitchFamily="66" charset="-78"/>
                <a:cs typeface="Arabic Typesetting" pitchFamily="66" charset="-78"/>
              </a:rPr>
              <a:t> &amp; </a:t>
            </a:r>
            <a:r>
              <a:rPr lang="en-US" sz="3600" b="1" dirty="0" err="1" smtClean="0">
                <a:latin typeface="Arabic Typesetting" pitchFamily="66" charset="-78"/>
                <a:cs typeface="Arabic Typesetting" pitchFamily="66" charset="-78"/>
              </a:rPr>
              <a:t>IgM</a:t>
            </a:r>
            <a:endParaRPr lang="en-US" sz="3600" b="1" dirty="0" smtClean="0">
              <a:latin typeface="Arabic Typesetting" pitchFamily="66" charset="-78"/>
              <a:cs typeface="Arabic Typesetting" pitchFamily="66" charset="-78"/>
            </a:endParaRPr>
          </a:p>
          <a:p>
            <a:pPr lvl="1">
              <a:buClr>
                <a:srgbClr val="FF0000"/>
              </a:buClr>
              <a:buNone/>
            </a:pPr>
            <a:endParaRPr lang="en-US" sz="1600" b="1" baseline="30000" dirty="0" smtClean="0">
              <a:latin typeface="Arabic Typesetting" pitchFamily="66" charset="-78"/>
              <a:cs typeface="Arabic Typesetting" pitchFamily="66" charset="-78"/>
            </a:endParaRPr>
          </a:p>
          <a:p>
            <a:pPr lvl="1">
              <a:buClr>
                <a:srgbClr val="FF0000"/>
              </a:buClr>
              <a:buFont typeface="Wingdings 2" pitchFamily="18" charset="2"/>
              <a:buChar char="?"/>
            </a:pPr>
            <a:endParaRPr lang="en-US" sz="1600" b="1" baseline="30000" dirty="0" smtClean="0">
              <a:latin typeface="Arabic Typesetting" pitchFamily="66" charset="-78"/>
              <a:cs typeface="Arabic Typesetting" pitchFamily="66" charset="-78"/>
            </a:endParaRPr>
          </a:p>
          <a:p>
            <a:pPr lvl="1">
              <a:buClr>
                <a:srgbClr val="FF0000"/>
              </a:buClr>
              <a:buFont typeface="Wingdings 2" pitchFamily="18" charset="2"/>
              <a:buChar char="?"/>
            </a:pPr>
            <a:endParaRPr lang="en-US" sz="1200" b="1" baseline="30000" dirty="0" smtClean="0">
              <a:latin typeface="Arabic Typesetting" pitchFamily="66" charset="-78"/>
              <a:cs typeface="Arabic Typesetting" pitchFamily="66" charset="-78"/>
            </a:endParaRPr>
          </a:p>
          <a:p>
            <a:pPr lvl="1">
              <a:buClr>
                <a:srgbClr val="FF0000"/>
              </a:buClr>
              <a:buNone/>
            </a:pPr>
            <a:endParaRPr lang="en-US" sz="1200" b="1" baseline="30000" dirty="0" smtClean="0">
              <a:latin typeface="Arabic Typesetting" pitchFamily="66" charset="-78"/>
              <a:cs typeface="Arabic Typesetting" pitchFamily="66" charset="-78"/>
            </a:endParaRPr>
          </a:p>
          <a:p>
            <a:pPr lvl="1">
              <a:buClr>
                <a:srgbClr val="FF0000"/>
              </a:buClr>
              <a:buFont typeface="Wingdings 2" pitchFamily="18" charset="2"/>
              <a:buChar char="?"/>
            </a:pPr>
            <a:endParaRPr lang="en-US" sz="1200" b="1" baseline="30000" dirty="0" smtClean="0">
              <a:latin typeface="Arabic Typesetting" pitchFamily="66" charset="-78"/>
              <a:cs typeface="Arabic Typesetting" pitchFamily="66" charset="-78"/>
            </a:endParaRPr>
          </a:p>
          <a:p>
            <a:pPr lvl="1">
              <a:buClr>
                <a:srgbClr val="FF0000"/>
              </a:buClr>
              <a:buFont typeface="Wingdings 2" pitchFamily="18" charset="2"/>
              <a:buChar char="?"/>
            </a:pPr>
            <a:endParaRPr lang="en-US" sz="1200" b="1" baseline="30000" dirty="0" smtClean="0">
              <a:latin typeface="Arabic Typesetting" pitchFamily="66" charset="-78"/>
              <a:cs typeface="Arabic Typesetting" pitchFamily="66" charset="-78"/>
            </a:endParaRPr>
          </a:p>
          <a:p>
            <a:pPr lvl="1">
              <a:buClr>
                <a:srgbClr val="FF0000"/>
              </a:buClr>
              <a:buFont typeface="Wingdings 2" pitchFamily="18" charset="2"/>
              <a:buChar char="?"/>
            </a:pPr>
            <a:endParaRPr lang="en-US" sz="1200" b="1" baseline="30000" dirty="0" smtClean="0">
              <a:latin typeface="Arabic Typesetting" pitchFamily="66" charset="-78"/>
              <a:cs typeface="Arabic Typesetting" pitchFamily="66" charset="-78"/>
            </a:endParaRPr>
          </a:p>
          <a:p>
            <a:pPr lvl="1">
              <a:buClr>
                <a:srgbClr val="FF0000"/>
              </a:buClr>
              <a:buNone/>
            </a:pPr>
            <a:endParaRPr lang="en-US" sz="1600" b="1" dirty="0" smtClean="0">
              <a:solidFill>
                <a:schemeClr val="accent1">
                  <a:lumMod val="75000"/>
                </a:schemeClr>
              </a:solidFill>
              <a:latin typeface="Arabic Typesetting" pitchFamily="66" charset="-78"/>
              <a:cs typeface="Arabic Typesetting" pitchFamily="66" charset="-78"/>
            </a:endParaRPr>
          </a:p>
          <a:p>
            <a:pPr lvl="1">
              <a:buClr>
                <a:srgbClr val="FF0000"/>
              </a:buClr>
              <a:buNone/>
            </a:pPr>
            <a:endParaRPr lang="en-US" sz="1600" b="1" dirty="0" smtClean="0">
              <a:solidFill>
                <a:schemeClr val="accent1">
                  <a:lumMod val="75000"/>
                </a:schemeClr>
              </a:solidFill>
              <a:latin typeface="Arabic Typesetting" pitchFamily="66" charset="-78"/>
              <a:cs typeface="Arabic Typesetting" pitchFamily="66" charset="-78"/>
            </a:endParaRPr>
          </a:p>
          <a:p>
            <a:pPr lvl="1">
              <a:buClr>
                <a:srgbClr val="FF0000"/>
              </a:buClr>
              <a:buNone/>
            </a:pPr>
            <a:endParaRPr lang="en-US" sz="1600" b="1" dirty="0" smtClean="0">
              <a:solidFill>
                <a:schemeClr val="accent1">
                  <a:lumMod val="75000"/>
                </a:schemeClr>
              </a:solidFill>
              <a:latin typeface="Arabic Typesetting" pitchFamily="66" charset="-78"/>
              <a:cs typeface="Arabic Typesetting" pitchFamily="66" charset="-78"/>
            </a:endParaRPr>
          </a:p>
          <a:p>
            <a:pPr lvl="1">
              <a:buClr>
                <a:srgbClr val="FF0000"/>
              </a:buClr>
              <a:buNone/>
            </a:pPr>
            <a:endParaRPr lang="en-US" sz="1600" b="1" dirty="0" smtClean="0">
              <a:solidFill>
                <a:schemeClr val="accent1">
                  <a:lumMod val="75000"/>
                </a:schemeClr>
              </a:solidFill>
              <a:latin typeface="Arabic Typesetting" pitchFamily="66" charset="-78"/>
              <a:cs typeface="Arabic Typesetting" pitchFamily="66" charset="-78"/>
            </a:endParaRPr>
          </a:p>
        </p:txBody>
      </p:sp>
      <p:sp>
        <p:nvSpPr>
          <p:cNvPr id="5" name="TextBox 4"/>
          <p:cNvSpPr txBox="1"/>
          <p:nvPr/>
        </p:nvSpPr>
        <p:spPr>
          <a:xfrm>
            <a:off x="685800" y="5486401"/>
            <a:ext cx="8001000" cy="1215717"/>
          </a:xfrm>
          <a:prstGeom prst="rect">
            <a:avLst/>
          </a:prstGeom>
          <a:noFill/>
          <a:ln>
            <a:solidFill>
              <a:schemeClr val="bg1"/>
            </a:solidFill>
          </a:ln>
        </p:spPr>
        <p:txBody>
          <a:bodyPr wrap="square" rtlCol="0">
            <a:spAutoFit/>
          </a:bodyPr>
          <a:lstStyle/>
          <a:p>
            <a:pPr marL="0" lvl="1"/>
            <a:r>
              <a:rPr lang="en-US" sz="2000" dirty="0" err="1" smtClean="0">
                <a:latin typeface="Times New Roman" pitchFamily="18" charset="0"/>
                <a:cs typeface="Times New Roman" pitchFamily="18" charset="0"/>
              </a:rPr>
              <a:t>Levamisole</a:t>
            </a:r>
            <a:r>
              <a:rPr lang="en-US" sz="2000" dirty="0" smtClean="0">
                <a:latin typeface="Times New Roman" pitchFamily="18" charset="0"/>
                <a:cs typeface="Times New Roman" pitchFamily="18" charset="0"/>
              </a:rPr>
              <a:t> and antioxidants in the management of oral submucous fibrosis: A comparative study, JIAOMR,2009 , 20(4): </a:t>
            </a:r>
            <a:r>
              <a:rPr lang="en-US" sz="1050" dirty="0" smtClean="0">
                <a:latin typeface="Times New Roman" pitchFamily="18" charset="0"/>
                <a:cs typeface="Times New Roman" pitchFamily="18" charset="0"/>
              </a:rPr>
              <a:t/>
            </a:r>
            <a:br>
              <a:rPr lang="en-US" sz="1050" dirty="0" smtClean="0">
                <a:latin typeface="Times New Roman" pitchFamily="18" charset="0"/>
                <a:cs typeface="Times New Roman" pitchFamily="18" charset="0"/>
              </a:rPr>
            </a:br>
            <a:r>
              <a:rPr lang="en-US" sz="1200" baseline="30000" dirty="0" smtClean="0">
                <a:latin typeface="Times New Roman" pitchFamily="18" charset="0"/>
                <a:cs typeface="Times New Roman" pitchFamily="18" charset="0"/>
              </a:rPr>
              <a:t/>
            </a:r>
            <a:br>
              <a:rPr lang="en-US" sz="1200" baseline="30000" dirty="0" smtClean="0">
                <a:latin typeface="Times New Roman" pitchFamily="18" charset="0"/>
                <a:cs typeface="Times New Roman" pitchFamily="18" charset="0"/>
              </a:rPr>
            </a:br>
            <a:r>
              <a:rPr lang="en-US" sz="1200" baseline="30000" dirty="0" smtClean="0">
                <a:latin typeface="Times New Roman" pitchFamily="18" charset="0"/>
                <a:cs typeface="Times New Roman" pitchFamily="18" charset="0"/>
              </a:rPr>
              <a:t/>
            </a:r>
            <a:br>
              <a:rPr lang="en-US" sz="1200" baseline="30000" dirty="0" smtClean="0">
                <a:latin typeface="Times New Roman" pitchFamily="18" charset="0"/>
                <a:cs typeface="Times New Roman" pitchFamily="18" charset="0"/>
              </a:rPr>
            </a:br>
            <a:endParaRPr lang="en-US" sz="1100" dirty="0" smtClean="0">
              <a:latin typeface="Times New Roman" pitchFamily="18" charset="0"/>
              <a:cs typeface="Times New Roman" pitchFamily="18" charset="0"/>
            </a:endParaRPr>
          </a:p>
          <a:p>
            <a:endParaRPr lang="en-US" sz="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276600" cy="1143000"/>
          </a:xfrm>
        </p:spPr>
        <p:txBody>
          <a:bodyPr/>
          <a:lstStyle/>
          <a:p>
            <a:r>
              <a:rPr lang="en-US" dirty="0" smtClean="0">
                <a:latin typeface="Monotype Corsiva" pitchFamily="66" charset="0"/>
                <a:cs typeface="Arabic Typesetting" pitchFamily="66" charset="-78"/>
              </a:rPr>
              <a:t>ENZYMES</a:t>
            </a:r>
            <a:endParaRPr lang="en-US" dirty="0">
              <a:latin typeface="Monotype Corsiva" pitchFamily="66" charset="0"/>
              <a:cs typeface="Arabic Typesetting" pitchFamily="66" charset="-78"/>
            </a:endParaRPr>
          </a:p>
        </p:txBody>
      </p:sp>
      <p:sp>
        <p:nvSpPr>
          <p:cNvPr id="3" name="Content Placeholder 2"/>
          <p:cNvSpPr>
            <a:spLocks noGrp="1"/>
          </p:cNvSpPr>
          <p:nvPr>
            <p:ph idx="1"/>
          </p:nvPr>
        </p:nvSpPr>
        <p:spPr>
          <a:xfrm>
            <a:off x="457200" y="685800"/>
            <a:ext cx="8229600" cy="4389120"/>
          </a:xfrm>
        </p:spPr>
        <p:txBody>
          <a:bodyPr>
            <a:normAutofit/>
          </a:bodyPr>
          <a:lstStyle/>
          <a:p>
            <a:pPr>
              <a:buClr>
                <a:srgbClr val="FF0000"/>
              </a:buClr>
              <a:buNone/>
            </a:pPr>
            <a:r>
              <a:rPr lang="en-US" sz="2800" dirty="0" smtClean="0">
                <a:latin typeface="Arabic Typesetting" pitchFamily="66" charset="-78"/>
                <a:cs typeface="Arabic Typesetting" pitchFamily="66" charset="-78"/>
              </a:rPr>
              <a:t>Effective  drug to reverse debilitating fibrosis by degrading abnormal fibrous tissue</a:t>
            </a:r>
          </a:p>
          <a:p>
            <a:pPr>
              <a:buClr>
                <a:srgbClr val="FF0000"/>
              </a:buClr>
              <a:buFont typeface="Wingdings 2" pitchFamily="18" charset="2"/>
              <a:buChar char="?"/>
            </a:pPr>
            <a:endParaRPr lang="en-US" sz="2800" dirty="0">
              <a:latin typeface="Arabic Typesetting" pitchFamily="66" charset="-78"/>
              <a:cs typeface="Arabic Typesetting" pitchFamily="66" charset="-78"/>
            </a:endParaRPr>
          </a:p>
        </p:txBody>
      </p:sp>
      <p:graphicFrame>
        <p:nvGraphicFramePr>
          <p:cNvPr id="6" name="Diagram 5"/>
          <p:cNvGraphicFramePr/>
          <p:nvPr/>
        </p:nvGraphicFramePr>
        <p:xfrm>
          <a:off x="762000" y="1270000"/>
          <a:ext cx="77724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0" y="6122313"/>
            <a:ext cx="8915400" cy="461665"/>
          </a:xfrm>
          <a:prstGeom prst="rect">
            <a:avLst/>
          </a:prstGeom>
          <a:solidFill>
            <a:schemeClr val="bg1"/>
          </a:solidFill>
          <a:ln>
            <a:solidFill>
              <a:schemeClr val="tx1"/>
            </a:solidFill>
          </a:ln>
        </p:spPr>
        <p:txBody>
          <a:bodyPr wrap="square">
            <a:spAutoFit/>
          </a:bodyPr>
          <a:lstStyle/>
          <a:p>
            <a:r>
              <a:rPr lang="en-US" sz="2200" dirty="0" smtClean="0">
                <a:solidFill>
                  <a:srgbClr val="FF0000"/>
                </a:solidFill>
                <a:latin typeface="Monotype Corsiva" pitchFamily="66" charset="0"/>
                <a:cs typeface="Arabic Typesetting" pitchFamily="66" charset="-78"/>
              </a:rPr>
              <a:t> </a:t>
            </a:r>
            <a:r>
              <a:rPr lang="en-US" sz="2400" b="1" dirty="0" smtClean="0">
                <a:solidFill>
                  <a:srgbClr val="FF0000"/>
                </a:solidFill>
                <a:latin typeface="Monotype Corsiva" pitchFamily="66" charset="0"/>
                <a:cs typeface="Arabic Typesetting" pitchFamily="66" charset="-78"/>
              </a:rPr>
              <a:t>J Oral Maxillofacial Surgery:2009, July 67(7) 1510-1515</a:t>
            </a:r>
            <a:endParaRPr lang="en-US" sz="2200" b="1" dirty="0">
              <a:solidFill>
                <a:srgbClr val="FF0000"/>
              </a:solidFill>
              <a:latin typeface="Monotype Corsiva" pitchFamily="66" charset="0"/>
              <a:cs typeface="Arabic Typesetting" pitchFamily="66"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641592" cy="715962"/>
          </a:xfrm>
        </p:spPr>
        <p:txBody>
          <a:bodyPr>
            <a:normAutofit fontScale="90000"/>
          </a:bodyPr>
          <a:lstStyle/>
          <a:p>
            <a:r>
              <a:rPr lang="en-US" dirty="0" smtClean="0">
                <a:latin typeface="Monotype Corsiva" pitchFamily="66" charset="0"/>
              </a:rPr>
              <a:t>HYALURONIDASE</a:t>
            </a:r>
            <a:endParaRPr lang="en-US" dirty="0"/>
          </a:p>
        </p:txBody>
      </p:sp>
      <p:graphicFrame>
        <p:nvGraphicFramePr>
          <p:cNvPr id="4" name="Content Placeholder 3"/>
          <p:cNvGraphicFramePr>
            <a:graphicFrameLocks noGrp="1"/>
          </p:cNvGraphicFramePr>
          <p:nvPr>
            <p:ph idx="1"/>
          </p:nvPr>
        </p:nvGraphicFramePr>
        <p:xfrm>
          <a:off x="1143000" y="1219200"/>
          <a:ext cx="78041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19200" y="5105400"/>
            <a:ext cx="7620000" cy="1107996"/>
          </a:xfrm>
          <a:prstGeom prst="rect">
            <a:avLst/>
          </a:prstGeom>
          <a:noFill/>
        </p:spPr>
        <p:txBody>
          <a:bodyPr wrap="square" rtlCol="0">
            <a:spAutoFit/>
          </a:bodyPr>
          <a:lstStyle/>
          <a:p>
            <a:r>
              <a:rPr lang="en-US" sz="2400" b="1" dirty="0" smtClean="0">
                <a:latin typeface="Arabic Typesetting" pitchFamily="66" charset="-78"/>
                <a:cs typeface="Arabic Typesetting" pitchFamily="66" charset="-78"/>
              </a:rPr>
              <a:t>Adverse effects :</a:t>
            </a:r>
            <a:r>
              <a:rPr lang="en-US" sz="2400" b="1" dirty="0" smtClean="0">
                <a:latin typeface="Browallia New" pitchFamily="34" charset="-34"/>
                <a:cs typeface="Browallia New" pitchFamily="34" charset="-34"/>
              </a:rPr>
              <a:t>Chemical irritation of injected fluids , aggravates fibrosis, </a:t>
            </a:r>
            <a:r>
              <a:rPr lang="en-US" sz="2400" b="1" dirty="0" err="1" smtClean="0">
                <a:latin typeface="Browallia New" pitchFamily="34" charset="-34"/>
                <a:cs typeface="Browallia New" pitchFamily="34" charset="-34"/>
              </a:rPr>
              <a:t>trismus</a:t>
            </a:r>
            <a:r>
              <a:rPr lang="en-US" sz="2400" b="1" dirty="0" smtClean="0">
                <a:latin typeface="Browallia New" pitchFamily="34" charset="-34"/>
                <a:cs typeface="Browallia New" pitchFamily="34" charset="-34"/>
              </a:rPr>
              <a:t> &amp; </a:t>
            </a:r>
            <a:r>
              <a:rPr lang="en-US" sz="2400" b="1" dirty="0" err="1" smtClean="0">
                <a:latin typeface="Browallia New" pitchFamily="34" charset="-34"/>
                <a:cs typeface="Browallia New" pitchFamily="34" charset="-34"/>
              </a:rPr>
              <a:t>dysphagia</a:t>
            </a:r>
            <a:r>
              <a:rPr lang="en-US" sz="2400" b="1" dirty="0" smtClean="0">
                <a:latin typeface="Browallia New" pitchFamily="34" charset="-34"/>
                <a:cs typeface="Browallia New" pitchFamily="34" charset="-34"/>
              </a:rPr>
              <a:t> .</a:t>
            </a:r>
          </a:p>
          <a:p>
            <a:pPr lvl="0"/>
            <a:endParaRPr lang="en-US" b="1"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Monotype Corsiva" pitchFamily="66" charset="0"/>
              </a:rPr>
              <a:t>               INTERFERON - </a:t>
            </a:r>
            <a:r>
              <a:rPr lang="en-US" dirty="0" smtClean="0">
                <a:latin typeface="Monotype Corsiva" pitchFamily="66" charset="0"/>
                <a:sym typeface="Symbol"/>
              </a:rPr>
              <a:t></a:t>
            </a:r>
            <a:endParaRPr lang="en-US" dirty="0">
              <a:latin typeface="Monotype Corsiva" pitchFamily="66" charset="0"/>
            </a:endParaRPr>
          </a:p>
        </p:txBody>
      </p:sp>
      <p:sp>
        <p:nvSpPr>
          <p:cNvPr id="3" name="Content Placeholder 2"/>
          <p:cNvSpPr>
            <a:spLocks noGrp="1"/>
          </p:cNvSpPr>
          <p:nvPr>
            <p:ph idx="1"/>
          </p:nvPr>
        </p:nvSpPr>
        <p:spPr>
          <a:xfrm>
            <a:off x="228600" y="1935480"/>
            <a:ext cx="8458200" cy="4922520"/>
          </a:xfrm>
        </p:spPr>
        <p:txBody>
          <a:bodyPr>
            <a:normAutofit lnSpcReduction="10000"/>
          </a:bodyPr>
          <a:lstStyle/>
          <a:p>
            <a:pPr lvl="1"/>
            <a:endParaRPr lang="en-US" dirty="0" smtClean="0">
              <a:solidFill>
                <a:srgbClr val="FF0000"/>
              </a:solidFill>
              <a:sym typeface="Symbol"/>
            </a:endParaRPr>
          </a:p>
          <a:p>
            <a:pPr lvl="1">
              <a:buNone/>
            </a:pPr>
            <a:endParaRPr lang="en-US" dirty="0" smtClean="0">
              <a:solidFill>
                <a:srgbClr val="FF0000"/>
              </a:solidFill>
              <a:sym typeface="Symbol"/>
            </a:endParaRPr>
          </a:p>
          <a:p>
            <a:pPr lvl="1"/>
            <a:endParaRPr lang="en-US"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endParaRPr lang="en-US" sz="1900" dirty="0" smtClean="0">
              <a:solidFill>
                <a:srgbClr val="FF0000"/>
              </a:solidFill>
              <a:sym typeface="Symbol"/>
            </a:endParaRPr>
          </a:p>
          <a:p>
            <a:pPr lvl="1">
              <a:buNone/>
            </a:pPr>
            <a:r>
              <a:rPr lang="en-US" sz="1900" dirty="0" smtClean="0">
                <a:solidFill>
                  <a:srgbClr val="FF0000"/>
                </a:solidFill>
                <a:sym typeface="Symbol"/>
              </a:rPr>
              <a:t>      </a:t>
            </a:r>
            <a:r>
              <a:rPr lang="en-US" sz="1900" dirty="0" err="1" smtClean="0">
                <a:sym typeface="Symbol"/>
              </a:rPr>
              <a:t>Haque</a:t>
            </a:r>
            <a:r>
              <a:rPr lang="en-US" sz="1900" dirty="0" smtClean="0">
                <a:sym typeface="Symbol"/>
              </a:rPr>
              <a:t> et al ,J Oral Path Med;2001;30:12-21</a:t>
            </a:r>
            <a:endParaRPr lang="en-US" dirty="0"/>
          </a:p>
        </p:txBody>
      </p:sp>
      <p:graphicFrame>
        <p:nvGraphicFramePr>
          <p:cNvPr id="4" name="Diagram 3"/>
          <p:cNvGraphicFramePr/>
          <p:nvPr/>
        </p:nvGraphicFramePr>
        <p:xfrm>
          <a:off x="457200" y="13716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962400" y="3581400"/>
            <a:ext cx="76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CARDIOVASCULAR DRUGS</a:t>
            </a:r>
            <a:endParaRPr lang="en-US" dirty="0">
              <a:latin typeface="Monotype Corsiva" pitchFamily="66" charset="0"/>
            </a:endParaRPr>
          </a:p>
        </p:txBody>
      </p:sp>
      <p:sp>
        <p:nvSpPr>
          <p:cNvPr id="3" name="Content Placeholder 2"/>
          <p:cNvSpPr>
            <a:spLocks noGrp="1"/>
          </p:cNvSpPr>
          <p:nvPr>
            <p:ph idx="1"/>
          </p:nvPr>
        </p:nvSpPr>
        <p:spPr/>
        <p:txBody>
          <a:bodyPr>
            <a:normAutofit/>
          </a:bodyPr>
          <a:lstStyle/>
          <a:p>
            <a:pPr>
              <a:buClr>
                <a:srgbClr val="FF0000"/>
              </a:buClr>
            </a:pPr>
            <a:r>
              <a:rPr lang="en-US" sz="3600" b="1" dirty="0" smtClean="0">
                <a:latin typeface="Arabic Typesetting" pitchFamily="66" charset="-78"/>
                <a:cs typeface="Arabic Typesetting" pitchFamily="66" charset="-78"/>
              </a:rPr>
              <a:t>Pentoxifylline</a:t>
            </a:r>
          </a:p>
          <a:p>
            <a:pPr>
              <a:buClr>
                <a:srgbClr val="FF0000"/>
              </a:buClr>
            </a:pPr>
            <a:r>
              <a:rPr lang="en-US" sz="3600" b="1" dirty="0" err="1" smtClean="0">
                <a:latin typeface="Arabic Typesetting" pitchFamily="66" charset="-78"/>
                <a:cs typeface="Arabic Typesetting" pitchFamily="66" charset="-78"/>
              </a:rPr>
              <a:t>Buflomedil</a:t>
            </a:r>
            <a:endParaRPr lang="en-US" sz="3600" b="1" dirty="0" smtClean="0">
              <a:latin typeface="Arabic Typesetting" pitchFamily="66" charset="-78"/>
              <a:cs typeface="Arabic Typesetting" pitchFamily="66" charset="-78"/>
            </a:endParaRPr>
          </a:p>
          <a:p>
            <a:pPr>
              <a:buClr>
                <a:srgbClr val="FF0000"/>
              </a:buClr>
            </a:pPr>
            <a:r>
              <a:rPr lang="en-US" sz="3600" b="1" dirty="0" err="1" smtClean="0">
                <a:latin typeface="Arabic Typesetting" pitchFamily="66" charset="-78"/>
                <a:cs typeface="Arabic Typesetting" pitchFamily="66" charset="-78"/>
              </a:rPr>
              <a:t>Nylidrin</a:t>
            </a:r>
            <a:r>
              <a:rPr lang="en-US" sz="3600" b="1" dirty="0" smtClean="0">
                <a:latin typeface="Arabic Typesetting" pitchFamily="66" charset="-78"/>
                <a:cs typeface="Arabic Typesetting" pitchFamily="66" charset="-78"/>
              </a:rPr>
              <a:t> </a:t>
            </a:r>
          </a:p>
          <a:p>
            <a:pPr>
              <a:buClr>
                <a:srgbClr val="FF0000"/>
              </a:buClr>
            </a:pPr>
            <a:r>
              <a:rPr lang="en-US" sz="3600" b="1" dirty="0" smtClean="0">
                <a:latin typeface="Arabic Typesetting" pitchFamily="66" charset="-78"/>
                <a:cs typeface="Arabic Typesetting" pitchFamily="66" charset="-78"/>
              </a:rPr>
              <a:t>Success rate : 62.07% </a:t>
            </a:r>
          </a:p>
          <a:p>
            <a:pPr>
              <a:buClr>
                <a:srgbClr val="FF0000"/>
              </a:buClr>
              <a:buNone/>
            </a:pPr>
            <a:r>
              <a:rPr lang="en-US" sz="3200" dirty="0" smtClean="0">
                <a:latin typeface="Arabic Typesetting" pitchFamily="66" charset="-78"/>
                <a:cs typeface="Arabic Typesetting" pitchFamily="66" charset="-78"/>
              </a:rPr>
              <a:t>(</a:t>
            </a:r>
            <a:r>
              <a:rPr lang="en-US" sz="2800" dirty="0" smtClean="0">
                <a:latin typeface="Arabic Typesetting" pitchFamily="66" charset="-78"/>
                <a:cs typeface="Arabic Typesetting" pitchFamily="66" charset="-78"/>
              </a:rPr>
              <a:t> </a:t>
            </a:r>
            <a:r>
              <a:rPr lang="en-US" sz="2800" dirty="0" err="1" smtClean="0">
                <a:latin typeface="Arabic Typesetting" pitchFamily="66" charset="-78"/>
                <a:cs typeface="Arabic Typesetting" pitchFamily="66" charset="-78"/>
              </a:rPr>
              <a:t>Int</a:t>
            </a:r>
            <a:r>
              <a:rPr lang="en-US" sz="2800" dirty="0" smtClean="0">
                <a:latin typeface="Arabic Typesetting" pitchFamily="66" charset="-78"/>
                <a:cs typeface="Arabic Typesetting" pitchFamily="66" charset="-78"/>
              </a:rPr>
              <a:t> J Oral </a:t>
            </a:r>
            <a:r>
              <a:rPr lang="en-US" sz="2800" dirty="0" err="1" smtClean="0">
                <a:latin typeface="Arabic Typesetting" pitchFamily="66" charset="-78"/>
                <a:cs typeface="Arabic Typesetting" pitchFamily="66" charset="-78"/>
              </a:rPr>
              <a:t>Maxillofac</a:t>
            </a:r>
            <a:r>
              <a:rPr lang="en-US" sz="2800" dirty="0" smtClean="0">
                <a:latin typeface="Arabic Typesetting" pitchFamily="66" charset="-78"/>
                <a:cs typeface="Arabic Typesetting" pitchFamily="66" charset="-78"/>
              </a:rPr>
              <a:t> Surg. 1987 Dec ;16 (6):695-9)</a:t>
            </a:r>
            <a:endParaRPr lang="en-US" sz="3600" dirty="0" smtClean="0">
              <a:latin typeface="Arabic Typesetting" pitchFamily="66" charset="-78"/>
              <a:cs typeface="Arabic Typesetting" pitchFamily="66" charset="-78"/>
            </a:endParaRPr>
          </a:p>
          <a:p>
            <a:pPr>
              <a:buClr>
                <a:srgbClr val="FF0000"/>
              </a:buClr>
              <a:buFont typeface="Wingdings 2" pitchFamily="18" charset="2"/>
              <a:buChar char="?"/>
            </a:pPr>
            <a:endParaRPr lang="en-US" sz="3200" dirty="0" smtClean="0">
              <a:latin typeface="Arabic Typesetting" pitchFamily="66" charset="-78"/>
              <a:cs typeface="Arabic Typesetting" pitchFamily="66" charset="-78"/>
            </a:endParaRPr>
          </a:p>
          <a:p>
            <a:pPr>
              <a:buClr>
                <a:srgbClr val="FF0000"/>
              </a:buClr>
              <a:buFont typeface="Wingdings 2" pitchFamily="18" charset="2"/>
              <a:buChar char="?"/>
            </a:pPr>
            <a:endParaRPr lang="en-US" sz="32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4812792" cy="334962"/>
          </a:xfrm>
        </p:spPr>
        <p:txBody>
          <a:bodyPr>
            <a:normAutofit fontScale="90000"/>
          </a:bodyPr>
          <a:lstStyle/>
          <a:p>
            <a:r>
              <a:rPr lang="en-US" dirty="0" smtClean="0">
                <a:latin typeface="Monotype Corsiva" pitchFamily="66" charset="0"/>
              </a:rPr>
              <a:t>PENTOXIFYLLINE</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6400800"/>
            <a:ext cx="7620000" cy="369332"/>
          </a:xfrm>
          <a:prstGeom prst="rect">
            <a:avLst/>
          </a:prstGeom>
          <a:noFill/>
        </p:spPr>
        <p:txBody>
          <a:bodyPr wrap="square" rtlCol="0">
            <a:spAutoFit/>
          </a:bodyPr>
          <a:lstStyle/>
          <a:p>
            <a:r>
              <a:rPr lang="en-US" dirty="0" smtClean="0">
                <a:solidFill>
                  <a:schemeClr val="accent1">
                    <a:lumMod val="75000"/>
                  </a:schemeClr>
                </a:solidFill>
              </a:rPr>
              <a:t>A new adjunct in the treatment of oral </a:t>
            </a:r>
            <a:r>
              <a:rPr lang="en-US" dirty="0" err="1" smtClean="0">
                <a:solidFill>
                  <a:schemeClr val="accent1">
                    <a:lumMod val="75000"/>
                  </a:schemeClr>
                </a:solidFill>
              </a:rPr>
              <a:t>submucous</a:t>
            </a:r>
            <a:r>
              <a:rPr lang="en-US" dirty="0" smtClean="0">
                <a:solidFill>
                  <a:schemeClr val="accent1">
                    <a:lumMod val="75000"/>
                  </a:schemeClr>
                </a:solidFill>
              </a:rPr>
              <a:t> fibrosis IJDR,2006; 17:190-8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BUFLOMEDIL</a:t>
            </a:r>
            <a:endParaRPr lang="en-US" dirty="0">
              <a:latin typeface="Monotype Corsiva" pitchFamily="66" charset="0"/>
            </a:endParaRPr>
          </a:p>
        </p:txBody>
      </p:sp>
      <p:sp>
        <p:nvSpPr>
          <p:cNvPr id="3" name="Content Placeholder 2"/>
          <p:cNvSpPr>
            <a:spLocks noGrp="1"/>
          </p:cNvSpPr>
          <p:nvPr>
            <p:ph idx="1"/>
          </p:nvPr>
        </p:nvSpPr>
        <p:spPr/>
        <p:txBody>
          <a:bodyPr>
            <a:normAutofit/>
          </a:bodyPr>
          <a:lstStyle/>
          <a:p>
            <a:pPr>
              <a:buClr>
                <a:srgbClr val="FF0000"/>
              </a:buClr>
            </a:pPr>
            <a:r>
              <a:rPr lang="en-US" sz="3600" b="1" dirty="0" err="1" smtClean="0">
                <a:latin typeface="Arabic Typesetting" pitchFamily="66" charset="-78"/>
                <a:cs typeface="Arabic Typesetting" pitchFamily="66" charset="-78"/>
              </a:rPr>
              <a:t>Vasoactive</a:t>
            </a:r>
            <a:r>
              <a:rPr lang="en-US" sz="3600" b="1" dirty="0" smtClean="0">
                <a:latin typeface="Arabic Typesetting" pitchFamily="66" charset="-78"/>
                <a:cs typeface="Arabic Typesetting" pitchFamily="66" charset="-78"/>
              </a:rPr>
              <a:t> agent</a:t>
            </a:r>
          </a:p>
          <a:p>
            <a:pPr>
              <a:buClr>
                <a:srgbClr val="FF0000"/>
              </a:buClr>
            </a:pPr>
            <a:r>
              <a:rPr lang="en-US" sz="3600" b="1" dirty="0" smtClean="0">
                <a:latin typeface="Arabic Typesetting" pitchFamily="66" charset="-78"/>
                <a:cs typeface="Arabic Typesetting" pitchFamily="66" charset="-78"/>
              </a:rPr>
              <a:t>Effective adjunct therapeutic drug – early &amp; advanced stages of OSMF</a:t>
            </a:r>
          </a:p>
          <a:p>
            <a:pPr>
              <a:buClr>
                <a:srgbClr val="FF0000"/>
              </a:buClr>
            </a:pPr>
            <a:r>
              <a:rPr lang="en-US" sz="3600" b="1" dirty="0" smtClean="0">
                <a:latin typeface="Arabic Typesetting" pitchFamily="66" charset="-78"/>
                <a:cs typeface="Arabic Typesetting" pitchFamily="66" charset="-78"/>
              </a:rPr>
              <a:t>Relives the ischemic effect &amp; helps nutritional &amp;     therapeutic substances reach  the affected tissues (Lai et al)</a:t>
            </a:r>
            <a:endParaRPr lang="en-US" sz="3600" b="1" dirty="0">
              <a:latin typeface="Arabic Typesetting" pitchFamily="66" charset="-78"/>
              <a:cs typeface="Arabic Typesetting" pitchFamily="66" charset="-78"/>
            </a:endParaRPr>
          </a:p>
        </p:txBody>
      </p:sp>
      <p:sp>
        <p:nvSpPr>
          <p:cNvPr id="4" name="Rectangle 3"/>
          <p:cNvSpPr/>
          <p:nvPr/>
        </p:nvSpPr>
        <p:spPr>
          <a:xfrm>
            <a:off x="457200" y="6248400"/>
            <a:ext cx="8001000" cy="461665"/>
          </a:xfrm>
          <a:prstGeom prst="rect">
            <a:avLst/>
          </a:prstGeom>
        </p:spPr>
        <p:txBody>
          <a:bodyPr wrap="square">
            <a:spAutoFit/>
          </a:bodyPr>
          <a:lstStyle/>
          <a:p>
            <a:r>
              <a:rPr lang="en-US" sz="2400" dirty="0" smtClean="0">
                <a:solidFill>
                  <a:srgbClr val="FF0000"/>
                </a:solidFill>
                <a:latin typeface="Arabic Typesetting" pitchFamily="66" charset="-78"/>
                <a:cs typeface="Arabic Typesetting" pitchFamily="66" charset="-78"/>
              </a:rPr>
              <a:t>             </a:t>
            </a:r>
            <a:r>
              <a:rPr lang="en-US" sz="2400" dirty="0" smtClean="0">
                <a:latin typeface="Arabic Typesetting" pitchFamily="66" charset="-78"/>
                <a:cs typeface="Arabic Typesetting" pitchFamily="66" charset="-78"/>
              </a:rPr>
              <a:t>J Oral Maxillofacial Surgery:2009, July 67(7) 1510-1515</a:t>
            </a:r>
            <a:endParaRPr lang="en-US" sz="24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62088" cy="990600"/>
          </a:xfrm>
        </p:spPr>
        <p:txBody>
          <a:bodyPr>
            <a:normAutofit fontScale="90000"/>
          </a:bodyPr>
          <a:lstStyle/>
          <a:p>
            <a:r>
              <a:rPr lang="en-US" b="1" dirty="0" smtClean="0"/>
              <a:t>Synonyms: </a:t>
            </a:r>
            <a:br>
              <a:rPr lang="en-US" b="1" dirty="0" smtClean="0"/>
            </a:br>
            <a:endParaRPr lang="en-US" dirty="0"/>
          </a:p>
        </p:txBody>
      </p:sp>
      <p:sp>
        <p:nvSpPr>
          <p:cNvPr id="3" name="Content Placeholder 2"/>
          <p:cNvSpPr>
            <a:spLocks noGrp="1"/>
          </p:cNvSpPr>
          <p:nvPr>
            <p:ph idx="1"/>
          </p:nvPr>
        </p:nvSpPr>
        <p:spPr>
          <a:xfrm>
            <a:off x="1435608" y="609600"/>
            <a:ext cx="7498080" cy="5181600"/>
          </a:xfrm>
        </p:spPr>
        <p:txBody>
          <a:bodyPr>
            <a:normAutofit fontScale="62500" lnSpcReduction="20000"/>
          </a:bodyPr>
          <a:lstStyle/>
          <a:p>
            <a:pPr>
              <a:lnSpc>
                <a:spcPct val="120000"/>
              </a:lnSpc>
            </a:pPr>
            <a:r>
              <a:rPr lang="en-US" sz="3400" b="1" dirty="0" smtClean="0"/>
              <a:t> </a:t>
            </a:r>
            <a:r>
              <a:rPr lang="en-US" sz="3400" b="1" dirty="0" err="1" smtClean="0"/>
              <a:t>Submucous</a:t>
            </a:r>
            <a:r>
              <a:rPr lang="en-US" sz="3400" b="1" dirty="0" smtClean="0"/>
              <a:t> fibrosis of the palate and pillars (Joshi, 1952). </a:t>
            </a:r>
          </a:p>
          <a:p>
            <a:r>
              <a:rPr lang="en-US" sz="3800" dirty="0" smtClean="0"/>
              <a:t> </a:t>
            </a:r>
            <a:r>
              <a:rPr lang="en-US" b="1" dirty="0" err="1" smtClean="0"/>
              <a:t>Atrophia</a:t>
            </a:r>
            <a:r>
              <a:rPr lang="en-US" b="1" dirty="0" smtClean="0"/>
              <a:t> </a:t>
            </a:r>
            <a:r>
              <a:rPr lang="en-US" b="1" dirty="0" err="1" smtClean="0"/>
              <a:t>idiopathica</a:t>
            </a:r>
            <a:r>
              <a:rPr lang="en-US" b="1" dirty="0" smtClean="0"/>
              <a:t> (</a:t>
            </a:r>
            <a:r>
              <a:rPr lang="en-US" b="1" dirty="0" err="1" smtClean="0"/>
              <a:t>trophica</a:t>
            </a:r>
            <a:r>
              <a:rPr lang="en-US" b="1" dirty="0" smtClean="0"/>
              <a:t>) </a:t>
            </a:r>
            <a:r>
              <a:rPr lang="en-US" b="1" dirty="0" err="1" smtClean="0"/>
              <a:t>mucosae</a:t>
            </a:r>
            <a:r>
              <a:rPr lang="en-US" b="1" dirty="0" smtClean="0"/>
              <a:t> </a:t>
            </a:r>
            <a:r>
              <a:rPr lang="en-US" b="1" dirty="0" err="1" smtClean="0"/>
              <a:t>oris</a:t>
            </a:r>
            <a:r>
              <a:rPr lang="en-US" b="1" dirty="0" smtClean="0"/>
              <a:t>.</a:t>
            </a:r>
            <a:r>
              <a:rPr lang="en-US" sz="4500" b="1" dirty="0" smtClean="0"/>
              <a:t> (</a:t>
            </a:r>
            <a:r>
              <a:rPr lang="en-US" sz="3800" dirty="0" smtClean="0"/>
              <a:t>Schwartz)</a:t>
            </a:r>
            <a:endParaRPr lang="en-US" sz="5800" b="1" dirty="0" smtClean="0"/>
          </a:p>
          <a:p>
            <a:pPr>
              <a:lnSpc>
                <a:spcPct val="120000"/>
              </a:lnSpc>
            </a:pPr>
            <a:r>
              <a:rPr lang="fr-FR" sz="3400" b="1" dirty="0" smtClean="0"/>
              <a:t> Diffuse oral </a:t>
            </a:r>
            <a:r>
              <a:rPr lang="fr-FR" sz="3400" b="1" dirty="0" err="1" smtClean="0"/>
              <a:t>submucous</a:t>
            </a:r>
            <a:r>
              <a:rPr lang="fr-FR" sz="3400" b="1" dirty="0" smtClean="0"/>
              <a:t> </a:t>
            </a:r>
            <a:r>
              <a:rPr lang="fr-FR" sz="3400" b="1" dirty="0" err="1" smtClean="0"/>
              <a:t>fibrosis</a:t>
            </a:r>
            <a:r>
              <a:rPr lang="fr-FR" sz="3400" b="1" dirty="0" smtClean="0"/>
              <a:t> (</a:t>
            </a:r>
            <a:r>
              <a:rPr lang="fr-FR" sz="3400" b="1" dirty="0" err="1" smtClean="0"/>
              <a:t>Lal</a:t>
            </a:r>
            <a:r>
              <a:rPr lang="fr-FR" sz="3400" b="1" dirty="0" smtClean="0"/>
              <a:t> 1953). </a:t>
            </a:r>
          </a:p>
          <a:p>
            <a:pPr>
              <a:lnSpc>
                <a:spcPct val="120000"/>
              </a:lnSpc>
            </a:pPr>
            <a:r>
              <a:rPr lang="en-US" sz="3400" b="1" dirty="0" smtClean="0"/>
              <a:t> Idiopathic scleroderma of mouth (Su, 1954). </a:t>
            </a:r>
          </a:p>
          <a:p>
            <a:pPr>
              <a:lnSpc>
                <a:spcPct val="120000"/>
              </a:lnSpc>
            </a:pPr>
            <a:r>
              <a:rPr lang="en-US" sz="3400" b="1" dirty="0" err="1" smtClean="0"/>
              <a:t>Submucous</a:t>
            </a:r>
            <a:r>
              <a:rPr lang="en-US" sz="3400" b="1" dirty="0" smtClean="0"/>
              <a:t> fibrosis of the palate (</a:t>
            </a:r>
            <a:r>
              <a:rPr lang="en-US" sz="3400" b="1" dirty="0" err="1" smtClean="0"/>
              <a:t>Sirsat</a:t>
            </a:r>
            <a:r>
              <a:rPr lang="en-US" sz="3400" b="1" dirty="0" smtClean="0"/>
              <a:t> and </a:t>
            </a:r>
            <a:r>
              <a:rPr lang="en-US" sz="3400" b="1" dirty="0" err="1" smtClean="0"/>
              <a:t>Khanolkar</a:t>
            </a:r>
            <a:r>
              <a:rPr lang="en-US" sz="3400" b="1" dirty="0" smtClean="0"/>
              <a:t>, 1957, 1960, 1962). </a:t>
            </a:r>
          </a:p>
          <a:p>
            <a:pPr>
              <a:lnSpc>
                <a:spcPct val="120000"/>
              </a:lnSpc>
            </a:pPr>
            <a:r>
              <a:rPr lang="en-US" sz="3400" b="1" dirty="0" err="1" smtClean="0"/>
              <a:t>Submucous</a:t>
            </a:r>
            <a:r>
              <a:rPr lang="en-US" sz="3400" b="1" dirty="0" smtClean="0"/>
              <a:t> fibrosis of palate and cheek (</a:t>
            </a:r>
            <a:r>
              <a:rPr lang="en-US" sz="3400" b="1" dirty="0" err="1" smtClean="0"/>
              <a:t>Desa</a:t>
            </a:r>
            <a:r>
              <a:rPr lang="en-US" sz="3400" b="1" dirty="0" smtClean="0"/>
              <a:t>, 1957). </a:t>
            </a:r>
          </a:p>
          <a:p>
            <a:pPr>
              <a:lnSpc>
                <a:spcPct val="120000"/>
              </a:lnSpc>
            </a:pPr>
            <a:r>
              <a:rPr lang="en-US" sz="3400" b="1" dirty="0" smtClean="0"/>
              <a:t> Idiopathic palatal fibrosis (</a:t>
            </a:r>
            <a:r>
              <a:rPr lang="en-US" sz="3400" b="1" dirty="0" err="1" smtClean="0"/>
              <a:t>Rao</a:t>
            </a:r>
            <a:r>
              <a:rPr lang="en-US" sz="3400" b="1" dirty="0" smtClean="0"/>
              <a:t>, 1962). </a:t>
            </a:r>
          </a:p>
          <a:p>
            <a:pPr>
              <a:lnSpc>
                <a:spcPct val="120000"/>
              </a:lnSpc>
            </a:pPr>
            <a:r>
              <a:rPr lang="en-US" sz="3400" b="1" dirty="0" smtClean="0"/>
              <a:t> Oral </a:t>
            </a:r>
            <a:r>
              <a:rPr lang="en-US" sz="3400" b="1" dirty="0" err="1" smtClean="0"/>
              <a:t>submucous</a:t>
            </a:r>
            <a:r>
              <a:rPr lang="en-US" sz="3400" b="1" dirty="0" smtClean="0"/>
              <a:t> fibrosis (</a:t>
            </a:r>
            <a:r>
              <a:rPr lang="en-US" sz="3400" b="1" dirty="0" err="1" smtClean="0"/>
              <a:t>Pindborg</a:t>
            </a:r>
            <a:r>
              <a:rPr lang="en-US" sz="3400" b="1" dirty="0" smtClean="0"/>
              <a:t> and </a:t>
            </a:r>
            <a:r>
              <a:rPr lang="en-US" sz="3400" b="1" dirty="0" err="1" smtClean="0"/>
              <a:t>Sirsat</a:t>
            </a:r>
            <a:r>
              <a:rPr lang="en-US" sz="3400" b="1" dirty="0" smtClean="0"/>
              <a:t>, 1966). </a:t>
            </a:r>
          </a:p>
          <a:p>
            <a:pPr>
              <a:lnSpc>
                <a:spcPct val="120000"/>
              </a:lnSpc>
            </a:pPr>
            <a:r>
              <a:rPr lang="en-US" sz="3400" b="1" dirty="0" smtClean="0"/>
              <a:t> </a:t>
            </a:r>
            <a:r>
              <a:rPr lang="en-US" sz="3400" b="1" dirty="0" err="1" smtClean="0"/>
              <a:t>Subepithelial</a:t>
            </a:r>
            <a:r>
              <a:rPr lang="en-US" sz="3400" b="1" dirty="0" smtClean="0"/>
              <a:t> fibrosis (</a:t>
            </a:r>
            <a:r>
              <a:rPr lang="en-US" sz="3400" b="1" dirty="0" err="1" smtClean="0"/>
              <a:t>Goleria</a:t>
            </a:r>
            <a:r>
              <a:rPr lang="en-US" sz="3400" b="1" dirty="0" smtClean="0"/>
              <a:t>, 1970). </a:t>
            </a:r>
          </a:p>
          <a:p>
            <a:pPr>
              <a:lnSpc>
                <a:spcPct val="120000"/>
              </a:lnSpc>
            </a:pPr>
            <a:r>
              <a:rPr lang="en-US" sz="3400" b="1" dirty="0" smtClean="0"/>
              <a:t> Idiopathic oral fibrosis (</a:t>
            </a:r>
            <a:r>
              <a:rPr lang="en-US" sz="3400" b="1" dirty="0" err="1" smtClean="0"/>
              <a:t>Krishnamoorthy</a:t>
            </a:r>
            <a:r>
              <a:rPr lang="en-US" sz="3400" b="1" dirty="0" smtClean="0"/>
              <a:t>, 1970</a:t>
            </a:r>
            <a:r>
              <a:rPr lang="en-US" sz="3100" dirty="0" smtClean="0"/>
              <a:t>). </a:t>
            </a:r>
          </a:p>
          <a:p>
            <a:pPr>
              <a:lnSpc>
                <a:spcPct val="120000"/>
              </a:lnSpc>
            </a:pPr>
            <a:endParaRPr lang="en-US" dirty="0"/>
          </a:p>
        </p:txBody>
      </p:sp>
      <p:sp>
        <p:nvSpPr>
          <p:cNvPr id="4" name="TextBox 3"/>
          <p:cNvSpPr txBox="1"/>
          <p:nvPr/>
        </p:nvSpPr>
        <p:spPr>
          <a:xfrm>
            <a:off x="1447800" y="6019800"/>
            <a:ext cx="6858000" cy="369332"/>
          </a:xfrm>
          <a:prstGeom prst="rect">
            <a:avLst/>
          </a:prstGeom>
          <a:noFill/>
        </p:spPr>
        <p:txBody>
          <a:bodyPr wrap="square" rtlCol="0">
            <a:spAutoFit/>
          </a:bodyPr>
          <a:lstStyle/>
          <a:p>
            <a:r>
              <a:rPr lang="en-US" dirty="0" smtClean="0"/>
              <a:t>WHO Bulletin OMS. </a:t>
            </a:r>
            <a:r>
              <a:rPr lang="en-US" dirty="0" err="1" smtClean="0"/>
              <a:t>Vol</a:t>
            </a:r>
            <a:r>
              <a:rPr lang="en-US" dirty="0" smtClean="0"/>
              <a:t> 72 1994</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ANTIOXIDANTS</a:t>
            </a:r>
            <a:endParaRPr lang="en-US" dirty="0">
              <a:latin typeface="Monotype Corsiva" pitchFamily="66" charset="0"/>
            </a:endParaRPr>
          </a:p>
        </p:txBody>
      </p:sp>
      <p:sp>
        <p:nvSpPr>
          <p:cNvPr id="3" name="Content Placeholder 2"/>
          <p:cNvSpPr>
            <a:spLocks noGrp="1"/>
          </p:cNvSpPr>
          <p:nvPr>
            <p:ph idx="1"/>
          </p:nvPr>
        </p:nvSpPr>
        <p:spPr/>
        <p:txBody>
          <a:bodyPr>
            <a:normAutofit/>
          </a:bodyPr>
          <a:lstStyle/>
          <a:p>
            <a:pPr>
              <a:buClr>
                <a:srgbClr val="FF0000"/>
              </a:buClr>
            </a:pPr>
            <a:r>
              <a:rPr lang="en-US" sz="3600" b="1" dirty="0" smtClean="0">
                <a:latin typeface="Arabic Typesetting" pitchFamily="66" charset="-78"/>
                <a:cs typeface="Arabic Typesetting" pitchFamily="66" charset="-78"/>
              </a:rPr>
              <a:t>Lycopene</a:t>
            </a:r>
          </a:p>
          <a:p>
            <a:pPr>
              <a:buClr>
                <a:srgbClr val="FF0000"/>
              </a:buClr>
            </a:pPr>
            <a:r>
              <a:rPr lang="en-US" sz="3600" b="1" dirty="0" smtClean="0">
                <a:latin typeface="Arabic Typesetting" pitchFamily="66" charset="-78"/>
                <a:cs typeface="Arabic Typesetting" pitchFamily="66" charset="-78"/>
                <a:sym typeface="Symbol"/>
              </a:rPr>
              <a:t>-Carotene</a:t>
            </a:r>
          </a:p>
          <a:p>
            <a:pPr>
              <a:buClr>
                <a:srgbClr val="FF0000"/>
              </a:buClr>
            </a:pPr>
            <a:r>
              <a:rPr lang="en-US" sz="3600" b="1" dirty="0" smtClean="0">
                <a:latin typeface="Arabic Typesetting" pitchFamily="66" charset="-78"/>
                <a:cs typeface="Arabic Typesetting" pitchFamily="66" charset="-78"/>
                <a:sym typeface="Symbol"/>
              </a:rPr>
              <a:t>Vitamin A,B,C &amp; E</a:t>
            </a:r>
          </a:p>
          <a:p>
            <a:pPr>
              <a:buClr>
                <a:srgbClr val="FF0000"/>
              </a:buClr>
            </a:pPr>
            <a:r>
              <a:rPr lang="en-US" sz="3600" b="1" dirty="0" smtClean="0">
                <a:latin typeface="Arabic Typesetting" pitchFamily="66" charset="-78"/>
                <a:cs typeface="Arabic Typesetting" pitchFamily="66" charset="-78"/>
                <a:sym typeface="Symbol"/>
              </a:rPr>
              <a:t>Zinc</a:t>
            </a:r>
          </a:p>
          <a:p>
            <a:pPr>
              <a:buClr>
                <a:srgbClr val="FF0000"/>
              </a:buClr>
            </a:pPr>
            <a:r>
              <a:rPr lang="en-US" sz="3600" b="1" dirty="0" smtClean="0">
                <a:latin typeface="Arabic Typesetting" pitchFamily="66" charset="-78"/>
                <a:cs typeface="Arabic Typesetting" pitchFamily="66" charset="-78"/>
                <a:sym typeface="Symbol"/>
              </a:rPr>
              <a:t>Selenium</a:t>
            </a:r>
          </a:p>
          <a:p>
            <a:pPr>
              <a:buClr>
                <a:srgbClr val="FF0000"/>
              </a:buClr>
            </a:pPr>
            <a:r>
              <a:rPr lang="en-US" sz="3600" b="1" dirty="0" smtClean="0">
                <a:latin typeface="Arabic Typesetting" pitchFamily="66" charset="-78"/>
                <a:cs typeface="Arabic Typesetting" pitchFamily="66" charset="-78"/>
                <a:sym typeface="Symbol"/>
              </a:rPr>
              <a:t>Magnesium </a:t>
            </a:r>
            <a:endParaRPr lang="en-US" sz="3600" b="1" dirty="0">
              <a:latin typeface="Arabic Typesetting" pitchFamily="66" charset="-78"/>
              <a:cs typeface="Arabic Typesetting" pitchFamily="66" charset="-78"/>
            </a:endParaRPr>
          </a:p>
        </p:txBody>
      </p:sp>
      <p:sp>
        <p:nvSpPr>
          <p:cNvPr id="4" name="Rectangle 3"/>
          <p:cNvSpPr/>
          <p:nvPr/>
        </p:nvSpPr>
        <p:spPr>
          <a:xfrm>
            <a:off x="457200" y="6396335"/>
            <a:ext cx="8686800" cy="523220"/>
          </a:xfrm>
          <a:prstGeom prst="rect">
            <a:avLst/>
          </a:prstGeom>
          <a:noFill/>
          <a:ln>
            <a:noFill/>
          </a:ln>
        </p:spPr>
        <p:txBody>
          <a:bodyPr wrap="square">
            <a:spAutoFit/>
          </a:bodyPr>
          <a:lstStyle/>
          <a:p>
            <a:r>
              <a:rPr lang="en-US" sz="2800" dirty="0" smtClean="0">
                <a:solidFill>
                  <a:srgbClr val="FF0000"/>
                </a:solidFill>
                <a:latin typeface="Arabic Typesetting" pitchFamily="66" charset="-78"/>
                <a:cs typeface="Arabic Typesetting" pitchFamily="66" charset="-78"/>
              </a:rPr>
              <a:t> </a:t>
            </a:r>
            <a:r>
              <a:rPr lang="en-US" sz="2800" dirty="0" smtClean="0">
                <a:latin typeface="Arabic Typesetting" pitchFamily="66" charset="-78"/>
                <a:cs typeface="Arabic Typesetting" pitchFamily="66" charset="-78"/>
              </a:rPr>
              <a:t>J Oral Maxillofacial Surgery:2009, July 67(7) 1510-1515</a:t>
            </a:r>
            <a:endParaRPr lang="en-US" sz="28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dirty="0" smtClean="0">
                <a:latin typeface="Monotype Corsiva" pitchFamily="66" charset="0"/>
              </a:rPr>
              <a:t>LYCOPENE</a:t>
            </a:r>
            <a:endParaRPr lang="en-US" dirty="0"/>
          </a:p>
        </p:txBody>
      </p:sp>
      <p:graphicFrame>
        <p:nvGraphicFramePr>
          <p:cNvPr id="4" name="Content Placeholder 3"/>
          <p:cNvGraphicFramePr>
            <a:graphicFrameLocks noGrp="1"/>
          </p:cNvGraphicFramePr>
          <p:nvPr>
            <p:ph idx="1"/>
          </p:nvPr>
        </p:nvGraphicFramePr>
        <p:xfrm>
          <a:off x="1295400" y="685800"/>
          <a:ext cx="749935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ANTIOXIDANTS</a:t>
            </a:r>
            <a:endParaRPr lang="en-US" dirty="0"/>
          </a:p>
        </p:txBody>
      </p:sp>
      <p:sp>
        <p:nvSpPr>
          <p:cNvPr id="3" name="Content Placeholder 2"/>
          <p:cNvSpPr>
            <a:spLocks noGrp="1"/>
          </p:cNvSpPr>
          <p:nvPr>
            <p:ph idx="1"/>
          </p:nvPr>
        </p:nvSpPr>
        <p:spPr/>
        <p:txBody>
          <a:bodyPr>
            <a:normAutofit/>
          </a:bodyPr>
          <a:lstStyle/>
          <a:p>
            <a:pPr>
              <a:buClr>
                <a:srgbClr val="FF0000"/>
              </a:buClr>
            </a:pPr>
            <a:r>
              <a:rPr lang="en-US" sz="2800" b="1" dirty="0" smtClean="0">
                <a:latin typeface="Arabic Typesetting" pitchFamily="66" charset="-78"/>
                <a:cs typeface="Arabic Typesetting" pitchFamily="66" charset="-78"/>
              </a:rPr>
              <a:t>Vitamin E : </a:t>
            </a:r>
          </a:p>
          <a:p>
            <a:pPr lvl="1">
              <a:buClr>
                <a:srgbClr val="FF0000"/>
              </a:buClr>
              <a:buNone/>
            </a:pPr>
            <a:r>
              <a:rPr lang="en-US" sz="2800" b="1" dirty="0" smtClean="0">
                <a:latin typeface="Arabic Typesetting" pitchFamily="66" charset="-78"/>
                <a:cs typeface="Arabic Typesetting" pitchFamily="66" charset="-78"/>
              </a:rPr>
              <a:t>Prevents the oxidation of PUFA</a:t>
            </a:r>
          </a:p>
          <a:p>
            <a:pPr lvl="1">
              <a:buClr>
                <a:srgbClr val="FF0000"/>
              </a:buClr>
              <a:buNone/>
            </a:pPr>
            <a:r>
              <a:rPr lang="en-US" sz="2800" b="1" dirty="0" smtClean="0">
                <a:latin typeface="Arabic Typesetting" pitchFamily="66" charset="-78"/>
                <a:cs typeface="Arabic Typesetting" pitchFamily="66" charset="-78"/>
              </a:rPr>
              <a:t>Prevents the formation of ROS</a:t>
            </a:r>
          </a:p>
          <a:p>
            <a:pPr>
              <a:buClr>
                <a:srgbClr val="FF0000"/>
              </a:buClr>
            </a:pPr>
            <a:r>
              <a:rPr lang="en-US" sz="2800" b="1" dirty="0" smtClean="0">
                <a:latin typeface="Arabic Typesetting" pitchFamily="66" charset="-78"/>
                <a:cs typeface="Arabic Typesetting" pitchFamily="66" charset="-78"/>
                <a:sym typeface="Symbol"/>
              </a:rPr>
              <a:t>- carotene – 50,000IU &amp; vitamin E for 6wks </a:t>
            </a:r>
            <a:endParaRPr lang="en-US" sz="2800" b="1" dirty="0" smtClean="0">
              <a:latin typeface="Arabic Typesetting" pitchFamily="66" charset="-78"/>
              <a:cs typeface="Arabic Typesetting" pitchFamily="66" charset="-78"/>
            </a:endParaRPr>
          </a:p>
          <a:p>
            <a:pPr>
              <a:buClr>
                <a:srgbClr val="FF0000"/>
              </a:buClr>
              <a:buFont typeface="Wingdings 2" pitchFamily="18" charset="2"/>
              <a:buChar char="?"/>
            </a:pPr>
            <a:endParaRPr lang="en-US" sz="2800" b="1" dirty="0" smtClean="0">
              <a:latin typeface="Arabic Typesetting" pitchFamily="66" charset="-78"/>
              <a:cs typeface="Arabic Typesetting" pitchFamily="66" charset="-78"/>
            </a:endParaRPr>
          </a:p>
          <a:p>
            <a:pPr>
              <a:buClr>
                <a:srgbClr val="FF0000"/>
              </a:buClr>
              <a:buNone/>
            </a:pPr>
            <a:r>
              <a:rPr lang="en-US" sz="2800" b="1" dirty="0" smtClean="0">
                <a:latin typeface="Arabic Typesetting" pitchFamily="66" charset="-78"/>
                <a:cs typeface="Arabic Typesetting" pitchFamily="66" charset="-78"/>
              </a:rPr>
              <a:t>  Effective increase in mouth opening &amp; tongue protrusion</a:t>
            </a:r>
            <a:endParaRPr lang="en-US" sz="2800" b="1" dirty="0">
              <a:latin typeface="Arabic Typesetting" pitchFamily="66" charset="-78"/>
              <a:cs typeface="Arabic Typesetting" pitchFamily="66" charset="-78"/>
            </a:endParaRPr>
          </a:p>
        </p:txBody>
      </p:sp>
      <p:sp>
        <p:nvSpPr>
          <p:cNvPr id="5" name="Rectangle 4"/>
          <p:cNvSpPr/>
          <p:nvPr/>
        </p:nvSpPr>
        <p:spPr>
          <a:xfrm>
            <a:off x="1143000" y="6248400"/>
            <a:ext cx="7848600" cy="523220"/>
          </a:xfrm>
          <a:prstGeom prst="rect">
            <a:avLst/>
          </a:prstGeom>
          <a:noFill/>
          <a:ln>
            <a:noFill/>
          </a:ln>
        </p:spPr>
        <p:txBody>
          <a:bodyPr wrap="square">
            <a:spAutoFit/>
          </a:bodyPr>
          <a:lstStyle/>
          <a:p>
            <a:r>
              <a:rPr lang="en-US" sz="2800" dirty="0" smtClean="0">
                <a:solidFill>
                  <a:srgbClr val="FF0000"/>
                </a:solidFill>
                <a:latin typeface="Arabic Typesetting" pitchFamily="66" charset="-78"/>
                <a:cs typeface="Arabic Typesetting" pitchFamily="66" charset="-78"/>
              </a:rPr>
              <a:t>           </a:t>
            </a:r>
            <a:r>
              <a:rPr lang="en-US" sz="2800" dirty="0" smtClean="0">
                <a:latin typeface="Arabic Typesetting" pitchFamily="66" charset="-78"/>
                <a:cs typeface="Arabic Typesetting" pitchFamily="66" charset="-78"/>
              </a:rPr>
              <a:t>Oral Maxillofacial Surgery:2009, July 67(7) 1510-1515</a:t>
            </a:r>
            <a:endParaRPr lang="en-US" sz="28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4203192" cy="563562"/>
          </a:xfrm>
        </p:spPr>
        <p:txBody>
          <a:bodyPr>
            <a:normAutofit fontScale="90000"/>
          </a:bodyPr>
          <a:lstStyle/>
          <a:p>
            <a:r>
              <a:rPr lang="en-US" dirty="0" smtClean="0"/>
              <a:t>     ZINC</a:t>
            </a:r>
            <a:endParaRPr lang="en-US" dirty="0"/>
          </a:p>
        </p:txBody>
      </p:sp>
      <p:sp>
        <p:nvSpPr>
          <p:cNvPr id="3" name="Content Placeholder 2"/>
          <p:cNvSpPr>
            <a:spLocks noGrp="1"/>
          </p:cNvSpPr>
          <p:nvPr>
            <p:ph idx="1"/>
          </p:nvPr>
        </p:nvSpPr>
        <p:spPr>
          <a:xfrm>
            <a:off x="1435608" y="762000"/>
            <a:ext cx="7498080" cy="5486400"/>
          </a:xfrm>
        </p:spPr>
        <p:txBody>
          <a:bodyPr/>
          <a:lstStyle/>
          <a:p>
            <a:pPr lvl="0"/>
            <a:r>
              <a:rPr lang="en-US" dirty="0" err="1" smtClean="0"/>
              <a:t>Epithelializing</a:t>
            </a:r>
            <a:r>
              <a:rPr lang="en-US" dirty="0" smtClean="0"/>
              <a:t> agent</a:t>
            </a:r>
          </a:p>
          <a:p>
            <a:pPr lvl="0"/>
            <a:r>
              <a:rPr lang="en-US" dirty="0" smtClean="0"/>
              <a:t>Dosage : Zinc </a:t>
            </a:r>
            <a:r>
              <a:rPr lang="en-US" dirty="0" err="1" smtClean="0"/>
              <a:t>sulphate</a:t>
            </a:r>
            <a:r>
              <a:rPr lang="en-US" dirty="0" smtClean="0"/>
              <a:t> 220mg TDS</a:t>
            </a:r>
          </a:p>
          <a:p>
            <a:pPr lvl="0"/>
            <a:r>
              <a:rPr lang="en-US" dirty="0" smtClean="0"/>
              <a:t>Zinc alone /in combination with vitamin-A   better in grade I &amp; II</a:t>
            </a:r>
          </a:p>
          <a:p>
            <a:pPr lvl="0"/>
            <a:r>
              <a:rPr lang="en-US" dirty="0" smtClean="0"/>
              <a:t>Zinc + cortisone      effective in grade III </a:t>
            </a:r>
          </a:p>
          <a:p>
            <a:r>
              <a:rPr lang="en-US" dirty="0" smtClean="0"/>
              <a:t> Increases the extent of relief  and no relapse was observed </a:t>
            </a:r>
            <a:r>
              <a:rPr lang="en-US" dirty="0" err="1" smtClean="0"/>
              <a:t>upto</a:t>
            </a:r>
            <a:r>
              <a:rPr lang="en-US" dirty="0" smtClean="0"/>
              <a:t> a period of 15 months</a:t>
            </a:r>
          </a:p>
          <a:p>
            <a:pPr lvl="0"/>
            <a:endParaRPr lang="en-US" dirty="0" smtClean="0"/>
          </a:p>
          <a:p>
            <a:pPr lvl="0"/>
            <a:endParaRPr lang="en-US" dirty="0" smtClean="0"/>
          </a:p>
          <a:p>
            <a:endParaRPr lang="en-US" dirty="0"/>
          </a:p>
        </p:txBody>
      </p:sp>
      <p:sp>
        <p:nvSpPr>
          <p:cNvPr id="4" name="Right Arrow 3"/>
          <p:cNvSpPr/>
          <p:nvPr/>
        </p:nvSpPr>
        <p:spPr>
          <a:xfrm>
            <a:off x="4800600" y="3276600"/>
            <a:ext cx="457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5867400"/>
            <a:ext cx="6781800" cy="461665"/>
          </a:xfrm>
          <a:prstGeom prst="rect">
            <a:avLst/>
          </a:prstGeom>
          <a:noFill/>
        </p:spPr>
        <p:txBody>
          <a:bodyPr wrap="square" rtlCol="0">
            <a:spAutoFit/>
          </a:bodyPr>
          <a:lstStyle/>
          <a:p>
            <a:r>
              <a:rPr lang="en-US" dirty="0" smtClean="0"/>
              <a:t>          </a:t>
            </a:r>
            <a:r>
              <a:rPr lang="en-US" sz="2400" dirty="0" smtClean="0"/>
              <a:t>Indian J </a:t>
            </a:r>
            <a:r>
              <a:rPr lang="en-US" sz="2400" dirty="0" err="1" smtClean="0"/>
              <a:t>Pharm</a:t>
            </a:r>
            <a:r>
              <a:rPr lang="en-US" sz="2400" dirty="0" smtClean="0"/>
              <a:t>: 1991,23: 236-241</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Monotype Corsiva" pitchFamily="66" charset="0"/>
              </a:rPr>
              <a:t>COPPER  CHELATORS</a:t>
            </a:r>
            <a:endParaRPr lang="en-US" sz="4800" dirty="0">
              <a:latin typeface="Monotype Corsiva" pitchFamily="66" charset="0"/>
            </a:endParaRPr>
          </a:p>
        </p:txBody>
      </p:sp>
      <p:sp>
        <p:nvSpPr>
          <p:cNvPr id="3" name="Content Placeholder 2"/>
          <p:cNvSpPr>
            <a:spLocks noGrp="1"/>
          </p:cNvSpPr>
          <p:nvPr>
            <p:ph idx="1"/>
          </p:nvPr>
        </p:nvSpPr>
        <p:spPr/>
        <p:txBody>
          <a:bodyPr>
            <a:normAutofit/>
          </a:bodyPr>
          <a:lstStyle/>
          <a:p>
            <a:pPr>
              <a:buClr>
                <a:srgbClr val="FF0000"/>
              </a:buClr>
            </a:pPr>
            <a:endParaRPr lang="en-US" sz="2800" dirty="0" smtClean="0">
              <a:latin typeface="Arabic Typesetting" pitchFamily="66" charset="-78"/>
              <a:cs typeface="Arabic Typesetting" pitchFamily="66" charset="-78"/>
            </a:endParaRPr>
          </a:p>
          <a:p>
            <a:pPr>
              <a:buClr>
                <a:srgbClr val="FF0000"/>
              </a:buClr>
            </a:pPr>
            <a:r>
              <a:rPr lang="en-US" sz="2800" dirty="0" smtClean="0">
                <a:latin typeface="Arabic Typesetting" pitchFamily="66" charset="-78"/>
                <a:cs typeface="Arabic Typesetting" pitchFamily="66" charset="-78"/>
              </a:rPr>
              <a:t>Inhibits LOX &amp; directly binds with collagen fibrils, preventing cross linking into stable collagen tissue.</a:t>
            </a:r>
          </a:p>
          <a:p>
            <a:pPr>
              <a:buClr>
                <a:srgbClr val="FF0000"/>
              </a:buClr>
            </a:pPr>
            <a:r>
              <a:rPr lang="en-US" sz="2800" dirty="0" smtClean="0">
                <a:latin typeface="Arabic Typesetting" pitchFamily="66" charset="-78"/>
                <a:cs typeface="Arabic Typesetting" pitchFamily="66" charset="-78"/>
              </a:rPr>
              <a:t>Local use of D-</a:t>
            </a:r>
            <a:r>
              <a:rPr lang="en-US" sz="2800" dirty="0" err="1" smtClean="0">
                <a:latin typeface="Arabic Typesetting" pitchFamily="66" charset="-78"/>
                <a:cs typeface="Arabic Typesetting" pitchFamily="66" charset="-78"/>
              </a:rPr>
              <a:t>penicillamine</a:t>
            </a:r>
            <a:r>
              <a:rPr lang="en-US" sz="2800" dirty="0" smtClean="0">
                <a:latin typeface="Arabic Typesetting" pitchFamily="66" charset="-78"/>
                <a:cs typeface="Arabic Typesetting" pitchFamily="66" charset="-78"/>
              </a:rPr>
              <a:t> is useful.</a:t>
            </a:r>
            <a:endParaRPr lang="en-US" sz="2800" dirty="0">
              <a:latin typeface="Arabic Typesetting" pitchFamily="66" charset="-78"/>
              <a:cs typeface="Arabic Typesetting" pitchFamily="66" charset="-78"/>
            </a:endParaRPr>
          </a:p>
        </p:txBody>
      </p:sp>
      <p:sp>
        <p:nvSpPr>
          <p:cNvPr id="4" name="Rectangle 3"/>
          <p:cNvSpPr/>
          <p:nvPr/>
        </p:nvSpPr>
        <p:spPr>
          <a:xfrm>
            <a:off x="533400" y="6027003"/>
            <a:ext cx="8305800" cy="523220"/>
          </a:xfrm>
          <a:prstGeom prst="rect">
            <a:avLst/>
          </a:prstGeom>
          <a:noFill/>
          <a:ln>
            <a:noFill/>
          </a:ln>
        </p:spPr>
        <p:txBody>
          <a:bodyPr wrap="square">
            <a:spAutoFit/>
          </a:bodyPr>
          <a:lstStyle/>
          <a:p>
            <a:r>
              <a:rPr lang="en-US" sz="2800" dirty="0" smtClean="0">
                <a:latin typeface="Arabic Typesetting" pitchFamily="66" charset="-78"/>
                <a:cs typeface="Arabic Typesetting" pitchFamily="66" charset="-78"/>
              </a:rPr>
              <a:t>        J oral path &amp; Med : 2005 , by </a:t>
            </a:r>
            <a:r>
              <a:rPr lang="en-US" sz="2800" dirty="0" err="1" smtClean="0">
                <a:latin typeface="Arabic Typesetting" pitchFamily="66" charset="-78"/>
                <a:cs typeface="Arabic Typesetting" pitchFamily="66" charset="-78"/>
              </a:rPr>
              <a:t>P.Rajalalitha,S.Vali</a:t>
            </a:r>
            <a:endParaRPr lang="en-US" sz="28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latin typeface="Monotype Corsiva" pitchFamily="66" charset="0"/>
              </a:rPr>
              <a:t>CURCUMIN</a:t>
            </a:r>
            <a:endParaRPr lang="en-US" dirty="0">
              <a:latin typeface="Monotype Corsiva" pitchFamily="66" charset="0"/>
            </a:endParaRPr>
          </a:p>
        </p:txBody>
      </p:sp>
      <p:sp>
        <p:nvSpPr>
          <p:cNvPr id="3" name="Content Placeholder 2"/>
          <p:cNvSpPr>
            <a:spLocks noGrp="1"/>
          </p:cNvSpPr>
          <p:nvPr>
            <p:ph idx="1"/>
          </p:nvPr>
        </p:nvSpPr>
        <p:spPr>
          <a:xfrm>
            <a:off x="381000" y="1752600"/>
            <a:ext cx="8229600" cy="4191000"/>
          </a:xfrm>
        </p:spPr>
        <p:txBody>
          <a:bodyPr>
            <a:noAutofit/>
          </a:bodyPr>
          <a:lstStyle/>
          <a:p>
            <a:pPr>
              <a:buClr>
                <a:srgbClr val="FF0000"/>
              </a:buClr>
              <a:buNone/>
            </a:pPr>
            <a:r>
              <a:rPr lang="en-US" b="1" dirty="0" smtClean="0">
                <a:latin typeface="Arabic Typesetting" pitchFamily="66" charset="-78"/>
                <a:cs typeface="Arabic Typesetting" pitchFamily="66" charset="-78"/>
              </a:rPr>
              <a:t>     </a:t>
            </a:r>
            <a:r>
              <a:rPr lang="en-US" sz="3200" b="1" dirty="0" smtClean="0">
                <a:latin typeface="Arabic Typesetting" pitchFamily="66" charset="-78"/>
                <a:cs typeface="Arabic Typesetting" pitchFamily="66" charset="-78"/>
              </a:rPr>
              <a:t> Natural  </a:t>
            </a:r>
            <a:r>
              <a:rPr lang="en-US" sz="3200" b="1" dirty="0" err="1" smtClean="0">
                <a:latin typeface="Arabic Typesetting" pitchFamily="66" charset="-78"/>
                <a:cs typeface="Arabic Typesetting" pitchFamily="66" charset="-78"/>
              </a:rPr>
              <a:t>polyphenol</a:t>
            </a:r>
            <a:r>
              <a:rPr lang="en-US" sz="3200" b="1" dirty="0" smtClean="0">
                <a:latin typeface="Arabic Typesetting" pitchFamily="66" charset="-78"/>
                <a:cs typeface="Arabic Typesetting" pitchFamily="66" charset="-78"/>
              </a:rPr>
              <a:t>, a major yellow pigment in turmeric,  </a:t>
            </a:r>
          </a:p>
          <a:p>
            <a:pPr>
              <a:buClr>
                <a:srgbClr val="FF0000"/>
              </a:buClr>
              <a:buNone/>
            </a:pPr>
            <a:r>
              <a:rPr lang="en-US" sz="3200" b="1" dirty="0" smtClean="0">
                <a:latin typeface="Arabic Typesetting" pitchFamily="66" charset="-78"/>
                <a:cs typeface="Arabic Typesetting" pitchFamily="66" charset="-78"/>
              </a:rPr>
              <a:t>     mustard</a:t>
            </a:r>
          </a:p>
          <a:p>
            <a:pPr>
              <a:buClr>
                <a:srgbClr val="FF0000"/>
              </a:buClr>
              <a:buNone/>
            </a:pPr>
            <a:r>
              <a:rPr lang="en-US" b="1" dirty="0" smtClean="0">
                <a:latin typeface="Arabic Typesetting" pitchFamily="66" charset="-78"/>
                <a:cs typeface="Arabic Typesetting" pitchFamily="66" charset="-78"/>
              </a:rPr>
              <a:t>     </a:t>
            </a:r>
            <a:r>
              <a:rPr lang="en-US" sz="3200" b="1" dirty="0" smtClean="0">
                <a:latin typeface="Arabic Typesetting" pitchFamily="66" charset="-78"/>
                <a:cs typeface="Arabic Typesetting" pitchFamily="66" charset="-78"/>
              </a:rPr>
              <a:t> Mechanism of action :</a:t>
            </a:r>
          </a:p>
          <a:p>
            <a:pPr lvl="1">
              <a:buClr>
                <a:srgbClr val="FF0000"/>
              </a:buClr>
              <a:buFont typeface="Wingdings" pitchFamily="2" charset="2"/>
              <a:buChar char="§"/>
            </a:pPr>
            <a:r>
              <a:rPr lang="en-US" sz="3200" b="1" dirty="0" smtClean="0">
                <a:latin typeface="Arabic Typesetting" pitchFamily="66" charset="-78"/>
                <a:cs typeface="Arabic Typesetting" pitchFamily="66" charset="-78"/>
              </a:rPr>
              <a:t>  Antioxidant &amp; Anti-inflammatory activity</a:t>
            </a:r>
          </a:p>
          <a:p>
            <a:pPr lvl="1">
              <a:buClr>
                <a:srgbClr val="FF0000"/>
              </a:buClr>
              <a:buFont typeface="Wingdings" pitchFamily="2" charset="2"/>
              <a:buChar char="§"/>
            </a:pPr>
            <a:r>
              <a:rPr lang="en-US" sz="3200" b="1" dirty="0" smtClean="0">
                <a:latin typeface="Arabic Typesetting" pitchFamily="66" charset="-78"/>
                <a:cs typeface="Arabic Typesetting" pitchFamily="66" charset="-78"/>
              </a:rPr>
              <a:t>  Suppresses the expression of extracellular matrix genes</a:t>
            </a:r>
            <a:endParaRPr lang="en-US" sz="3200" b="1" dirty="0" smtClean="0">
              <a:latin typeface="Arabic Typesetting" pitchFamily="66" charset="-78"/>
              <a:cs typeface="Arabic Typesetting" pitchFamily="66" charset="-78"/>
              <a:sym typeface="Symbol"/>
            </a:endParaRPr>
          </a:p>
          <a:p>
            <a:pPr lvl="1">
              <a:buClr>
                <a:srgbClr val="FF0000"/>
              </a:buClr>
              <a:buFont typeface="Wingdings" pitchFamily="2" charset="2"/>
              <a:buChar char="§"/>
            </a:pPr>
            <a:r>
              <a:rPr lang="en-US" sz="3200" b="1" dirty="0" smtClean="0">
                <a:latin typeface="Arabic Typesetting" pitchFamily="66" charset="-78"/>
                <a:cs typeface="Arabic Typesetting" pitchFamily="66" charset="-78"/>
                <a:sym typeface="Symbol"/>
              </a:rPr>
              <a:t>  Inhibiting CTGF gene expression</a:t>
            </a:r>
          </a:p>
          <a:p>
            <a:pPr lvl="1">
              <a:buClr>
                <a:srgbClr val="FF0000"/>
              </a:buClr>
              <a:buNone/>
            </a:pPr>
            <a:endParaRPr lang="en-US" sz="3200" b="1" dirty="0" smtClean="0">
              <a:latin typeface="Arabic Typesetting" pitchFamily="66" charset="-78"/>
              <a:cs typeface="Arabic Typesetting" pitchFamily="66" charset="-78"/>
              <a:sym typeface="Symbol"/>
            </a:endParaRPr>
          </a:p>
          <a:p>
            <a:pPr lvl="1">
              <a:buClr>
                <a:srgbClr val="FF0000"/>
              </a:buClr>
              <a:buFont typeface="Wingdings 2" pitchFamily="18" charset="2"/>
              <a:buChar char="?"/>
            </a:pPr>
            <a:endParaRPr lang="en-US" sz="3200" b="1" dirty="0" smtClean="0">
              <a:latin typeface="Arabic Typesetting" pitchFamily="66" charset="-78"/>
              <a:cs typeface="Arabic Typesetting" pitchFamily="66" charset="-78"/>
              <a:sym typeface="Symbol"/>
            </a:endParaRPr>
          </a:p>
          <a:p>
            <a:pPr lvl="1">
              <a:buClr>
                <a:srgbClr val="FF0000"/>
              </a:buClr>
              <a:buFont typeface="Wingdings 2" pitchFamily="18" charset="2"/>
              <a:buChar char="?"/>
            </a:pPr>
            <a:endParaRPr lang="en-US" sz="3200" b="1" dirty="0" smtClean="0">
              <a:latin typeface="Arabic Typesetting" pitchFamily="66" charset="-78"/>
              <a:cs typeface="Arabic Typesetting" pitchFamily="66" charset="-78"/>
              <a:sym typeface="Symbol"/>
            </a:endParaRPr>
          </a:p>
          <a:p>
            <a:pPr lvl="1">
              <a:buClr>
                <a:srgbClr val="FF0000"/>
              </a:buClr>
              <a:buNone/>
            </a:pPr>
            <a:endParaRPr lang="en-US" sz="3200" b="1" dirty="0" smtClean="0">
              <a:solidFill>
                <a:schemeClr val="tx2">
                  <a:lumMod val="75000"/>
                </a:schemeClr>
              </a:solidFill>
              <a:latin typeface="Arabic Typesetting" pitchFamily="66" charset="-78"/>
              <a:cs typeface="Arabic Typesetting" pitchFamily="66" charset="-78"/>
              <a:sym typeface="Symbol"/>
            </a:endParaRPr>
          </a:p>
          <a:p>
            <a:pPr lvl="1">
              <a:buClr>
                <a:srgbClr val="FF0000"/>
              </a:buClr>
              <a:buNone/>
            </a:pPr>
            <a:endParaRPr lang="en-US" sz="3200" b="1" dirty="0" smtClean="0">
              <a:solidFill>
                <a:schemeClr val="accent1"/>
              </a:solidFill>
              <a:latin typeface="Arabic Typesetting" pitchFamily="66" charset="-78"/>
              <a:cs typeface="Arabic Typesetting" pitchFamily="66" charset="-78"/>
              <a:sym typeface="Symbol"/>
            </a:endParaRPr>
          </a:p>
          <a:p>
            <a:pPr>
              <a:buClr>
                <a:srgbClr val="FF0000"/>
              </a:buClr>
              <a:buNone/>
            </a:pPr>
            <a:endParaRPr lang="en-US" sz="3200" b="1" dirty="0">
              <a:solidFill>
                <a:srgbClr val="FF0000"/>
              </a:solidFill>
              <a:latin typeface="Arabic Typesetting" pitchFamily="66" charset="-78"/>
              <a:cs typeface="Arabic Typesetting" pitchFamily="66" charset="-78"/>
            </a:endParaRPr>
          </a:p>
        </p:txBody>
      </p:sp>
      <p:sp>
        <p:nvSpPr>
          <p:cNvPr id="4" name="TextBox 3"/>
          <p:cNvSpPr txBox="1"/>
          <p:nvPr/>
        </p:nvSpPr>
        <p:spPr>
          <a:xfrm>
            <a:off x="1143000" y="5980093"/>
            <a:ext cx="6172200" cy="523220"/>
          </a:xfrm>
          <a:prstGeom prst="rect">
            <a:avLst/>
          </a:prstGeom>
          <a:noFill/>
          <a:ln>
            <a:solidFill>
              <a:schemeClr val="tx1"/>
            </a:solidFill>
          </a:ln>
        </p:spPr>
        <p:txBody>
          <a:bodyPr wrap="square" rtlCol="0">
            <a:spAutoFit/>
          </a:bodyPr>
          <a:lstStyle/>
          <a:p>
            <a:r>
              <a:rPr lang="en-US" sz="2800" dirty="0" smtClean="0">
                <a:solidFill>
                  <a:srgbClr val="FF0000"/>
                </a:solidFill>
                <a:latin typeface="Arabic Typesetting" pitchFamily="66" charset="-78"/>
                <a:cs typeface="Arabic Typesetting" pitchFamily="66" charset="-78"/>
                <a:sym typeface="Symbol"/>
              </a:rPr>
              <a:t>               </a:t>
            </a:r>
            <a:r>
              <a:rPr lang="en-US" sz="2800" dirty="0" smtClean="0">
                <a:latin typeface="Arabic Typesetting" pitchFamily="66" charset="-78"/>
                <a:cs typeface="Arabic Typesetting" pitchFamily="66" charset="-78"/>
                <a:sym typeface="Symbol"/>
              </a:rPr>
              <a:t>oral oncology ;45(2009) e99-e105</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a:bodyPr>
          <a:lstStyle/>
          <a:p>
            <a:r>
              <a:rPr lang="en-US" sz="2400" dirty="0" smtClean="0"/>
              <a:t>Alternative procedures, such as insertion of an oral stent, physiotherapy, local heat therapy, mouth exercises using acrylic carrots and ice cream sticks, have been tried with variable rates of success. </a:t>
            </a:r>
          </a:p>
          <a:p>
            <a:r>
              <a:rPr lang="en-US" sz="2400" dirty="0" smtClean="0"/>
              <a:t> In most cases, depending on the stage of disease and extent of oral involvement, therapy consisting of a combination of the above-mentioned drugs and surgery.</a:t>
            </a:r>
          </a:p>
          <a:p>
            <a:endParaRPr lang="en-US" sz="2400" dirty="0"/>
          </a:p>
        </p:txBody>
      </p:sp>
      <p:sp>
        <p:nvSpPr>
          <p:cNvPr id="4" name="TextBox 3"/>
          <p:cNvSpPr txBox="1"/>
          <p:nvPr/>
        </p:nvSpPr>
        <p:spPr>
          <a:xfrm>
            <a:off x="1600200" y="6019800"/>
            <a:ext cx="67818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a:bodyPr>
          <a:lstStyle/>
          <a:p>
            <a:r>
              <a:rPr lang="en-US" sz="2400" dirty="0" smtClean="0"/>
              <a:t>As fibrosis cannot be reversed, when mouth opening is severely limited surgical interventions-such as </a:t>
            </a:r>
            <a:r>
              <a:rPr lang="en-US" sz="2400" dirty="0" err="1" smtClean="0"/>
              <a:t>myotomy</a:t>
            </a:r>
            <a:r>
              <a:rPr lang="en-US" sz="2400" dirty="0" smtClean="0"/>
              <a:t>,  </a:t>
            </a:r>
            <a:r>
              <a:rPr lang="en-US" sz="2400" dirty="0" err="1" smtClean="0"/>
              <a:t>coronoidectomy</a:t>
            </a:r>
            <a:r>
              <a:rPr lang="en-US" sz="2400" dirty="0" smtClean="0"/>
              <a:t>  and excision of  fibrotic bands are required. </a:t>
            </a:r>
          </a:p>
          <a:p>
            <a:r>
              <a:rPr lang="en-US" sz="2400" dirty="0" smtClean="0"/>
              <a:t>Reconstruction using such techniques as  </a:t>
            </a:r>
            <a:r>
              <a:rPr lang="en-US" sz="2400" dirty="0" err="1" smtClean="0"/>
              <a:t>buccal</a:t>
            </a:r>
            <a:r>
              <a:rPr lang="en-US" sz="2400" dirty="0" smtClean="0"/>
              <a:t> pad flap, superficial temporal flap and forearm flap, can also be performed. </a:t>
            </a:r>
          </a:p>
        </p:txBody>
      </p:sp>
      <p:sp>
        <p:nvSpPr>
          <p:cNvPr id="4" name="TextBox 3"/>
          <p:cNvSpPr txBox="1"/>
          <p:nvPr/>
        </p:nvSpPr>
        <p:spPr>
          <a:xfrm>
            <a:off x="1600200" y="6096000"/>
            <a:ext cx="71628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1143000" y="990600"/>
            <a:ext cx="7790688" cy="5562600"/>
          </a:xfrm>
        </p:spPr>
        <p:txBody>
          <a:bodyPr>
            <a:normAutofit lnSpcReduction="10000"/>
          </a:bodyPr>
          <a:lstStyle/>
          <a:p>
            <a:r>
              <a:rPr lang="en-US" dirty="0" smtClean="0"/>
              <a:t>Oral sub-mucous fibrosis is a complex precancerous condition of the oral cavity and </a:t>
            </a:r>
            <a:r>
              <a:rPr lang="en-US" dirty="0" err="1" smtClean="0"/>
              <a:t>oropharynx</a:t>
            </a:r>
            <a:r>
              <a:rPr lang="en-US" dirty="0" smtClean="0"/>
              <a:t>. It is fast becoming an epidemic in India and is considered as an oral health problem with high degree of malignant potential. </a:t>
            </a:r>
          </a:p>
          <a:p>
            <a:r>
              <a:rPr lang="en-US" dirty="0" smtClean="0"/>
              <a:t>Unfortunately the complex </a:t>
            </a:r>
            <a:r>
              <a:rPr lang="en-US" dirty="0" err="1" smtClean="0"/>
              <a:t>pathophysiology</a:t>
            </a:r>
            <a:r>
              <a:rPr lang="en-US" dirty="0" smtClean="0"/>
              <a:t> of the lesion is still obscure and treatment modalities for lowering the changes have not been successful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3733800" cy="609600"/>
          </a:xfrm>
        </p:spPr>
        <p:txBody>
          <a:bodyPr>
            <a:normAutofit fontScale="90000"/>
          </a:bodyPr>
          <a:lstStyle/>
          <a:p>
            <a:r>
              <a:rPr lang="en-US" dirty="0" smtClean="0"/>
              <a:t/>
            </a:r>
            <a:br>
              <a:rPr lang="en-US" dirty="0" smtClean="0"/>
            </a:br>
            <a:r>
              <a:rPr lang="en-US" dirty="0" smtClean="0"/>
              <a:t>REFERENCES</a:t>
            </a:r>
            <a:br>
              <a:rPr lang="en-US" dirty="0" smtClean="0"/>
            </a:br>
            <a:endParaRPr lang="en-US" dirty="0"/>
          </a:p>
        </p:txBody>
      </p:sp>
      <p:sp>
        <p:nvSpPr>
          <p:cNvPr id="3" name="Content Placeholder 2"/>
          <p:cNvSpPr>
            <a:spLocks noGrp="1"/>
          </p:cNvSpPr>
          <p:nvPr>
            <p:ph idx="1"/>
          </p:nvPr>
        </p:nvSpPr>
        <p:spPr>
          <a:xfrm>
            <a:off x="914400" y="457200"/>
            <a:ext cx="8229600" cy="6400800"/>
          </a:xfrm>
        </p:spPr>
        <p:txBody>
          <a:bodyPr>
            <a:normAutofit/>
          </a:bodyPr>
          <a:lstStyle/>
          <a:p>
            <a:pPr>
              <a:lnSpc>
                <a:spcPct val="150000"/>
              </a:lnSpc>
            </a:pPr>
            <a:r>
              <a:rPr lang="en-US" sz="2400" dirty="0" smtClean="0">
                <a:latin typeface="+mj-lt"/>
              </a:rPr>
              <a:t>Oral Diseases (2011) 17 (Suppl. 1), 42–57</a:t>
            </a:r>
          </a:p>
          <a:p>
            <a:pPr>
              <a:lnSpc>
                <a:spcPct val="150000"/>
              </a:lnSpc>
            </a:pPr>
            <a:r>
              <a:rPr lang="en-US" sz="2400" dirty="0" smtClean="0">
                <a:latin typeface="+mj-lt"/>
              </a:rPr>
              <a:t>Journal of Investigative and Clinical Dentistry (2011), 2,10–15</a:t>
            </a:r>
          </a:p>
          <a:p>
            <a:pPr>
              <a:lnSpc>
                <a:spcPct val="150000"/>
              </a:lnSpc>
            </a:pPr>
            <a:r>
              <a:rPr lang="en-US" sz="2400" dirty="0" smtClean="0">
                <a:latin typeface="+mj-lt"/>
              </a:rPr>
              <a:t>J Cancer Science &amp; </a:t>
            </a:r>
            <a:r>
              <a:rPr lang="en-US" sz="2400" dirty="0" err="1" smtClean="0">
                <a:latin typeface="+mj-lt"/>
              </a:rPr>
              <a:t>Theraphy</a:t>
            </a:r>
            <a:r>
              <a:rPr lang="en-US" sz="2400" dirty="0" smtClean="0">
                <a:latin typeface="+mj-lt"/>
              </a:rPr>
              <a:t>   -   Volume 1(2) : 072-077 (2009) - 075   </a:t>
            </a:r>
          </a:p>
          <a:p>
            <a:pPr>
              <a:lnSpc>
                <a:spcPct val="150000"/>
              </a:lnSpc>
            </a:pPr>
            <a:r>
              <a:rPr lang="en-US" sz="2400" dirty="0" smtClean="0">
                <a:latin typeface="+mj-lt"/>
                <a:cs typeface="Arabic Typesetting" pitchFamily="66" charset="-78"/>
              </a:rPr>
              <a:t>J Oral Maxillofacial Surgery:2009, July 67(7) 1510-1515</a:t>
            </a:r>
            <a:endParaRPr lang="en-US" sz="2400" dirty="0" smtClean="0">
              <a:latin typeface="+mj-lt"/>
            </a:endParaRPr>
          </a:p>
          <a:p>
            <a:pPr>
              <a:lnSpc>
                <a:spcPct val="150000"/>
              </a:lnSpc>
            </a:pPr>
            <a:r>
              <a:rPr lang="da-DK" sz="2400" dirty="0" smtClean="0">
                <a:latin typeface="+mj-lt"/>
              </a:rPr>
              <a:t>J Oral Pathol Med (2007) 36: 575–80</a:t>
            </a:r>
          </a:p>
          <a:p>
            <a:pPr>
              <a:lnSpc>
                <a:spcPct val="150000"/>
              </a:lnSpc>
            </a:pPr>
            <a:r>
              <a:rPr lang="da-DK" sz="2400" dirty="0" smtClean="0">
                <a:latin typeface="+mj-lt"/>
              </a:rPr>
              <a:t>J Oral Pathol Med (2005) 34: 321–8</a:t>
            </a:r>
          </a:p>
          <a:p>
            <a:pPr>
              <a:lnSpc>
                <a:spcPct val="150000"/>
              </a:lnSpc>
            </a:pPr>
            <a:r>
              <a:rPr lang="en-US" sz="2400" dirty="0" smtClean="0">
                <a:latin typeface="+mj-lt"/>
              </a:rPr>
              <a:t>Oral Oncology (2006) 42, 561– 568</a:t>
            </a:r>
          </a:p>
          <a:p>
            <a:pPr>
              <a:lnSpc>
                <a:spcPct val="150000"/>
              </a:lnSpc>
            </a:pPr>
            <a:r>
              <a:rPr lang="en-US" sz="2400" dirty="0" smtClean="0">
                <a:latin typeface="+mj-lt"/>
              </a:rPr>
              <a:t>Oral and maxillofacial pathology: a rationale for diagnosis and treatment–Robert E. Marx and Diane Stern </a:t>
            </a:r>
          </a:p>
          <a:p>
            <a:pPr>
              <a:lnSpc>
                <a:spcPct val="150000"/>
              </a:lnSpc>
            </a:pPr>
            <a:endParaRPr lang="da-DK"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WORDS</a:t>
            </a:r>
            <a:endParaRPr lang="en-US" dirty="0"/>
          </a:p>
        </p:txBody>
      </p:sp>
      <p:sp>
        <p:nvSpPr>
          <p:cNvPr id="3" name="Content Placeholder 2"/>
          <p:cNvSpPr>
            <a:spLocks noGrp="1"/>
          </p:cNvSpPr>
          <p:nvPr>
            <p:ph idx="1"/>
          </p:nvPr>
        </p:nvSpPr>
        <p:spPr/>
        <p:txBody>
          <a:bodyPr>
            <a:normAutofit/>
          </a:bodyPr>
          <a:lstStyle/>
          <a:p>
            <a:r>
              <a:rPr lang="en-US" sz="2400" dirty="0" smtClean="0"/>
              <a:t>Quid has been defined as a substance or mixture of substances placed in the mouth or chewed and remaining in contact with the mucosa usually containing one or both of the two basic ingredients tobacco and/or areca nut in raw or any manufactured or </a:t>
            </a:r>
            <a:r>
              <a:rPr lang="da-DK" sz="2400" dirty="0" smtClean="0"/>
              <a:t>processed form (Zain et al., 1999).</a:t>
            </a:r>
          </a:p>
          <a:p>
            <a:r>
              <a:rPr lang="en-US" sz="2400" dirty="0" smtClean="0"/>
              <a:t>A precancerous lesion is a morphologically altered tissue in which oral cancer is more likely to occur than in its apparently normal counterpart’;</a:t>
            </a:r>
          </a:p>
          <a:p>
            <a:r>
              <a:rPr lang="en-US" sz="2400" dirty="0" smtClean="0"/>
              <a:t>A precancerous condition is a generalized state associated with a significantly increased risk of cancer’.</a:t>
            </a:r>
            <a:endParaRPr lang="da-DK" sz="2400" dirty="0" smtClean="0"/>
          </a:p>
          <a:p>
            <a:endParaRPr lang="da-DK" sz="2400" dirty="0" smtClean="0"/>
          </a:p>
        </p:txBody>
      </p:sp>
      <p:sp>
        <p:nvSpPr>
          <p:cNvPr id="4" name="TextBox 3"/>
          <p:cNvSpPr txBox="1"/>
          <p:nvPr/>
        </p:nvSpPr>
        <p:spPr>
          <a:xfrm>
            <a:off x="1524000" y="6096000"/>
            <a:ext cx="7391400" cy="369332"/>
          </a:xfrm>
          <a:prstGeom prst="rect">
            <a:avLst/>
          </a:prstGeom>
          <a:noFill/>
        </p:spPr>
        <p:txBody>
          <a:bodyPr wrap="square" rtlCol="0">
            <a:spAutoFit/>
          </a:bodyPr>
          <a:lstStyle/>
          <a:p>
            <a:r>
              <a:rPr lang="en-US" dirty="0" smtClean="0"/>
              <a:t>J Cancer Science &amp; </a:t>
            </a:r>
            <a:r>
              <a:rPr lang="en-US" dirty="0" err="1" smtClean="0"/>
              <a:t>Theraphy</a:t>
            </a:r>
            <a:r>
              <a:rPr lang="en-US" dirty="0" smtClean="0"/>
              <a:t>   -   Volume 1(2) : 072-077 (2009) - 075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435608" y="914400"/>
            <a:ext cx="7498080" cy="5334000"/>
          </a:xfrm>
        </p:spPr>
        <p:txBody>
          <a:bodyPr>
            <a:normAutofit fontScale="32500" lnSpcReduction="20000"/>
          </a:bodyPr>
          <a:lstStyle/>
          <a:p>
            <a:pPr>
              <a:lnSpc>
                <a:spcPct val="170000"/>
              </a:lnSpc>
            </a:pPr>
            <a:r>
              <a:rPr lang="en-US" sz="6200" b="1" dirty="0" smtClean="0">
                <a:cs typeface="Times New Roman" pitchFamily="18" charset="0"/>
              </a:rPr>
              <a:t>A comparative study, JIAOMR,2009 , 20(4):</a:t>
            </a:r>
          </a:p>
          <a:p>
            <a:pPr>
              <a:lnSpc>
                <a:spcPct val="170000"/>
              </a:lnSpc>
            </a:pPr>
            <a:r>
              <a:rPr lang="en-US" sz="6200" b="1" dirty="0" smtClean="0">
                <a:cs typeface="Times New Roman" pitchFamily="18" charset="0"/>
              </a:rPr>
              <a:t> </a:t>
            </a:r>
            <a:r>
              <a:rPr lang="en-US" sz="6200" b="1" dirty="0" smtClean="0">
                <a:cs typeface="Arabic Typesetting" pitchFamily="66" charset="-78"/>
              </a:rPr>
              <a:t>J Oral Maxillofacial Surgery:2009, July 67(7) 1510-1515</a:t>
            </a:r>
          </a:p>
          <a:p>
            <a:pPr>
              <a:lnSpc>
                <a:spcPct val="170000"/>
              </a:lnSpc>
            </a:pPr>
            <a:r>
              <a:rPr lang="en-US" sz="6200" b="1" dirty="0" smtClean="0">
                <a:cs typeface="Arabic Typesetting" pitchFamily="66" charset="-78"/>
              </a:rPr>
              <a:t> J Oral Maxillofacial Surgery:2009, July 67(7) 1510-1515</a:t>
            </a:r>
          </a:p>
          <a:p>
            <a:pPr>
              <a:lnSpc>
                <a:spcPct val="170000"/>
              </a:lnSpc>
            </a:pPr>
            <a:r>
              <a:rPr lang="en-US" sz="6200" b="1" dirty="0" smtClean="0"/>
              <a:t>A new adjunct in the treatment of oral </a:t>
            </a:r>
            <a:r>
              <a:rPr lang="en-US" sz="6200" b="1" dirty="0" err="1" smtClean="0"/>
              <a:t>submucous</a:t>
            </a:r>
            <a:r>
              <a:rPr lang="en-US" sz="6200" b="1" dirty="0" smtClean="0"/>
              <a:t> fibrosis , IJDR,2006;17:190-8</a:t>
            </a:r>
          </a:p>
          <a:p>
            <a:pPr>
              <a:lnSpc>
                <a:spcPct val="170000"/>
              </a:lnSpc>
            </a:pPr>
            <a:r>
              <a:rPr lang="en-US" sz="6200" b="1" dirty="0" err="1" smtClean="0">
                <a:cs typeface="Arabic Typesetting" pitchFamily="66" charset="-78"/>
              </a:rPr>
              <a:t>Int</a:t>
            </a:r>
            <a:r>
              <a:rPr lang="en-US" sz="6200" b="1" dirty="0" smtClean="0">
                <a:cs typeface="Arabic Typesetting" pitchFamily="66" charset="-78"/>
              </a:rPr>
              <a:t> J Oral </a:t>
            </a:r>
            <a:r>
              <a:rPr lang="en-US" sz="6200" b="1" dirty="0" err="1" smtClean="0">
                <a:cs typeface="Arabic Typesetting" pitchFamily="66" charset="-78"/>
              </a:rPr>
              <a:t>Maxillofac</a:t>
            </a:r>
            <a:r>
              <a:rPr lang="en-US" sz="6200" b="1" dirty="0" smtClean="0">
                <a:cs typeface="Arabic Typesetting" pitchFamily="66" charset="-78"/>
              </a:rPr>
              <a:t> Surg. 1987 Dec ;16 (6):695-9</a:t>
            </a:r>
            <a:endParaRPr lang="en-US" sz="6200" b="1" dirty="0" smtClean="0">
              <a:solidFill>
                <a:srgbClr val="FF0000"/>
              </a:solidFill>
              <a:cs typeface="Arabic Typesetting" pitchFamily="66" charset="-78"/>
            </a:endParaRPr>
          </a:p>
          <a:p>
            <a:pPr>
              <a:lnSpc>
                <a:spcPct val="170000"/>
              </a:lnSpc>
            </a:pPr>
            <a:r>
              <a:rPr lang="en-US" sz="6200" b="1" dirty="0" err="1" smtClean="0">
                <a:sym typeface="Symbol"/>
              </a:rPr>
              <a:t>Haque</a:t>
            </a:r>
            <a:r>
              <a:rPr lang="en-US" sz="6200" b="1" dirty="0" smtClean="0">
                <a:sym typeface="Symbol"/>
              </a:rPr>
              <a:t> et al ,J Oral Path Med;2001;30:12-21</a:t>
            </a:r>
          </a:p>
          <a:p>
            <a:pPr>
              <a:lnSpc>
                <a:spcPct val="170000"/>
              </a:lnSpc>
            </a:pPr>
            <a:r>
              <a:rPr lang="en-US" sz="6200" b="1" dirty="0" smtClean="0">
                <a:cs typeface="Times New Roman" pitchFamily="18" charset="0"/>
              </a:rPr>
              <a:t>A comparative study, JIAOMR,2009 , 20(4)</a:t>
            </a:r>
            <a:r>
              <a:rPr lang="en-US" sz="5000" b="1" dirty="0" smtClean="0">
                <a:solidFill>
                  <a:srgbClr val="FF0000"/>
                </a:solidFill>
                <a:cs typeface="Times New Roman" pitchFamily="18" charset="0"/>
              </a:rPr>
              <a:t/>
            </a:r>
            <a:br>
              <a:rPr lang="en-US" sz="5000" b="1" dirty="0" smtClean="0">
                <a:solidFill>
                  <a:srgbClr val="FF0000"/>
                </a:solidFill>
                <a:cs typeface="Times New Roman" pitchFamily="18" charset="0"/>
              </a:rPr>
            </a:br>
            <a:r>
              <a:rPr lang="en-US" sz="5000" b="1" baseline="30000" dirty="0" smtClean="0">
                <a:solidFill>
                  <a:srgbClr val="FF0000"/>
                </a:solidFill>
                <a:cs typeface="Times New Roman" pitchFamily="18" charset="0"/>
              </a:rPr>
              <a:t/>
            </a:r>
            <a:br>
              <a:rPr lang="en-US" sz="5000" b="1" baseline="30000" dirty="0" smtClean="0">
                <a:solidFill>
                  <a:srgbClr val="FF0000"/>
                </a:solidFill>
                <a:cs typeface="Times New Roman" pitchFamily="18" charset="0"/>
              </a:rPr>
            </a:br>
            <a:endParaRPr lang="en-US" sz="5000" b="1" dirty="0" smtClean="0"/>
          </a:p>
          <a:p>
            <a:pPr>
              <a:buNone/>
            </a:pPr>
            <a:endParaRPr lang="en-US" sz="2400" dirty="0" smtClean="0">
              <a:latin typeface="Arabic Typesetting" pitchFamily="66" charset="-78"/>
              <a:cs typeface="Arabic Typesetting" pitchFamily="66" charset="-78"/>
            </a:endParaRPr>
          </a:p>
          <a:p>
            <a:pPr>
              <a:buNone/>
            </a:pP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2000" baseline="30000" dirty="0" smtClean="0">
                <a:solidFill>
                  <a:srgbClr val="FF0000"/>
                </a:solidFill>
                <a:latin typeface="Times New Roman" pitchFamily="18" charset="0"/>
                <a:cs typeface="Times New Roman" pitchFamily="18" charset="0"/>
              </a:rPr>
              <a:t/>
            </a:r>
            <a:br>
              <a:rPr lang="en-US" sz="2000" baseline="30000" dirty="0" smtClean="0">
                <a:solidFill>
                  <a:srgbClr val="FF0000"/>
                </a:solidFill>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457200"/>
          </a:xfrm>
        </p:spPr>
        <p:txBody>
          <a:bodyPr>
            <a:normAutofit fontScale="90000"/>
          </a:bodyPr>
          <a:lstStyle/>
          <a:p>
            <a:r>
              <a:rPr lang="en-US" b="1" dirty="0" smtClean="0"/>
              <a:t>Etiology: </a:t>
            </a:r>
            <a:r>
              <a:rPr lang="en-US" sz="2000" dirty="0" smtClean="0"/>
              <a:t>Initial events of the disease process: </a:t>
            </a:r>
            <a:endParaRPr lang="en-US" sz="2000" dirty="0"/>
          </a:p>
        </p:txBody>
      </p:sp>
      <p:pic>
        <p:nvPicPr>
          <p:cNvPr id="2050" name="Picture 2"/>
          <p:cNvPicPr>
            <a:picLocks noGrp="1" noChangeAspect="1" noChangeArrowheads="1"/>
          </p:cNvPicPr>
          <p:nvPr>
            <p:ph idx="1"/>
          </p:nvPr>
        </p:nvPicPr>
        <p:blipFill>
          <a:blip r:embed="rId3">
            <a:grayscl/>
            <a:lum bright="-4000" contrast="23000"/>
          </a:blip>
          <a:stretch>
            <a:fillRect/>
          </a:stretch>
        </p:blipFill>
        <p:spPr bwMode="auto">
          <a:xfrm>
            <a:off x="990600" y="533400"/>
            <a:ext cx="7620000" cy="5867400"/>
          </a:xfrm>
          <a:prstGeom prst="rect">
            <a:avLst/>
          </a:prstGeom>
          <a:noFill/>
          <a:ln w="9525">
            <a:gradFill>
              <a:gsLst>
                <a:gs pos="0">
                  <a:schemeClr val="tx1">
                    <a:lumMod val="95000"/>
                    <a:lumOff val="5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50800" dir="5400000" algn="ctr" rotWithShape="0">
              <a:schemeClr val="tx1"/>
            </a:outerShdw>
          </a:effectLst>
        </p:spPr>
      </p:pic>
      <p:sp>
        <p:nvSpPr>
          <p:cNvPr id="5" name="TextBox 4"/>
          <p:cNvSpPr txBox="1"/>
          <p:nvPr/>
        </p:nvSpPr>
        <p:spPr>
          <a:xfrm>
            <a:off x="1447800" y="6553200"/>
            <a:ext cx="6629400" cy="369332"/>
          </a:xfrm>
          <a:prstGeom prst="rect">
            <a:avLst/>
          </a:prstGeom>
          <a:noFill/>
        </p:spPr>
        <p:txBody>
          <a:bodyPr wrap="square" rtlCol="0">
            <a:spAutoFit/>
          </a:bodyPr>
          <a:lstStyle/>
          <a:p>
            <a:r>
              <a:rPr lang="da-DK" dirty="0" smtClean="0"/>
              <a:t>J Oral Pathol Med (2005) 34: 321–8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03592" cy="106362"/>
          </a:xfrm>
        </p:spPr>
        <p:txBody>
          <a:bodyPr>
            <a:noAutofit/>
          </a:bodyPr>
          <a:lstStyle/>
          <a:p>
            <a:r>
              <a:rPr lang="en-US" sz="2800" b="1" dirty="0" smtClean="0"/>
              <a:t>Etiology</a:t>
            </a:r>
            <a:endParaRPr lang="en-US" sz="2800" dirty="0"/>
          </a:p>
        </p:txBody>
      </p:sp>
      <p:sp>
        <p:nvSpPr>
          <p:cNvPr id="3" name="Content Placeholder 2"/>
          <p:cNvSpPr>
            <a:spLocks noGrp="1"/>
          </p:cNvSpPr>
          <p:nvPr>
            <p:ph idx="1"/>
          </p:nvPr>
        </p:nvSpPr>
        <p:spPr>
          <a:xfrm>
            <a:off x="990600" y="1447800"/>
            <a:ext cx="8153400" cy="5105400"/>
          </a:xfrm>
        </p:spPr>
        <p:txBody>
          <a:bodyPr/>
          <a:lstStyle/>
          <a:p>
            <a:pPr>
              <a:buNone/>
            </a:pPr>
            <a:r>
              <a:rPr lang="en-US" dirty="0" smtClean="0"/>
              <a:t> </a:t>
            </a:r>
            <a:endParaRPr lang="en-US" dirty="0"/>
          </a:p>
        </p:txBody>
      </p:sp>
      <p:sp>
        <p:nvSpPr>
          <p:cNvPr id="6" name="Oval 5"/>
          <p:cNvSpPr/>
          <p:nvPr/>
        </p:nvSpPr>
        <p:spPr>
          <a:xfrm>
            <a:off x="4114800" y="304800"/>
            <a:ext cx="1905000" cy="8382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5"/>
                </a:solidFill>
              </a:rPr>
              <a:t>GUTKA</a:t>
            </a:r>
            <a:endParaRPr lang="en-US" sz="2000" dirty="0">
              <a:solidFill>
                <a:schemeClr val="accent5"/>
              </a:solidFill>
            </a:endParaRPr>
          </a:p>
        </p:txBody>
      </p:sp>
      <p:sp>
        <p:nvSpPr>
          <p:cNvPr id="7" name="Rectangle 6"/>
          <p:cNvSpPr/>
          <p:nvPr/>
        </p:nvSpPr>
        <p:spPr>
          <a:xfrm>
            <a:off x="1143000" y="2362200"/>
            <a:ext cx="1981200" cy="2438400"/>
          </a:xfrm>
          <a:prstGeom prst="rect">
            <a:avLst/>
          </a:prstGeom>
          <a:solidFill>
            <a:schemeClr val="tx2">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Collagen synthesis</a:t>
            </a:r>
          </a:p>
          <a:p>
            <a:pPr algn="ctr"/>
            <a:endParaRPr lang="en-US" dirty="0" smtClean="0">
              <a:solidFill>
                <a:schemeClr val="tx1"/>
              </a:solidFill>
            </a:endParaRPr>
          </a:p>
          <a:p>
            <a:pPr algn="ctr"/>
            <a:r>
              <a:rPr lang="en-US" dirty="0" smtClean="0">
                <a:solidFill>
                  <a:schemeClr val="tx1"/>
                </a:solidFill>
              </a:rPr>
              <a:t>Reactive    oxygen species</a:t>
            </a:r>
          </a:p>
          <a:p>
            <a:pPr algn="ctr"/>
            <a:endParaRPr lang="en-US" dirty="0" smtClean="0">
              <a:solidFill>
                <a:schemeClr val="tx1"/>
              </a:solidFill>
            </a:endParaRPr>
          </a:p>
          <a:p>
            <a:pPr algn="ctr"/>
            <a:r>
              <a:rPr lang="en-US" dirty="0" smtClean="0">
                <a:solidFill>
                  <a:schemeClr val="tx1"/>
                </a:solidFill>
              </a:rPr>
              <a:t>DNA &amp; Fibroblast damage</a:t>
            </a:r>
          </a:p>
        </p:txBody>
      </p:sp>
      <p:sp>
        <p:nvSpPr>
          <p:cNvPr id="8" name="Rectangle 7"/>
          <p:cNvSpPr/>
          <p:nvPr/>
        </p:nvSpPr>
        <p:spPr>
          <a:xfrm>
            <a:off x="3962400" y="2362200"/>
            <a:ext cx="1981200" cy="2286000"/>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DNA damage</a:t>
            </a:r>
          </a:p>
          <a:p>
            <a:pPr algn="ctr"/>
            <a:endParaRPr lang="en-US" dirty="0" smtClean="0">
              <a:solidFill>
                <a:schemeClr val="tx1"/>
              </a:solidFill>
            </a:endParaRPr>
          </a:p>
          <a:p>
            <a:pPr algn="ctr"/>
            <a:r>
              <a:rPr lang="en-US" dirty="0" smtClean="0">
                <a:solidFill>
                  <a:schemeClr val="tx1"/>
                </a:solidFill>
              </a:rPr>
              <a:t>Fibroblast damage</a:t>
            </a:r>
          </a:p>
          <a:p>
            <a:pPr algn="ctr"/>
            <a:endParaRPr lang="en-US" dirty="0" smtClean="0">
              <a:solidFill>
                <a:schemeClr val="tx1"/>
              </a:solidFill>
            </a:endParaRPr>
          </a:p>
          <a:p>
            <a:pPr algn="ctr"/>
            <a:r>
              <a:rPr lang="en-US" dirty="0" smtClean="0">
                <a:solidFill>
                  <a:schemeClr val="tx1"/>
                </a:solidFill>
              </a:rPr>
              <a:t> Gingival blood flow</a:t>
            </a:r>
          </a:p>
          <a:p>
            <a:pPr algn="ctr"/>
            <a:endParaRPr lang="en-US" dirty="0">
              <a:solidFill>
                <a:schemeClr val="accent5">
                  <a:lumMod val="40000"/>
                  <a:lumOff val="60000"/>
                </a:schemeClr>
              </a:solidFill>
            </a:endParaRPr>
          </a:p>
        </p:txBody>
      </p:sp>
      <p:sp>
        <p:nvSpPr>
          <p:cNvPr id="9" name="Rectangle 8"/>
          <p:cNvSpPr/>
          <p:nvPr/>
        </p:nvSpPr>
        <p:spPr>
          <a:xfrm>
            <a:off x="6781800" y="2286000"/>
            <a:ext cx="2362200" cy="2667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Cell turnover (By killing cells)</a:t>
            </a:r>
          </a:p>
          <a:p>
            <a:pPr algn="ctr"/>
            <a:endParaRPr lang="en-US" dirty="0" smtClean="0">
              <a:solidFill>
                <a:schemeClr val="tx1"/>
              </a:solidFill>
            </a:endParaRPr>
          </a:p>
          <a:p>
            <a:pPr algn="ctr"/>
            <a:r>
              <a:rPr lang="en-US" dirty="0" smtClean="0">
                <a:solidFill>
                  <a:schemeClr val="tx1"/>
                </a:solidFill>
              </a:rPr>
              <a:t>Reactive oxygen  species</a:t>
            </a:r>
          </a:p>
          <a:p>
            <a:pPr algn="ctr"/>
            <a:endParaRPr lang="en-US" dirty="0" smtClean="0">
              <a:solidFill>
                <a:schemeClr val="tx1"/>
              </a:solidFill>
            </a:endParaRPr>
          </a:p>
          <a:p>
            <a:pPr algn="ctr"/>
            <a:r>
              <a:rPr lang="en-US" dirty="0" smtClean="0">
                <a:solidFill>
                  <a:schemeClr val="tx1"/>
                </a:solidFill>
              </a:rPr>
              <a:t>DNA Damage &amp;</a:t>
            </a:r>
          </a:p>
          <a:p>
            <a:pPr algn="ctr"/>
            <a:r>
              <a:rPr lang="en-US" dirty="0" smtClean="0">
                <a:solidFill>
                  <a:schemeClr val="tx1"/>
                </a:solidFill>
              </a:rPr>
              <a:t>Chromosomal </a:t>
            </a:r>
            <a:r>
              <a:rPr lang="en-US" dirty="0" err="1" smtClean="0">
                <a:solidFill>
                  <a:schemeClr val="tx1"/>
                </a:solidFill>
              </a:rPr>
              <a:t>abnormalites</a:t>
            </a: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t>nm</a:t>
            </a:r>
            <a:endParaRPr lang="en-US" dirty="0"/>
          </a:p>
        </p:txBody>
      </p:sp>
      <p:sp>
        <p:nvSpPr>
          <p:cNvPr id="10" name="Plus 9"/>
          <p:cNvSpPr/>
          <p:nvPr/>
        </p:nvSpPr>
        <p:spPr>
          <a:xfrm>
            <a:off x="3048000" y="3276600"/>
            <a:ext cx="914400" cy="914400"/>
          </a:xfrm>
          <a:prstGeom prst="mathPl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5943600" y="3352800"/>
            <a:ext cx="914400" cy="914400"/>
          </a:xfrm>
          <a:prstGeom prst="mathPl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362200" y="4648200"/>
            <a:ext cx="1447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flipH="1">
            <a:off x="4876800" y="4724400"/>
            <a:ext cx="45719"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Down Arrow 22"/>
          <p:cNvSpPr/>
          <p:nvPr/>
        </p:nvSpPr>
        <p:spPr>
          <a:xfrm>
            <a:off x="5105400" y="1219200"/>
            <a:ext cx="45719"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p:nvPr/>
        </p:nvCxnSpPr>
        <p:spPr>
          <a:xfrm>
            <a:off x="5638800" y="1219200"/>
            <a:ext cx="1447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Decision 25"/>
          <p:cNvSpPr/>
          <p:nvPr/>
        </p:nvSpPr>
        <p:spPr>
          <a:xfrm>
            <a:off x="1143000" y="1676400"/>
            <a:ext cx="2667000" cy="609600"/>
          </a:xfrm>
          <a:prstGeom prst="flowChartDecision">
            <a:avLst/>
          </a:prstGeom>
          <a:solidFill>
            <a:schemeClr val="tx2">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Areca nut</a:t>
            </a:r>
            <a:endParaRPr lang="en-US" dirty="0">
              <a:solidFill>
                <a:schemeClr val="tx1"/>
              </a:solidFill>
            </a:endParaRPr>
          </a:p>
        </p:txBody>
      </p:sp>
      <p:sp>
        <p:nvSpPr>
          <p:cNvPr id="27" name="Flowchart: Decision 26"/>
          <p:cNvSpPr/>
          <p:nvPr/>
        </p:nvSpPr>
        <p:spPr>
          <a:xfrm>
            <a:off x="4038600" y="1828800"/>
            <a:ext cx="2286000" cy="457200"/>
          </a:xfrm>
          <a:prstGeom prst="flowChartDecision">
            <a:avLst/>
          </a:prstGeom>
          <a:solidFill>
            <a:schemeClr val="tx2">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Tobacco</a:t>
            </a:r>
            <a:endParaRPr lang="en-US" dirty="0"/>
          </a:p>
        </p:txBody>
      </p:sp>
      <p:sp>
        <p:nvSpPr>
          <p:cNvPr id="28" name="Flowchart: Decision 27"/>
          <p:cNvSpPr/>
          <p:nvPr/>
        </p:nvSpPr>
        <p:spPr>
          <a:xfrm>
            <a:off x="6629400" y="1676400"/>
            <a:ext cx="2514600" cy="533400"/>
          </a:xfrm>
          <a:prstGeom prst="flowChartDecisi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Slaked lime</a:t>
            </a:r>
            <a:endParaRPr lang="en-US" dirty="0"/>
          </a:p>
        </p:txBody>
      </p:sp>
      <p:cxnSp>
        <p:nvCxnSpPr>
          <p:cNvPr id="32" name="Straight Arrow Connector 31"/>
          <p:cNvCxnSpPr/>
          <p:nvPr/>
        </p:nvCxnSpPr>
        <p:spPr>
          <a:xfrm rot="10800000" flipV="1">
            <a:off x="3124200" y="1143000"/>
            <a:ext cx="990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Up Arrow 34"/>
          <p:cNvSpPr/>
          <p:nvPr/>
        </p:nvSpPr>
        <p:spPr>
          <a:xfrm>
            <a:off x="1219200" y="2667000"/>
            <a:ext cx="45719" cy="1981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Up Arrow 38"/>
          <p:cNvSpPr/>
          <p:nvPr/>
        </p:nvSpPr>
        <p:spPr>
          <a:xfrm>
            <a:off x="4038600" y="2514600"/>
            <a:ext cx="76200" cy="20574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43" name="Up Arrow 42"/>
          <p:cNvSpPr/>
          <p:nvPr/>
        </p:nvSpPr>
        <p:spPr>
          <a:xfrm>
            <a:off x="6934201" y="2362200"/>
            <a:ext cx="76200" cy="1905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5" name="Straight Arrow Connector 44"/>
          <p:cNvCxnSpPr/>
          <p:nvPr/>
        </p:nvCxnSpPr>
        <p:spPr>
          <a:xfrm rot="10800000" flipV="1">
            <a:off x="6629400" y="4876800"/>
            <a:ext cx="838200" cy="6096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Bevel 48"/>
          <p:cNvSpPr/>
          <p:nvPr/>
        </p:nvSpPr>
        <p:spPr>
          <a:xfrm>
            <a:off x="2667000" y="5334000"/>
            <a:ext cx="4419600" cy="1066800"/>
          </a:xfrm>
          <a:prstGeom prst="beve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dirty="0" smtClean="0">
                <a:solidFill>
                  <a:schemeClr val="tx1"/>
                </a:solidFill>
              </a:rPr>
              <a:t>ORAL MUCOUS FIBROSIS</a:t>
            </a:r>
          </a:p>
          <a:p>
            <a:r>
              <a:rPr lang="en-US" dirty="0" smtClean="0">
                <a:solidFill>
                  <a:schemeClr val="tx1"/>
                </a:solidFill>
              </a:rPr>
              <a:t>                ORAL CANCER</a:t>
            </a:r>
          </a:p>
          <a:p>
            <a:r>
              <a:rPr lang="en-US" dirty="0" smtClean="0">
                <a:solidFill>
                  <a:schemeClr val="tx1"/>
                </a:solidFill>
              </a:rPr>
              <a:t>           PERIODONTAL DISEASE</a:t>
            </a:r>
            <a:endParaRPr lang="en-US" dirty="0">
              <a:solidFill>
                <a:schemeClr val="tx1"/>
              </a:solidFill>
            </a:endParaRPr>
          </a:p>
        </p:txBody>
      </p:sp>
      <p:sp>
        <p:nvSpPr>
          <p:cNvPr id="51" name="TextBox 50"/>
          <p:cNvSpPr txBox="1"/>
          <p:nvPr/>
        </p:nvSpPr>
        <p:spPr>
          <a:xfrm>
            <a:off x="1371600" y="6477000"/>
            <a:ext cx="6858000" cy="369332"/>
          </a:xfrm>
          <a:prstGeom prst="rect">
            <a:avLst/>
          </a:prstGeom>
          <a:noFill/>
        </p:spPr>
        <p:txBody>
          <a:bodyPr wrap="square" rtlCol="0">
            <a:spAutoFit/>
          </a:bodyPr>
          <a:lstStyle/>
          <a:p>
            <a:r>
              <a:rPr lang="en-US" dirty="0" smtClean="0"/>
              <a:t>Oral </a:t>
            </a:r>
            <a:r>
              <a:rPr lang="en-US" dirty="0" err="1" smtClean="0"/>
              <a:t>Surg</a:t>
            </a:r>
            <a:r>
              <a:rPr lang="en-US" dirty="0" smtClean="0"/>
              <a:t> Oral Med Oral </a:t>
            </a:r>
            <a:r>
              <a:rPr lang="en-US" dirty="0" err="1" smtClean="0"/>
              <a:t>Pathol</a:t>
            </a:r>
            <a:r>
              <a:rPr lang="en-US" dirty="0" smtClean="0"/>
              <a:t> oral </a:t>
            </a:r>
            <a:r>
              <a:rPr lang="en-US" dirty="0" err="1" smtClean="0"/>
              <a:t>radiol</a:t>
            </a:r>
            <a:r>
              <a:rPr lang="en-US" dirty="0" smtClean="0"/>
              <a:t> 2010 :109:857-864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327392" cy="533400"/>
          </a:xfrm>
        </p:spPr>
        <p:txBody>
          <a:bodyPr>
            <a:noAutofit/>
          </a:bodyPr>
          <a:lstStyle/>
          <a:p>
            <a:r>
              <a:rPr lang="en-US" sz="2800" dirty="0" err="1" smtClean="0"/>
              <a:t>Aetiological</a:t>
            </a:r>
            <a:r>
              <a:rPr lang="en-US" sz="2800" dirty="0" smtClean="0"/>
              <a:t> factors for OSF</a:t>
            </a:r>
            <a:endParaRPr lang="en-US" sz="2800" dirty="0"/>
          </a:p>
        </p:txBody>
      </p:sp>
      <p:graphicFrame>
        <p:nvGraphicFramePr>
          <p:cNvPr id="6" name="Content Placeholder 5"/>
          <p:cNvGraphicFramePr>
            <a:graphicFrameLocks noGrp="1"/>
          </p:cNvGraphicFramePr>
          <p:nvPr>
            <p:ph idx="1"/>
          </p:nvPr>
        </p:nvGraphicFramePr>
        <p:xfrm>
          <a:off x="990600" y="457200"/>
          <a:ext cx="742315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600200" y="6553200"/>
            <a:ext cx="5638800" cy="369332"/>
          </a:xfrm>
          <a:prstGeom prst="rect">
            <a:avLst/>
          </a:prstGeom>
          <a:noFill/>
        </p:spPr>
        <p:txBody>
          <a:bodyPr wrap="square" rtlCol="0">
            <a:spAutoFit/>
          </a:bodyPr>
          <a:lstStyle/>
          <a:p>
            <a:r>
              <a:rPr lang="en-US" dirty="0" smtClean="0"/>
              <a:t>Oral Oncology (2006) 42, 561– 568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533400"/>
          </a:xfrm>
        </p:spPr>
        <p:txBody>
          <a:bodyPr>
            <a:normAutofit/>
          </a:bodyPr>
          <a:lstStyle/>
          <a:p>
            <a:r>
              <a:rPr lang="en-US" sz="2800" dirty="0" smtClean="0"/>
              <a:t>Collagen production pathway</a:t>
            </a:r>
            <a:endParaRPr lang="en-US" sz="2800" dirty="0"/>
          </a:p>
        </p:txBody>
      </p:sp>
      <p:pic>
        <p:nvPicPr>
          <p:cNvPr id="1026" name="Picture 2"/>
          <p:cNvPicPr>
            <a:picLocks noGrp="1" noChangeAspect="1" noChangeArrowheads="1"/>
          </p:cNvPicPr>
          <p:nvPr>
            <p:ph idx="1"/>
          </p:nvPr>
        </p:nvPicPr>
        <p:blipFill>
          <a:blip r:embed="rId2"/>
          <a:srcRect/>
          <a:stretch>
            <a:fillRect/>
          </a:stretch>
        </p:blipFill>
        <p:spPr bwMode="auto">
          <a:xfrm>
            <a:off x="1066800" y="304800"/>
            <a:ext cx="8077200" cy="6248400"/>
          </a:xfrm>
          <a:prstGeom prst="rect">
            <a:avLst/>
          </a:prstGeom>
          <a:noFill/>
          <a:ln w="9525">
            <a:noFill/>
            <a:miter lim="800000"/>
            <a:headEnd/>
            <a:tailEnd/>
          </a:ln>
          <a:effectLst/>
        </p:spPr>
      </p:pic>
      <p:sp>
        <p:nvSpPr>
          <p:cNvPr id="4" name="TextBox 3"/>
          <p:cNvSpPr txBox="1"/>
          <p:nvPr/>
        </p:nvSpPr>
        <p:spPr>
          <a:xfrm>
            <a:off x="1219200" y="6488668"/>
            <a:ext cx="5105400" cy="369332"/>
          </a:xfrm>
          <a:prstGeom prst="rect">
            <a:avLst/>
          </a:prstGeom>
          <a:noFill/>
        </p:spPr>
        <p:txBody>
          <a:bodyPr wrap="square" rtlCol="0">
            <a:spAutoFit/>
          </a:bodyPr>
          <a:lstStyle/>
          <a:p>
            <a:r>
              <a:rPr lang="da-DK" dirty="0" smtClean="0"/>
              <a:t>J Oral Pathol Med (2005) 34: 321–8</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3567</TotalTime>
  <Words>3087</Words>
  <Application>Microsoft Office PowerPoint</Application>
  <PresentationFormat>On-screen Show (4:3)</PresentationFormat>
  <Paragraphs>399</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Introduction</vt:lpstr>
      <vt:lpstr>Definition </vt:lpstr>
      <vt:lpstr>Defintion</vt:lpstr>
      <vt:lpstr>Synonyms:  </vt:lpstr>
      <vt:lpstr>KEY WORDS</vt:lpstr>
      <vt:lpstr>Etiology: Initial events of the disease process: </vt:lpstr>
      <vt:lpstr>Etiology</vt:lpstr>
      <vt:lpstr>Aetiological factors for OSF</vt:lpstr>
      <vt:lpstr>Collagen production pathway</vt:lpstr>
      <vt:lpstr>Collagen Degradation pathway</vt:lpstr>
      <vt:lpstr>pathogenesis of oral submucous fibrosis-Overall effect of activated TGF beta pathway</vt:lpstr>
      <vt:lpstr>Role of Heat shock proteins (HSP) in pathogenesis of OSF</vt:lpstr>
      <vt:lpstr>Role of Copper in areca nut -pathogenesis of OSF</vt:lpstr>
      <vt:lpstr>EPIDEMIOLOGY</vt:lpstr>
      <vt:lpstr>functional staging of oral submucous fibrosis (Haider et al) .</vt:lpstr>
      <vt:lpstr> Staging </vt:lpstr>
      <vt:lpstr>Clinical photographs of a patient with moderate (Grade 1) oral submucous fibrosis (OSF). Inter-incisal opening was &lt;35mm</vt:lpstr>
      <vt:lpstr>Clinical photographs of a patient with moderate (Grade 2) oral submucous fibrosis (OSF). Inter-incisal opening was &lt;25 mm</vt:lpstr>
      <vt:lpstr>Clinical photographs of a patient with severe (Grade 3) oral submucous fibrosis (OSF). Inter-incisal opening was &lt;5 mm</vt:lpstr>
      <vt:lpstr>Symptoms and signs of oral submucous fibrosis.</vt:lpstr>
      <vt:lpstr>PowerPoint Presentation</vt:lpstr>
      <vt:lpstr>Clinical presentations of oral submucous fibrosis</vt:lpstr>
      <vt:lpstr>HlSTOPATHOLOGY </vt:lpstr>
      <vt:lpstr>Precancerous nature and malignant transformation</vt:lpstr>
      <vt:lpstr> Diagnosis </vt:lpstr>
      <vt:lpstr>Differential Diagnosis</vt:lpstr>
      <vt:lpstr>Differential Diagnosis </vt:lpstr>
      <vt:lpstr>Differential Diagnosis </vt:lpstr>
      <vt:lpstr>PATIENT EDUCATION</vt:lpstr>
      <vt:lpstr>Treatment -MEDICAL</vt:lpstr>
      <vt:lpstr>PowerPoint Presentation</vt:lpstr>
      <vt:lpstr>STEROIDS</vt:lpstr>
      <vt:lpstr>LEVAMISOLE</vt:lpstr>
      <vt:lpstr>ENZYMES</vt:lpstr>
      <vt:lpstr>HYALURONIDASE</vt:lpstr>
      <vt:lpstr>               INTERFERON - </vt:lpstr>
      <vt:lpstr>CARDIOVASCULAR DRUGS</vt:lpstr>
      <vt:lpstr>PENTOXIFYLLINE</vt:lpstr>
      <vt:lpstr>BUFLOMEDIL</vt:lpstr>
      <vt:lpstr>ANTIOXIDANTS</vt:lpstr>
      <vt:lpstr>LYCOPENE</vt:lpstr>
      <vt:lpstr>ANTIOXIDANTS</vt:lpstr>
      <vt:lpstr>     ZINC</vt:lpstr>
      <vt:lpstr>COPPER  CHELATORS</vt:lpstr>
      <vt:lpstr>CURCUMIN</vt:lpstr>
      <vt:lpstr>Treatment</vt:lpstr>
      <vt:lpstr>Treatment</vt:lpstr>
      <vt:lpstr>Conclusion:</vt:lpstr>
      <vt:lpstr> REFERENCES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User</dc:creator>
  <cp:lastModifiedBy>Deepak</cp:lastModifiedBy>
  <cp:revision>347</cp:revision>
  <dcterms:created xsi:type="dcterms:W3CDTF">2006-08-16T00:00:00Z</dcterms:created>
  <dcterms:modified xsi:type="dcterms:W3CDTF">2011-04-07T17:04:27Z</dcterms:modified>
</cp:coreProperties>
</file>