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307" r:id="rId10"/>
    <p:sldId id="308" r:id="rId11"/>
    <p:sldId id="282" r:id="rId12"/>
    <p:sldId id="283" r:id="rId13"/>
    <p:sldId id="284" r:id="rId14"/>
    <p:sldId id="285" r:id="rId15"/>
    <p:sldId id="286" r:id="rId16"/>
    <p:sldId id="28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55568" y="1240358"/>
            <a:ext cx="488086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76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53156"/>
            <a:ext cx="762000" cy="6065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7619" y="3153156"/>
            <a:ext cx="754379" cy="6065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95983" y="2421636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9373" y="1240358"/>
            <a:ext cx="495325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3594" y="2476047"/>
            <a:ext cx="9544811" cy="291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ntin_hypersensitivi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3144"/>
            <a:ext cx="12192000" cy="3851275"/>
            <a:chOff x="0" y="1533144"/>
            <a:chExt cx="12192000" cy="3851275"/>
          </a:xfrm>
        </p:grpSpPr>
        <p:sp>
          <p:nvSpPr>
            <p:cNvPr id="4" name="object 4"/>
            <p:cNvSpPr/>
            <p:nvPr/>
          </p:nvSpPr>
          <p:spPr>
            <a:xfrm>
              <a:off x="2328672" y="1540764"/>
              <a:ext cx="7543800" cy="3836035"/>
            </a:xfrm>
            <a:custGeom>
              <a:avLst/>
              <a:gdLst/>
              <a:ahLst/>
              <a:cxnLst/>
              <a:rect l="l" t="t" r="r" b="b"/>
              <a:pathLst>
                <a:path w="7543800" h="3836035">
                  <a:moveTo>
                    <a:pt x="0" y="3835908"/>
                  </a:moveTo>
                  <a:lnTo>
                    <a:pt x="7543800" y="3835908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908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7060"/>
              <a:ext cx="2461260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6835" y="3147060"/>
              <a:ext cx="2455163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907" y="3521964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71747" y="2450668"/>
            <a:ext cx="5055870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65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5400" spc="-7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400" spc="-140" smtClean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endParaRPr lang="en-US" sz="5400" spc="-140" dirty="0" smtClean="0">
              <a:solidFill>
                <a:srgbClr val="252525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40" dirty="0" smtClean="0">
                <a:solidFill>
                  <a:srgbClr val="252525"/>
                </a:solidFill>
                <a:latin typeface="Times New Roman"/>
                <a:cs typeface="Times New Roman"/>
              </a:rPr>
              <a:t>                                          </a:t>
            </a:r>
            <a:r>
              <a:rPr lang="en-US" sz="2400" spc="-140" dirty="0" err="1" smtClean="0">
                <a:solidFill>
                  <a:srgbClr val="252525"/>
                </a:solidFill>
                <a:latin typeface="Times New Roman"/>
                <a:cs typeface="Times New Roman"/>
              </a:rPr>
              <a:t>Dr.S.Santhosh</a:t>
            </a:r>
            <a:r>
              <a:rPr lang="en-US" sz="2400" spc="-140" dirty="0" smtClean="0">
                <a:solidFill>
                  <a:srgbClr val="252525"/>
                </a:solidFill>
                <a:latin typeface="Times New Roman"/>
                <a:cs typeface="Times New Roman"/>
              </a:rPr>
              <a:t> MDS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152" y="22859"/>
            <a:ext cx="12019915" cy="6835140"/>
            <a:chOff x="73152" y="22859"/>
            <a:chExt cx="12019915" cy="68351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2" y="5114543"/>
              <a:ext cx="2467356" cy="17434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2" y="22859"/>
              <a:ext cx="2467356" cy="18486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68840" y="22859"/>
              <a:ext cx="2324100" cy="19629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8840" y="5114543"/>
              <a:ext cx="2324100" cy="17434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882" y="1240358"/>
            <a:ext cx="4939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Clinical</a:t>
            </a:r>
            <a:r>
              <a:rPr spc="-35" dirty="0"/>
              <a:t> </a:t>
            </a:r>
            <a:r>
              <a:rPr spc="-90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9425940" cy="276796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1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roots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tooth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exposed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visible</a:t>
            </a:r>
            <a:endParaRPr sz="2400">
              <a:latin typeface="Times New Roman"/>
              <a:cs typeface="Times New Roman"/>
            </a:endParaRPr>
          </a:p>
          <a:p>
            <a:pPr marL="299085" marR="12255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Change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tooth’s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color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(due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color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difference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between</a:t>
            </a:r>
            <a:r>
              <a:rPr sz="24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enamel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cementum)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Spaces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between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teeth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seem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grow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(the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space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same,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but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seems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larger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because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gums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do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not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fill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any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more)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Cavities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below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the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gum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line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526" y="307289"/>
            <a:ext cx="754295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Calibri"/>
                <a:cs typeface="Calibri"/>
              </a:rPr>
              <a:t>Symptoms</a:t>
            </a:r>
            <a:r>
              <a:rPr sz="4400" b="0" spc="-3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and</a:t>
            </a:r>
            <a:r>
              <a:rPr sz="4400" b="0" spc="-30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problems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87" y="1982241"/>
            <a:ext cx="7718213" cy="31329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Sensitivity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Esthetic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complains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Root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caries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60" dirty="0">
                <a:latin typeface="Calibri"/>
                <a:cs typeface="Calibri"/>
              </a:rPr>
              <a:t>Teeth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discoloration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Abrasion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Difficulty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maintaining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plaque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control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1905000"/>
            <a:ext cx="32004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526" y="223469"/>
            <a:ext cx="2610273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Calibri"/>
                <a:cs typeface="Calibri"/>
              </a:rPr>
              <a:t>Causes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10400" y="1600200"/>
            <a:ext cx="4724400" cy="4782820"/>
            <a:chOff x="5257800" y="1600200"/>
            <a:chExt cx="3543300" cy="4782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0" y="1600200"/>
              <a:ext cx="3543300" cy="2447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4191000"/>
              <a:ext cx="3505200" cy="2191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1139" y="2971800"/>
              <a:ext cx="3404616" cy="20574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1387" y="1409674"/>
            <a:ext cx="6817360" cy="1703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34340" indent="-422275">
              <a:lnSpc>
                <a:spcPct val="100000"/>
              </a:lnSpc>
              <a:spcBef>
                <a:spcPts val="459"/>
              </a:spcBef>
              <a:buAutoNum type="arabicPlain"/>
              <a:tabLst>
                <a:tab pos="434975" algn="l"/>
              </a:tabLst>
            </a:pPr>
            <a:r>
              <a:rPr sz="3200" spc="-10" dirty="0">
                <a:latin typeface="Calibri"/>
                <a:cs typeface="Calibri"/>
              </a:rPr>
              <a:t>Anatomical</a:t>
            </a:r>
            <a:endParaRPr sz="3200">
              <a:latin typeface="Calibri"/>
              <a:cs typeface="Calibri"/>
            </a:endParaRPr>
          </a:p>
          <a:p>
            <a:pPr marL="343535" indent="-331470">
              <a:lnSpc>
                <a:spcPct val="100000"/>
              </a:lnSpc>
              <a:spcBef>
                <a:spcPts val="365"/>
              </a:spcBef>
              <a:buAutoNum type="arabicPlain"/>
              <a:tabLst>
                <a:tab pos="344170" algn="l"/>
              </a:tabLst>
            </a:pPr>
            <a:r>
              <a:rPr sz="3200" dirty="0">
                <a:latin typeface="Calibri"/>
                <a:cs typeface="Calibri"/>
              </a:rPr>
              <a:t>Plaque induced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periodontitis</a:t>
            </a:r>
            <a:endParaRPr sz="3200">
              <a:latin typeface="Calibri"/>
              <a:cs typeface="Calibri"/>
            </a:endParaRPr>
          </a:p>
          <a:p>
            <a:pPr marL="434340" indent="-422275">
              <a:lnSpc>
                <a:spcPct val="100000"/>
              </a:lnSpc>
              <a:spcBef>
                <a:spcPts val="960"/>
              </a:spcBef>
              <a:buAutoNum type="arabicPlain"/>
              <a:tabLst>
                <a:tab pos="434975" algn="l"/>
              </a:tabLst>
            </a:pPr>
            <a:r>
              <a:rPr sz="3200" spc="-45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19200" y="1600200"/>
            <a:ext cx="10718800" cy="4671060"/>
            <a:chOff x="914400" y="1600200"/>
            <a:chExt cx="8039100" cy="46710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0" y="1600200"/>
              <a:ext cx="3829811" cy="2514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4191000"/>
              <a:ext cx="5905500" cy="19720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400" y="3962400"/>
              <a:ext cx="1629156" cy="2308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2200" y="2688336"/>
              <a:ext cx="2971800" cy="29596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87" y="1455166"/>
            <a:ext cx="3695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Trauma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(con᾿t)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1200" y="1447800"/>
            <a:ext cx="2852928" cy="2362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3886200"/>
            <a:ext cx="9714992" cy="22951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2819400"/>
            <a:ext cx="10160000" cy="3740150"/>
            <a:chOff x="1143000" y="2819400"/>
            <a:chExt cx="7620000" cy="374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3733800"/>
              <a:ext cx="3048000" cy="24673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3505200"/>
              <a:ext cx="3432048" cy="2286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200" y="3733800"/>
              <a:ext cx="2819400" cy="25389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0" y="3352800"/>
              <a:ext cx="3386328" cy="2944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400" y="3429000"/>
              <a:ext cx="3302508" cy="2476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400" y="2819400"/>
              <a:ext cx="3657600" cy="373989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1387" y="1257274"/>
            <a:ext cx="7154333" cy="139827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Iatrogenic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factors</a:t>
            </a:r>
            <a:endParaRPr sz="32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565"/>
              </a:spcBef>
              <a:buFont typeface="Arial MT"/>
              <a:buChar char="•"/>
              <a:tabLst>
                <a:tab pos="247650" algn="l"/>
              </a:tabLst>
            </a:pPr>
            <a:r>
              <a:rPr sz="3200" spc="-5" dirty="0">
                <a:latin typeface="Calibri"/>
                <a:cs typeface="Calibri"/>
              </a:rPr>
              <a:t>Smoking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Tobacco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6000" y="4953000"/>
            <a:ext cx="2946400" cy="1904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1387" y="1402852"/>
            <a:ext cx="11105727" cy="28377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Aging</a:t>
            </a:r>
            <a:endParaRPr sz="2800">
              <a:latin typeface="Calibri"/>
              <a:cs typeface="Calibri"/>
            </a:endParaRPr>
          </a:p>
          <a:p>
            <a:pPr marL="355600" marR="5080" indent="-1905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thought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cause </a:t>
            </a:r>
            <a:r>
              <a:rPr sz="2400" dirty="0">
                <a:latin typeface="Calibri"/>
                <a:cs typeface="Calibri"/>
              </a:rPr>
              <a:t>gum </a:t>
            </a:r>
            <a:r>
              <a:rPr sz="2400" spc="-5" dirty="0">
                <a:latin typeface="Calibri"/>
                <a:cs typeface="Calibri"/>
              </a:rPr>
              <a:t>recession. </a:t>
            </a:r>
            <a:r>
              <a:rPr sz="2400" spc="-15" dirty="0">
                <a:latin typeface="Calibri"/>
                <a:cs typeface="Calibri"/>
              </a:rPr>
              <a:t>However </a:t>
            </a:r>
            <a:r>
              <a:rPr sz="2400" dirty="0">
                <a:latin typeface="Calibri"/>
                <a:cs typeface="Calibri"/>
              </a:rPr>
              <a:t>this idea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discarded </a:t>
            </a:r>
            <a:r>
              <a:rPr sz="2400" spc="-5" dirty="0">
                <a:latin typeface="Calibri"/>
                <a:cs typeface="Calibri"/>
              </a:rPr>
              <a:t>because of </a:t>
            </a:r>
            <a:r>
              <a:rPr sz="2400" dirty="0">
                <a:latin typeface="Calibri"/>
                <a:cs typeface="Calibri"/>
              </a:rPr>
              <a:t>lack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convincing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evidence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aging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cause’s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shift of </a:t>
            </a:r>
            <a:r>
              <a:rPr sz="2400" spc="-10" dirty="0">
                <a:latin typeface="Calibri"/>
                <a:cs typeface="Calibri"/>
              </a:rPr>
              <a:t>gingival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attachment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Hormonal</a:t>
            </a:r>
            <a:r>
              <a:rPr sz="2800" b="1" spc="-15" dirty="0">
                <a:latin typeface="Calibri"/>
                <a:cs typeface="Calibri"/>
              </a:rPr>
              <a:t> changes</a:t>
            </a:r>
            <a:endParaRPr sz="2800">
              <a:latin typeface="Calibri"/>
              <a:cs typeface="Calibri"/>
            </a:endParaRPr>
          </a:p>
          <a:p>
            <a:pPr marL="355600" marR="396240" indent="-67310">
              <a:lnSpc>
                <a:spcPct val="103499"/>
              </a:lnSpc>
              <a:spcBef>
                <a:spcPts val="1455"/>
              </a:spcBef>
            </a:pPr>
            <a:r>
              <a:rPr sz="2400" spc="-5" dirty="0">
                <a:latin typeface="Calibri"/>
                <a:cs typeface="Calibri"/>
              </a:rPr>
              <a:t>Hormonal changes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women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spc="-25" dirty="0">
                <a:latin typeface="Calibri"/>
                <a:cs typeface="Calibri"/>
              </a:rPr>
              <a:t>pregnancy, </a:t>
            </a:r>
            <a:r>
              <a:rPr sz="2400" spc="-5" dirty="0">
                <a:latin typeface="Calibri"/>
                <a:cs typeface="Calibri"/>
              </a:rPr>
              <a:t>menstruation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lactation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cause </a:t>
            </a:r>
            <a:r>
              <a:rPr sz="2400" dirty="0">
                <a:latin typeface="Calibri"/>
                <a:cs typeface="Calibri"/>
              </a:rPr>
              <a:t>gums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become more sensitive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become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vulnerable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recession.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88" y="1455166"/>
            <a:ext cx="4185073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Gingival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biotype.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01" y="2743200"/>
            <a:ext cx="4356607" cy="2590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2819400"/>
            <a:ext cx="5742432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04" y="489204"/>
            <a:ext cx="11210544" cy="5873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2151" y="747140"/>
            <a:ext cx="39103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>
                <a:solidFill>
                  <a:srgbClr val="FFFFFF"/>
                </a:solidFill>
              </a:rPr>
              <a:t>Radiographic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30" dirty="0">
                <a:solidFill>
                  <a:srgbClr val="FFFFFF"/>
                </a:solidFill>
              </a:rPr>
              <a:t>sign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7609" y="1240358"/>
            <a:ext cx="4718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Radiographic</a:t>
            </a:r>
            <a:r>
              <a:rPr spc="-65" dirty="0"/>
              <a:t> </a:t>
            </a:r>
            <a:r>
              <a:rPr spc="-75" dirty="0"/>
              <a:t>Finding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161"/>
            <a:ext cx="909574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35585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Although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most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cases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there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only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soft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tissues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spc="-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smtClean="0">
                <a:solidFill>
                  <a:srgbClr val="252525"/>
                </a:solidFill>
                <a:latin typeface="Times New Roman"/>
                <a:cs typeface="Times New Roman"/>
              </a:rPr>
              <a:t>involve</a:t>
            </a:r>
            <a:r>
              <a:rPr lang="en-US" sz="2400" spc="5" dirty="0" smtClean="0">
                <a:solidFill>
                  <a:srgbClr val="252525"/>
                </a:solidFill>
                <a:latin typeface="Times New Roman"/>
                <a:cs typeface="Times New Roman"/>
              </a:rPr>
              <a:t>d</a:t>
            </a:r>
            <a:r>
              <a:rPr sz="2400" spc="-40" smtClean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3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advance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level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there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destruction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interdental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alveolar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bone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that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can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seen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radiograph.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7259" y="3822191"/>
            <a:ext cx="527304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515112"/>
            <a:ext cx="11158728" cy="58247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851" y="705358"/>
            <a:ext cx="45446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ETIOLOGY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1367" y="2212339"/>
            <a:ext cx="75565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b="1" spc="-1155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1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0778" y="1240358"/>
            <a:ext cx="2792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161"/>
            <a:ext cx="911225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Definition: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Exposure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tooth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apical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migration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gingiva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called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Also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known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receding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>
                <a:solidFill>
                  <a:srgbClr val="252525"/>
                </a:solidFill>
                <a:latin typeface="Times New Roman"/>
                <a:cs typeface="Times New Roman"/>
              </a:rPr>
              <a:t>gums</a:t>
            </a:r>
            <a:r>
              <a:rPr sz="2400" spc="-80" smtClean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8935" y="3361944"/>
            <a:ext cx="2324100" cy="19629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8717" y="1240358"/>
            <a:ext cx="6812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92400" algn="l"/>
              </a:tabLst>
            </a:pPr>
            <a:r>
              <a:rPr spc="-70" dirty="0"/>
              <a:t>Etiology</a:t>
            </a:r>
            <a:r>
              <a:rPr spc="30" dirty="0"/>
              <a:t> </a:t>
            </a:r>
            <a:r>
              <a:rPr dirty="0"/>
              <a:t>of	</a:t>
            </a:r>
            <a:r>
              <a:rPr spc="-135" dirty="0"/>
              <a:t>Gingival</a:t>
            </a:r>
            <a:r>
              <a:rPr spc="-60" dirty="0"/>
              <a:t> </a:t>
            </a:r>
            <a:r>
              <a:rPr spc="-110" dirty="0"/>
              <a:t>Recession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0552" y="2591257"/>
            <a:ext cx="9438640" cy="216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There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so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many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causes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recession,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them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discussed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here:</a:t>
            </a:r>
            <a:endParaRPr sz="2400">
              <a:latin typeface="Times New Roman"/>
              <a:cs typeface="Times New Roman"/>
            </a:endParaRPr>
          </a:p>
          <a:p>
            <a:pPr marL="299085" marR="16827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Faulty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tooth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brushing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technique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(horizontal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movement)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using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brush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hard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toothbrush.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Tooth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malposition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Alveolar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bone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dehiscence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01611" y="3913632"/>
            <a:ext cx="4983480" cy="1987550"/>
            <a:chOff x="6801611" y="3913632"/>
            <a:chExt cx="4983480" cy="1987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0867" y="3913632"/>
              <a:ext cx="2554224" cy="19491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1611" y="3919728"/>
              <a:ext cx="2304288" cy="1981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8717" y="1240358"/>
            <a:ext cx="6812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92400" algn="l"/>
              </a:tabLst>
            </a:pPr>
            <a:r>
              <a:rPr spc="-70" dirty="0"/>
              <a:t>Etiology</a:t>
            </a:r>
            <a:r>
              <a:rPr spc="30" dirty="0"/>
              <a:t> </a:t>
            </a:r>
            <a:r>
              <a:rPr dirty="0"/>
              <a:t>of	</a:t>
            </a:r>
            <a:r>
              <a:rPr spc="-135" dirty="0"/>
              <a:t>Gingival</a:t>
            </a:r>
            <a:r>
              <a:rPr spc="-60" dirty="0"/>
              <a:t> </a:t>
            </a:r>
            <a:r>
              <a:rPr spc="-110" dirty="0"/>
              <a:t>Recession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9168130" cy="188722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1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Abnormal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frenum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attachment.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Hereditary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thin,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fragile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insufficient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tissue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predisposes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Bacterial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plaque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23260" y="4297679"/>
            <a:ext cx="8057515" cy="1849120"/>
            <a:chOff x="3223260" y="4297679"/>
            <a:chExt cx="8057515" cy="1849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2076" y="4299203"/>
              <a:ext cx="2465831" cy="1847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7551" y="4297679"/>
              <a:ext cx="2673096" cy="1848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260" y="4404359"/>
              <a:ext cx="2619756" cy="17419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8717" y="1240358"/>
            <a:ext cx="6812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92400" algn="l"/>
              </a:tabLst>
            </a:pPr>
            <a:r>
              <a:rPr spc="-70" dirty="0"/>
              <a:t>Etiology</a:t>
            </a:r>
            <a:r>
              <a:rPr spc="30" dirty="0"/>
              <a:t> </a:t>
            </a:r>
            <a:r>
              <a:rPr dirty="0"/>
              <a:t>of	</a:t>
            </a:r>
            <a:r>
              <a:rPr spc="-135" dirty="0"/>
              <a:t>Gingival</a:t>
            </a:r>
            <a:r>
              <a:rPr spc="-60" dirty="0"/>
              <a:t> </a:t>
            </a:r>
            <a:r>
              <a:rPr spc="-110" dirty="0"/>
              <a:t>Recession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161"/>
            <a:ext cx="9412605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Self-inflicted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trauma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,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such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habits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like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digging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fingernail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pencil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into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gum.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Overhanging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marginal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over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countered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restoration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72283" y="4251959"/>
            <a:ext cx="6582409" cy="1894839"/>
            <a:chOff x="2272283" y="4251959"/>
            <a:chExt cx="6582409" cy="18948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283" y="4276343"/>
              <a:ext cx="2857499" cy="160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5" y="4251959"/>
              <a:ext cx="2409444" cy="1894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789" y="1240358"/>
            <a:ext cx="71856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65780" algn="l"/>
              </a:tabLst>
            </a:pPr>
            <a:r>
              <a:rPr spc="-55" dirty="0"/>
              <a:t>Treatment</a:t>
            </a:r>
            <a:r>
              <a:rPr spc="5" dirty="0"/>
              <a:t> </a:t>
            </a:r>
            <a:r>
              <a:rPr spc="-10" dirty="0"/>
              <a:t>of	</a:t>
            </a:r>
            <a:r>
              <a:rPr spc="-135" dirty="0"/>
              <a:t>Gingival</a:t>
            </a:r>
            <a:r>
              <a:rPr spc="-60" dirty="0"/>
              <a:t> </a:t>
            </a:r>
            <a:r>
              <a:rPr spc="-110" dirty="0"/>
              <a:t>Recession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7852409" cy="1888979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1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Treatment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plane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for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have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three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main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concern: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25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</a:tabLst>
            </a:pP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Halting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retarding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progressive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loss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tissue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</a:tabLst>
            </a:pP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Restoring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height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60"/>
              </a:spcBef>
              <a:buClr>
                <a:srgbClr val="83992A"/>
              </a:buClr>
              <a:buSzPct val="114583"/>
              <a:buAutoNum type="arabicPeriod"/>
              <a:tabLst>
                <a:tab pos="469265" algn="l"/>
                <a:tab pos="46990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education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789" y="1240358"/>
            <a:ext cx="71856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65780" algn="l"/>
              </a:tabLst>
            </a:pPr>
            <a:r>
              <a:rPr spc="-55" dirty="0"/>
              <a:t>Treatment</a:t>
            </a:r>
            <a:r>
              <a:rPr spc="5" dirty="0"/>
              <a:t> </a:t>
            </a:r>
            <a:r>
              <a:rPr spc="-10" dirty="0"/>
              <a:t>of	</a:t>
            </a:r>
            <a:r>
              <a:rPr spc="-135" dirty="0"/>
              <a:t>Gingival</a:t>
            </a:r>
            <a:r>
              <a:rPr spc="-60" dirty="0"/>
              <a:t> </a:t>
            </a:r>
            <a:r>
              <a:rPr spc="-110" dirty="0"/>
              <a:t>Recession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161"/>
            <a:ext cx="9433560" cy="282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19125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halt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retard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very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necessary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remove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58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smtClean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lang="en-US" sz="2400" spc="-6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60" smtClean="0">
                <a:solidFill>
                  <a:srgbClr val="FF0000"/>
                </a:solidFill>
                <a:latin typeface="Times New Roman"/>
                <a:cs typeface="Times New Roman"/>
              </a:rPr>
              <a:t>ological</a:t>
            </a:r>
            <a:r>
              <a:rPr sz="240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factor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Nontraumatic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plaque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control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affected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site.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Avoid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scrubbing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tooth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brushing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also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avoid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toothbrush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hard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bristles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  <a:tab pos="5516880" algn="l"/>
              </a:tabLst>
            </a:pP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Scaling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or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5">
                <a:solidFill>
                  <a:srgbClr val="FF0000"/>
                </a:solidFill>
                <a:latin typeface="Times New Roman"/>
                <a:cs typeface="Times New Roman"/>
              </a:rPr>
              <a:t>root </a:t>
            </a:r>
            <a:r>
              <a:rPr sz="2400" spc="-50" smtClean="0">
                <a:solidFill>
                  <a:srgbClr val="FF0000"/>
                </a:solidFill>
                <a:latin typeface="Times New Roman"/>
                <a:cs typeface="Times New Roman"/>
              </a:rPr>
              <a:t>planing</a:t>
            </a:r>
            <a:r>
              <a:rPr sz="2400" spc="15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if</a:t>
            </a:r>
            <a:r>
              <a:rPr sz="24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calculus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present	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root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surface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rough.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Condition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4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tissue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reevaluated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after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weeks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3182" y="1240358"/>
            <a:ext cx="3949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Surgical</a:t>
            </a:r>
            <a:r>
              <a:rPr spc="-60" dirty="0"/>
              <a:t> </a:t>
            </a:r>
            <a:r>
              <a:rPr spc="-2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32634"/>
            <a:ext cx="8892540" cy="26352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If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issue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still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persist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need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restore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height,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following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surgical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procedure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can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performed:</a:t>
            </a:r>
            <a:endParaRPr sz="2400">
              <a:latin typeface="Times New Roman"/>
              <a:cs typeface="Times New Roman"/>
            </a:endParaRPr>
          </a:p>
          <a:p>
            <a:pPr marL="12700" marR="5788025">
              <a:lnSpc>
                <a:spcPts val="3770"/>
              </a:lnSpc>
              <a:spcBef>
                <a:spcPts val="235"/>
              </a:spcBef>
            </a:pPr>
            <a:r>
              <a:rPr sz="2400" spc="-65" smtClean="0">
                <a:solidFill>
                  <a:srgbClr val="FF0000"/>
                </a:solidFill>
                <a:latin typeface="Times New Roman"/>
                <a:cs typeface="Times New Roman"/>
              </a:rPr>
              <a:t>Lateral</a:t>
            </a:r>
            <a:r>
              <a:rPr sz="2400" spc="-2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sliding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65">
                <a:solidFill>
                  <a:srgbClr val="FF0000"/>
                </a:solidFill>
                <a:latin typeface="Times New Roman"/>
                <a:cs typeface="Times New Roman"/>
              </a:rPr>
              <a:t>pedicle</a:t>
            </a:r>
            <a:r>
              <a:rPr sz="24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spc="-40" smtClean="0">
                <a:solidFill>
                  <a:srgbClr val="FF0000"/>
                </a:solidFill>
                <a:latin typeface="Times New Roman"/>
                <a:cs typeface="Times New Roman"/>
              </a:rPr>
              <a:t>lap </a:t>
            </a:r>
            <a:r>
              <a:rPr sz="2400" spc="-585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Double-papillae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flap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Free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autogenous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soft-tissue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graft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Coronally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positioned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flap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54400" y="2819400"/>
            <a:ext cx="4895427" cy="3671570"/>
            <a:chOff x="2590800" y="2819400"/>
            <a:chExt cx="3671570" cy="3671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2819400"/>
              <a:ext cx="3648455" cy="36484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43962" y="5791961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35052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3505200" y="6858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3962" y="5791961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685800"/>
                  </a:moveTo>
                  <a:lnTo>
                    <a:pt x="3505200" y="685800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86631" y="5616347"/>
            <a:ext cx="44170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60" dirty="0">
                <a:solidFill>
                  <a:srgbClr val="FF0000"/>
                </a:solidFill>
                <a:latin typeface="Calibri"/>
                <a:cs typeface="Calibri"/>
              </a:rPr>
              <a:t>Treatment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0145" y="978409"/>
            <a:ext cx="4200313" cy="1321435"/>
            <a:chOff x="292608" y="978408"/>
            <a:chExt cx="3150235" cy="1321435"/>
          </a:xfrm>
        </p:grpSpPr>
        <p:sp>
          <p:nvSpPr>
            <p:cNvPr id="8" name="object 8"/>
            <p:cNvSpPr/>
            <p:nvPr/>
          </p:nvSpPr>
          <p:spPr>
            <a:xfrm>
              <a:off x="305562" y="991362"/>
              <a:ext cx="3124200" cy="1295400"/>
            </a:xfrm>
            <a:custGeom>
              <a:avLst/>
              <a:gdLst/>
              <a:ahLst/>
              <a:cxnLst/>
              <a:rect l="l" t="t" r="r" b="b"/>
              <a:pathLst>
                <a:path w="3124200" h="1295400">
                  <a:moveTo>
                    <a:pt x="1562100" y="0"/>
                  </a:moveTo>
                  <a:lnTo>
                    <a:pt x="1496067" y="568"/>
                  </a:lnTo>
                  <a:lnTo>
                    <a:pt x="1430734" y="2257"/>
                  </a:lnTo>
                  <a:lnTo>
                    <a:pt x="1366153" y="5045"/>
                  </a:lnTo>
                  <a:lnTo>
                    <a:pt x="1302379" y="8910"/>
                  </a:lnTo>
                  <a:lnTo>
                    <a:pt x="1239467" y="13828"/>
                  </a:lnTo>
                  <a:lnTo>
                    <a:pt x="1177470" y="19778"/>
                  </a:lnTo>
                  <a:lnTo>
                    <a:pt x="1116442" y="26737"/>
                  </a:lnTo>
                  <a:lnTo>
                    <a:pt x="1056439" y="34682"/>
                  </a:lnTo>
                  <a:lnTo>
                    <a:pt x="997514" y="43592"/>
                  </a:lnTo>
                  <a:lnTo>
                    <a:pt x="939721" y="53443"/>
                  </a:lnTo>
                  <a:lnTo>
                    <a:pt x="883114" y="64212"/>
                  </a:lnTo>
                  <a:lnTo>
                    <a:pt x="827749" y="75879"/>
                  </a:lnTo>
                  <a:lnTo>
                    <a:pt x="773678" y="88420"/>
                  </a:lnTo>
                  <a:lnTo>
                    <a:pt x="720956" y="101812"/>
                  </a:lnTo>
                  <a:lnTo>
                    <a:pt x="669638" y="116034"/>
                  </a:lnTo>
                  <a:lnTo>
                    <a:pt x="619778" y="131062"/>
                  </a:lnTo>
                  <a:lnTo>
                    <a:pt x="571429" y="146875"/>
                  </a:lnTo>
                  <a:lnTo>
                    <a:pt x="524647" y="163449"/>
                  </a:lnTo>
                  <a:lnTo>
                    <a:pt x="479485" y="180763"/>
                  </a:lnTo>
                  <a:lnTo>
                    <a:pt x="435997" y="198793"/>
                  </a:lnTo>
                  <a:lnTo>
                    <a:pt x="394238" y="217518"/>
                  </a:lnTo>
                  <a:lnTo>
                    <a:pt x="354262" y="236915"/>
                  </a:lnTo>
                  <a:lnTo>
                    <a:pt x="316123" y="256962"/>
                  </a:lnTo>
                  <a:lnTo>
                    <a:pt x="279876" y="277635"/>
                  </a:lnTo>
                  <a:lnTo>
                    <a:pt x="245574" y="298913"/>
                  </a:lnTo>
                  <a:lnTo>
                    <a:pt x="213272" y="320773"/>
                  </a:lnTo>
                  <a:lnTo>
                    <a:pt x="154884" y="366150"/>
                  </a:lnTo>
                  <a:lnTo>
                    <a:pt x="105147" y="413585"/>
                  </a:lnTo>
                  <a:lnTo>
                    <a:pt x="64493" y="462899"/>
                  </a:lnTo>
                  <a:lnTo>
                    <a:pt x="33356" y="513912"/>
                  </a:lnTo>
                  <a:lnTo>
                    <a:pt x="12170" y="566445"/>
                  </a:lnTo>
                  <a:lnTo>
                    <a:pt x="1370" y="620317"/>
                  </a:lnTo>
                  <a:lnTo>
                    <a:pt x="0" y="647700"/>
                  </a:lnTo>
                  <a:lnTo>
                    <a:pt x="1370" y="675082"/>
                  </a:lnTo>
                  <a:lnTo>
                    <a:pt x="12170" y="728954"/>
                  </a:lnTo>
                  <a:lnTo>
                    <a:pt x="33356" y="781487"/>
                  </a:lnTo>
                  <a:lnTo>
                    <a:pt x="64493" y="832500"/>
                  </a:lnTo>
                  <a:lnTo>
                    <a:pt x="105147" y="881814"/>
                  </a:lnTo>
                  <a:lnTo>
                    <a:pt x="154884" y="929249"/>
                  </a:lnTo>
                  <a:lnTo>
                    <a:pt x="213272" y="974626"/>
                  </a:lnTo>
                  <a:lnTo>
                    <a:pt x="245574" y="996486"/>
                  </a:lnTo>
                  <a:lnTo>
                    <a:pt x="279876" y="1017764"/>
                  </a:lnTo>
                  <a:lnTo>
                    <a:pt x="316123" y="1038437"/>
                  </a:lnTo>
                  <a:lnTo>
                    <a:pt x="354262" y="1058484"/>
                  </a:lnTo>
                  <a:lnTo>
                    <a:pt x="394238" y="1077881"/>
                  </a:lnTo>
                  <a:lnTo>
                    <a:pt x="435997" y="1096606"/>
                  </a:lnTo>
                  <a:lnTo>
                    <a:pt x="479485" y="1114636"/>
                  </a:lnTo>
                  <a:lnTo>
                    <a:pt x="524647" y="1131950"/>
                  </a:lnTo>
                  <a:lnTo>
                    <a:pt x="571429" y="1148524"/>
                  </a:lnTo>
                  <a:lnTo>
                    <a:pt x="619778" y="1164337"/>
                  </a:lnTo>
                  <a:lnTo>
                    <a:pt x="669638" y="1179365"/>
                  </a:lnTo>
                  <a:lnTo>
                    <a:pt x="720956" y="1193587"/>
                  </a:lnTo>
                  <a:lnTo>
                    <a:pt x="773678" y="1206979"/>
                  </a:lnTo>
                  <a:lnTo>
                    <a:pt x="827749" y="1219520"/>
                  </a:lnTo>
                  <a:lnTo>
                    <a:pt x="883114" y="1231187"/>
                  </a:lnTo>
                  <a:lnTo>
                    <a:pt x="939721" y="1241956"/>
                  </a:lnTo>
                  <a:lnTo>
                    <a:pt x="997514" y="1251807"/>
                  </a:lnTo>
                  <a:lnTo>
                    <a:pt x="1056439" y="1260717"/>
                  </a:lnTo>
                  <a:lnTo>
                    <a:pt x="1116442" y="1268662"/>
                  </a:lnTo>
                  <a:lnTo>
                    <a:pt x="1177470" y="1275621"/>
                  </a:lnTo>
                  <a:lnTo>
                    <a:pt x="1239467" y="1281571"/>
                  </a:lnTo>
                  <a:lnTo>
                    <a:pt x="1302379" y="1286489"/>
                  </a:lnTo>
                  <a:lnTo>
                    <a:pt x="1366153" y="1290354"/>
                  </a:lnTo>
                  <a:lnTo>
                    <a:pt x="1430734" y="1293142"/>
                  </a:lnTo>
                  <a:lnTo>
                    <a:pt x="1496067" y="1294831"/>
                  </a:lnTo>
                  <a:lnTo>
                    <a:pt x="1562100" y="1295400"/>
                  </a:lnTo>
                  <a:lnTo>
                    <a:pt x="1628131" y="1294831"/>
                  </a:lnTo>
                  <a:lnTo>
                    <a:pt x="1693463" y="1293142"/>
                  </a:lnTo>
                  <a:lnTo>
                    <a:pt x="1758043" y="1290354"/>
                  </a:lnTo>
                  <a:lnTo>
                    <a:pt x="1821817" y="1286489"/>
                  </a:lnTo>
                  <a:lnTo>
                    <a:pt x="1884728" y="1281571"/>
                  </a:lnTo>
                  <a:lnTo>
                    <a:pt x="1946725" y="1275621"/>
                  </a:lnTo>
                  <a:lnTo>
                    <a:pt x="2007752" y="1268662"/>
                  </a:lnTo>
                  <a:lnTo>
                    <a:pt x="2067755" y="1260717"/>
                  </a:lnTo>
                  <a:lnTo>
                    <a:pt x="2126680" y="1251807"/>
                  </a:lnTo>
                  <a:lnTo>
                    <a:pt x="2184473" y="1241956"/>
                  </a:lnTo>
                  <a:lnTo>
                    <a:pt x="2241079" y="1231187"/>
                  </a:lnTo>
                  <a:lnTo>
                    <a:pt x="2296445" y="1219520"/>
                  </a:lnTo>
                  <a:lnTo>
                    <a:pt x="2350516" y="1206979"/>
                  </a:lnTo>
                  <a:lnTo>
                    <a:pt x="2403237" y="1193587"/>
                  </a:lnTo>
                  <a:lnTo>
                    <a:pt x="2454555" y="1179365"/>
                  </a:lnTo>
                  <a:lnTo>
                    <a:pt x="2504416" y="1164337"/>
                  </a:lnTo>
                  <a:lnTo>
                    <a:pt x="2552764" y="1148524"/>
                  </a:lnTo>
                  <a:lnTo>
                    <a:pt x="2599547" y="1131950"/>
                  </a:lnTo>
                  <a:lnTo>
                    <a:pt x="2644709" y="1114636"/>
                  </a:lnTo>
                  <a:lnTo>
                    <a:pt x="2688197" y="1096606"/>
                  </a:lnTo>
                  <a:lnTo>
                    <a:pt x="2729957" y="1077881"/>
                  </a:lnTo>
                  <a:lnTo>
                    <a:pt x="2769933" y="1058484"/>
                  </a:lnTo>
                  <a:lnTo>
                    <a:pt x="2808072" y="1038437"/>
                  </a:lnTo>
                  <a:lnTo>
                    <a:pt x="2844320" y="1017764"/>
                  </a:lnTo>
                  <a:lnTo>
                    <a:pt x="2878622" y="996486"/>
                  </a:lnTo>
                  <a:lnTo>
                    <a:pt x="2910924" y="974626"/>
                  </a:lnTo>
                  <a:lnTo>
                    <a:pt x="2969312" y="929249"/>
                  </a:lnTo>
                  <a:lnTo>
                    <a:pt x="3019051" y="881814"/>
                  </a:lnTo>
                  <a:lnTo>
                    <a:pt x="3059705" y="832500"/>
                  </a:lnTo>
                  <a:lnTo>
                    <a:pt x="3090842" y="781487"/>
                  </a:lnTo>
                  <a:lnTo>
                    <a:pt x="3112028" y="728954"/>
                  </a:lnTo>
                  <a:lnTo>
                    <a:pt x="3122829" y="675082"/>
                  </a:lnTo>
                  <a:lnTo>
                    <a:pt x="3124200" y="647700"/>
                  </a:lnTo>
                  <a:lnTo>
                    <a:pt x="3122829" y="620317"/>
                  </a:lnTo>
                  <a:lnTo>
                    <a:pt x="3112028" y="566445"/>
                  </a:lnTo>
                  <a:lnTo>
                    <a:pt x="3090842" y="513912"/>
                  </a:lnTo>
                  <a:lnTo>
                    <a:pt x="3059705" y="462899"/>
                  </a:lnTo>
                  <a:lnTo>
                    <a:pt x="3019051" y="413585"/>
                  </a:lnTo>
                  <a:lnTo>
                    <a:pt x="2969312" y="366150"/>
                  </a:lnTo>
                  <a:lnTo>
                    <a:pt x="2910924" y="320773"/>
                  </a:lnTo>
                  <a:lnTo>
                    <a:pt x="2878622" y="298913"/>
                  </a:lnTo>
                  <a:lnTo>
                    <a:pt x="2844320" y="277635"/>
                  </a:lnTo>
                  <a:lnTo>
                    <a:pt x="2808072" y="256962"/>
                  </a:lnTo>
                  <a:lnTo>
                    <a:pt x="2769933" y="236915"/>
                  </a:lnTo>
                  <a:lnTo>
                    <a:pt x="2729957" y="217518"/>
                  </a:lnTo>
                  <a:lnTo>
                    <a:pt x="2688197" y="198793"/>
                  </a:lnTo>
                  <a:lnTo>
                    <a:pt x="2644709" y="180763"/>
                  </a:lnTo>
                  <a:lnTo>
                    <a:pt x="2599547" y="163449"/>
                  </a:lnTo>
                  <a:lnTo>
                    <a:pt x="2552764" y="146875"/>
                  </a:lnTo>
                  <a:lnTo>
                    <a:pt x="2504416" y="131062"/>
                  </a:lnTo>
                  <a:lnTo>
                    <a:pt x="2454555" y="116034"/>
                  </a:lnTo>
                  <a:lnTo>
                    <a:pt x="2403237" y="101812"/>
                  </a:lnTo>
                  <a:lnTo>
                    <a:pt x="2350516" y="88420"/>
                  </a:lnTo>
                  <a:lnTo>
                    <a:pt x="2296445" y="75879"/>
                  </a:lnTo>
                  <a:lnTo>
                    <a:pt x="2241079" y="64212"/>
                  </a:lnTo>
                  <a:lnTo>
                    <a:pt x="2184473" y="53443"/>
                  </a:lnTo>
                  <a:lnTo>
                    <a:pt x="2126680" y="43592"/>
                  </a:lnTo>
                  <a:lnTo>
                    <a:pt x="2067755" y="34682"/>
                  </a:lnTo>
                  <a:lnTo>
                    <a:pt x="2007752" y="26737"/>
                  </a:lnTo>
                  <a:lnTo>
                    <a:pt x="1946725" y="19778"/>
                  </a:lnTo>
                  <a:lnTo>
                    <a:pt x="1884728" y="13828"/>
                  </a:lnTo>
                  <a:lnTo>
                    <a:pt x="1821817" y="8910"/>
                  </a:lnTo>
                  <a:lnTo>
                    <a:pt x="1758043" y="5045"/>
                  </a:lnTo>
                  <a:lnTo>
                    <a:pt x="1693463" y="2257"/>
                  </a:lnTo>
                  <a:lnTo>
                    <a:pt x="1628131" y="568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5562" y="991362"/>
              <a:ext cx="3124200" cy="1295400"/>
            </a:xfrm>
            <a:custGeom>
              <a:avLst/>
              <a:gdLst/>
              <a:ahLst/>
              <a:cxnLst/>
              <a:rect l="l" t="t" r="r" b="b"/>
              <a:pathLst>
                <a:path w="3124200" h="1295400">
                  <a:moveTo>
                    <a:pt x="0" y="647700"/>
                  </a:moveTo>
                  <a:lnTo>
                    <a:pt x="5445" y="593225"/>
                  </a:lnTo>
                  <a:lnTo>
                    <a:pt x="21492" y="540000"/>
                  </a:lnTo>
                  <a:lnTo>
                    <a:pt x="47707" y="488204"/>
                  </a:lnTo>
                  <a:lnTo>
                    <a:pt x="83657" y="438018"/>
                  </a:lnTo>
                  <a:lnTo>
                    <a:pt x="128907" y="389621"/>
                  </a:lnTo>
                  <a:lnTo>
                    <a:pt x="183024" y="343193"/>
                  </a:lnTo>
                  <a:lnTo>
                    <a:pt x="245574" y="298913"/>
                  </a:lnTo>
                  <a:lnTo>
                    <a:pt x="279876" y="277635"/>
                  </a:lnTo>
                  <a:lnTo>
                    <a:pt x="316123" y="256962"/>
                  </a:lnTo>
                  <a:lnTo>
                    <a:pt x="354262" y="236915"/>
                  </a:lnTo>
                  <a:lnTo>
                    <a:pt x="394238" y="217518"/>
                  </a:lnTo>
                  <a:lnTo>
                    <a:pt x="435997" y="198793"/>
                  </a:lnTo>
                  <a:lnTo>
                    <a:pt x="479485" y="180763"/>
                  </a:lnTo>
                  <a:lnTo>
                    <a:pt x="524647" y="163449"/>
                  </a:lnTo>
                  <a:lnTo>
                    <a:pt x="571429" y="146875"/>
                  </a:lnTo>
                  <a:lnTo>
                    <a:pt x="619778" y="131062"/>
                  </a:lnTo>
                  <a:lnTo>
                    <a:pt x="669638" y="116034"/>
                  </a:lnTo>
                  <a:lnTo>
                    <a:pt x="720956" y="101812"/>
                  </a:lnTo>
                  <a:lnTo>
                    <a:pt x="773678" y="88420"/>
                  </a:lnTo>
                  <a:lnTo>
                    <a:pt x="827749" y="75879"/>
                  </a:lnTo>
                  <a:lnTo>
                    <a:pt x="883114" y="64212"/>
                  </a:lnTo>
                  <a:lnTo>
                    <a:pt x="939721" y="53443"/>
                  </a:lnTo>
                  <a:lnTo>
                    <a:pt x="997514" y="43592"/>
                  </a:lnTo>
                  <a:lnTo>
                    <a:pt x="1056439" y="34682"/>
                  </a:lnTo>
                  <a:lnTo>
                    <a:pt x="1116442" y="26737"/>
                  </a:lnTo>
                  <a:lnTo>
                    <a:pt x="1177470" y="19778"/>
                  </a:lnTo>
                  <a:lnTo>
                    <a:pt x="1239467" y="13828"/>
                  </a:lnTo>
                  <a:lnTo>
                    <a:pt x="1302379" y="8910"/>
                  </a:lnTo>
                  <a:lnTo>
                    <a:pt x="1366153" y="5045"/>
                  </a:lnTo>
                  <a:lnTo>
                    <a:pt x="1430734" y="2257"/>
                  </a:lnTo>
                  <a:lnTo>
                    <a:pt x="1496067" y="568"/>
                  </a:lnTo>
                  <a:lnTo>
                    <a:pt x="1562100" y="0"/>
                  </a:lnTo>
                  <a:lnTo>
                    <a:pt x="1628131" y="568"/>
                  </a:lnTo>
                  <a:lnTo>
                    <a:pt x="1693463" y="2257"/>
                  </a:lnTo>
                  <a:lnTo>
                    <a:pt x="1758043" y="5045"/>
                  </a:lnTo>
                  <a:lnTo>
                    <a:pt x="1821817" y="8910"/>
                  </a:lnTo>
                  <a:lnTo>
                    <a:pt x="1884728" y="13828"/>
                  </a:lnTo>
                  <a:lnTo>
                    <a:pt x="1946725" y="19778"/>
                  </a:lnTo>
                  <a:lnTo>
                    <a:pt x="2007752" y="26737"/>
                  </a:lnTo>
                  <a:lnTo>
                    <a:pt x="2067755" y="34682"/>
                  </a:lnTo>
                  <a:lnTo>
                    <a:pt x="2126680" y="43592"/>
                  </a:lnTo>
                  <a:lnTo>
                    <a:pt x="2184473" y="53443"/>
                  </a:lnTo>
                  <a:lnTo>
                    <a:pt x="2241079" y="64212"/>
                  </a:lnTo>
                  <a:lnTo>
                    <a:pt x="2296445" y="75879"/>
                  </a:lnTo>
                  <a:lnTo>
                    <a:pt x="2350516" y="88420"/>
                  </a:lnTo>
                  <a:lnTo>
                    <a:pt x="2403237" y="101812"/>
                  </a:lnTo>
                  <a:lnTo>
                    <a:pt x="2454555" y="116034"/>
                  </a:lnTo>
                  <a:lnTo>
                    <a:pt x="2504416" y="131062"/>
                  </a:lnTo>
                  <a:lnTo>
                    <a:pt x="2552764" y="146875"/>
                  </a:lnTo>
                  <a:lnTo>
                    <a:pt x="2599547" y="163449"/>
                  </a:lnTo>
                  <a:lnTo>
                    <a:pt x="2644709" y="180763"/>
                  </a:lnTo>
                  <a:lnTo>
                    <a:pt x="2688197" y="198793"/>
                  </a:lnTo>
                  <a:lnTo>
                    <a:pt x="2729957" y="217518"/>
                  </a:lnTo>
                  <a:lnTo>
                    <a:pt x="2769933" y="236915"/>
                  </a:lnTo>
                  <a:lnTo>
                    <a:pt x="2808072" y="256962"/>
                  </a:lnTo>
                  <a:lnTo>
                    <a:pt x="2844320" y="277635"/>
                  </a:lnTo>
                  <a:lnTo>
                    <a:pt x="2878622" y="298913"/>
                  </a:lnTo>
                  <a:lnTo>
                    <a:pt x="2910924" y="320773"/>
                  </a:lnTo>
                  <a:lnTo>
                    <a:pt x="2969312" y="366150"/>
                  </a:lnTo>
                  <a:lnTo>
                    <a:pt x="3019051" y="413585"/>
                  </a:lnTo>
                  <a:lnTo>
                    <a:pt x="3059705" y="462899"/>
                  </a:lnTo>
                  <a:lnTo>
                    <a:pt x="3090842" y="513912"/>
                  </a:lnTo>
                  <a:lnTo>
                    <a:pt x="3112028" y="566445"/>
                  </a:lnTo>
                  <a:lnTo>
                    <a:pt x="3122829" y="620317"/>
                  </a:lnTo>
                  <a:lnTo>
                    <a:pt x="3124200" y="647700"/>
                  </a:lnTo>
                  <a:lnTo>
                    <a:pt x="3122829" y="675082"/>
                  </a:lnTo>
                  <a:lnTo>
                    <a:pt x="3112028" y="728954"/>
                  </a:lnTo>
                  <a:lnTo>
                    <a:pt x="3090842" y="781487"/>
                  </a:lnTo>
                  <a:lnTo>
                    <a:pt x="3059705" y="832500"/>
                  </a:lnTo>
                  <a:lnTo>
                    <a:pt x="3019051" y="881814"/>
                  </a:lnTo>
                  <a:lnTo>
                    <a:pt x="2969312" y="929249"/>
                  </a:lnTo>
                  <a:lnTo>
                    <a:pt x="2910924" y="974626"/>
                  </a:lnTo>
                  <a:lnTo>
                    <a:pt x="2878622" y="996486"/>
                  </a:lnTo>
                  <a:lnTo>
                    <a:pt x="2844320" y="1017764"/>
                  </a:lnTo>
                  <a:lnTo>
                    <a:pt x="2808072" y="1038437"/>
                  </a:lnTo>
                  <a:lnTo>
                    <a:pt x="2769933" y="1058484"/>
                  </a:lnTo>
                  <a:lnTo>
                    <a:pt x="2729957" y="1077881"/>
                  </a:lnTo>
                  <a:lnTo>
                    <a:pt x="2688197" y="1096606"/>
                  </a:lnTo>
                  <a:lnTo>
                    <a:pt x="2644709" y="1114636"/>
                  </a:lnTo>
                  <a:lnTo>
                    <a:pt x="2599547" y="1131950"/>
                  </a:lnTo>
                  <a:lnTo>
                    <a:pt x="2552764" y="1148524"/>
                  </a:lnTo>
                  <a:lnTo>
                    <a:pt x="2504416" y="1164337"/>
                  </a:lnTo>
                  <a:lnTo>
                    <a:pt x="2454555" y="1179365"/>
                  </a:lnTo>
                  <a:lnTo>
                    <a:pt x="2403237" y="1193587"/>
                  </a:lnTo>
                  <a:lnTo>
                    <a:pt x="2350516" y="1206979"/>
                  </a:lnTo>
                  <a:lnTo>
                    <a:pt x="2296445" y="1219520"/>
                  </a:lnTo>
                  <a:lnTo>
                    <a:pt x="2241079" y="1231187"/>
                  </a:lnTo>
                  <a:lnTo>
                    <a:pt x="2184473" y="1241956"/>
                  </a:lnTo>
                  <a:lnTo>
                    <a:pt x="2126680" y="1251807"/>
                  </a:lnTo>
                  <a:lnTo>
                    <a:pt x="2067755" y="1260717"/>
                  </a:lnTo>
                  <a:lnTo>
                    <a:pt x="2007752" y="1268662"/>
                  </a:lnTo>
                  <a:lnTo>
                    <a:pt x="1946725" y="1275621"/>
                  </a:lnTo>
                  <a:lnTo>
                    <a:pt x="1884728" y="1281571"/>
                  </a:lnTo>
                  <a:lnTo>
                    <a:pt x="1821817" y="1286489"/>
                  </a:lnTo>
                  <a:lnTo>
                    <a:pt x="1758043" y="1290354"/>
                  </a:lnTo>
                  <a:lnTo>
                    <a:pt x="1693463" y="1293142"/>
                  </a:lnTo>
                  <a:lnTo>
                    <a:pt x="1628131" y="1294831"/>
                  </a:lnTo>
                  <a:lnTo>
                    <a:pt x="1562100" y="1295400"/>
                  </a:lnTo>
                  <a:lnTo>
                    <a:pt x="1496067" y="1294831"/>
                  </a:lnTo>
                  <a:lnTo>
                    <a:pt x="1430734" y="1293142"/>
                  </a:lnTo>
                  <a:lnTo>
                    <a:pt x="1366153" y="1290354"/>
                  </a:lnTo>
                  <a:lnTo>
                    <a:pt x="1302379" y="1286489"/>
                  </a:lnTo>
                  <a:lnTo>
                    <a:pt x="1239467" y="1281571"/>
                  </a:lnTo>
                  <a:lnTo>
                    <a:pt x="1177470" y="1275621"/>
                  </a:lnTo>
                  <a:lnTo>
                    <a:pt x="1116442" y="1268662"/>
                  </a:lnTo>
                  <a:lnTo>
                    <a:pt x="1056439" y="1260717"/>
                  </a:lnTo>
                  <a:lnTo>
                    <a:pt x="997514" y="1251807"/>
                  </a:lnTo>
                  <a:lnTo>
                    <a:pt x="939721" y="1241956"/>
                  </a:lnTo>
                  <a:lnTo>
                    <a:pt x="883114" y="1231187"/>
                  </a:lnTo>
                  <a:lnTo>
                    <a:pt x="827749" y="1219520"/>
                  </a:lnTo>
                  <a:lnTo>
                    <a:pt x="773678" y="1206979"/>
                  </a:lnTo>
                  <a:lnTo>
                    <a:pt x="720956" y="1193587"/>
                  </a:lnTo>
                  <a:lnTo>
                    <a:pt x="669638" y="1179365"/>
                  </a:lnTo>
                  <a:lnTo>
                    <a:pt x="619778" y="1164337"/>
                  </a:lnTo>
                  <a:lnTo>
                    <a:pt x="571429" y="1148524"/>
                  </a:lnTo>
                  <a:lnTo>
                    <a:pt x="524647" y="1131950"/>
                  </a:lnTo>
                  <a:lnTo>
                    <a:pt x="479485" y="1114636"/>
                  </a:lnTo>
                  <a:lnTo>
                    <a:pt x="435997" y="1096606"/>
                  </a:lnTo>
                  <a:lnTo>
                    <a:pt x="394238" y="1077881"/>
                  </a:lnTo>
                  <a:lnTo>
                    <a:pt x="354262" y="1058484"/>
                  </a:lnTo>
                  <a:lnTo>
                    <a:pt x="316123" y="1038437"/>
                  </a:lnTo>
                  <a:lnTo>
                    <a:pt x="279876" y="1017764"/>
                  </a:lnTo>
                  <a:lnTo>
                    <a:pt x="245574" y="996486"/>
                  </a:lnTo>
                  <a:lnTo>
                    <a:pt x="213272" y="974626"/>
                  </a:lnTo>
                  <a:lnTo>
                    <a:pt x="154884" y="929249"/>
                  </a:lnTo>
                  <a:lnTo>
                    <a:pt x="105147" y="881814"/>
                  </a:lnTo>
                  <a:lnTo>
                    <a:pt x="64493" y="832500"/>
                  </a:lnTo>
                  <a:lnTo>
                    <a:pt x="33356" y="781487"/>
                  </a:lnTo>
                  <a:lnTo>
                    <a:pt x="12170" y="728954"/>
                  </a:lnTo>
                  <a:lnTo>
                    <a:pt x="1370" y="675082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38030" y="1389634"/>
            <a:ext cx="2501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Non-surgica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03745" y="1054609"/>
            <a:ext cx="3895513" cy="1321435"/>
            <a:chOff x="5702808" y="1054608"/>
            <a:chExt cx="2921635" cy="1321435"/>
          </a:xfrm>
        </p:grpSpPr>
        <p:sp>
          <p:nvSpPr>
            <p:cNvPr id="12" name="object 12"/>
            <p:cNvSpPr/>
            <p:nvPr/>
          </p:nvSpPr>
          <p:spPr>
            <a:xfrm>
              <a:off x="5715762" y="1067562"/>
              <a:ext cx="2895600" cy="1295400"/>
            </a:xfrm>
            <a:custGeom>
              <a:avLst/>
              <a:gdLst/>
              <a:ahLst/>
              <a:cxnLst/>
              <a:rect l="l" t="t" r="r" b="b"/>
              <a:pathLst>
                <a:path w="2895600" h="1295400">
                  <a:moveTo>
                    <a:pt x="1447799" y="0"/>
                  </a:moveTo>
                  <a:lnTo>
                    <a:pt x="1383309" y="630"/>
                  </a:lnTo>
                  <a:lnTo>
                    <a:pt x="1319541" y="2506"/>
                  </a:lnTo>
                  <a:lnTo>
                    <a:pt x="1256555" y="5599"/>
                  </a:lnTo>
                  <a:lnTo>
                    <a:pt x="1194408" y="9885"/>
                  </a:lnTo>
                  <a:lnTo>
                    <a:pt x="1133160" y="15336"/>
                  </a:lnTo>
                  <a:lnTo>
                    <a:pt x="1072870" y="21926"/>
                  </a:lnTo>
                  <a:lnTo>
                    <a:pt x="1013597" y="29629"/>
                  </a:lnTo>
                  <a:lnTo>
                    <a:pt x="955398" y="38418"/>
                  </a:lnTo>
                  <a:lnTo>
                    <a:pt x="898335" y="48268"/>
                  </a:lnTo>
                  <a:lnTo>
                    <a:pt x="842464" y="59151"/>
                  </a:lnTo>
                  <a:lnTo>
                    <a:pt x="787845" y="71043"/>
                  </a:lnTo>
                  <a:lnTo>
                    <a:pt x="734538" y="83915"/>
                  </a:lnTo>
                  <a:lnTo>
                    <a:pt x="682599" y="97743"/>
                  </a:lnTo>
                  <a:lnTo>
                    <a:pt x="632090" y="112499"/>
                  </a:lnTo>
                  <a:lnTo>
                    <a:pt x="583068" y="128158"/>
                  </a:lnTo>
                  <a:lnTo>
                    <a:pt x="535592" y="144693"/>
                  </a:lnTo>
                  <a:lnTo>
                    <a:pt x="489721" y="162077"/>
                  </a:lnTo>
                  <a:lnTo>
                    <a:pt x="445514" y="180285"/>
                  </a:lnTo>
                  <a:lnTo>
                    <a:pt x="403029" y="199290"/>
                  </a:lnTo>
                  <a:lnTo>
                    <a:pt x="362327" y="219066"/>
                  </a:lnTo>
                  <a:lnTo>
                    <a:pt x="323465" y="239587"/>
                  </a:lnTo>
                  <a:lnTo>
                    <a:pt x="286502" y="260826"/>
                  </a:lnTo>
                  <a:lnTo>
                    <a:pt x="251497" y="282756"/>
                  </a:lnTo>
                  <a:lnTo>
                    <a:pt x="218510" y="305352"/>
                  </a:lnTo>
                  <a:lnTo>
                    <a:pt x="187598" y="328588"/>
                  </a:lnTo>
                  <a:lnTo>
                    <a:pt x="132238" y="376871"/>
                  </a:lnTo>
                  <a:lnTo>
                    <a:pt x="85888" y="427396"/>
                  </a:lnTo>
                  <a:lnTo>
                    <a:pt x="49018" y="479952"/>
                  </a:lnTo>
                  <a:lnTo>
                    <a:pt x="22099" y="534328"/>
                  </a:lnTo>
                  <a:lnTo>
                    <a:pt x="5603" y="590314"/>
                  </a:lnTo>
                  <a:lnTo>
                    <a:pt x="0" y="647700"/>
                  </a:lnTo>
                  <a:lnTo>
                    <a:pt x="1410" y="676554"/>
                  </a:lnTo>
                  <a:lnTo>
                    <a:pt x="12519" y="733266"/>
                  </a:lnTo>
                  <a:lnTo>
                    <a:pt x="34285" y="788473"/>
                  </a:lnTo>
                  <a:lnTo>
                    <a:pt x="66238" y="841966"/>
                  </a:lnTo>
                  <a:lnTo>
                    <a:pt x="107907" y="893532"/>
                  </a:lnTo>
                  <a:lnTo>
                    <a:pt x="158821" y="942963"/>
                  </a:lnTo>
                  <a:lnTo>
                    <a:pt x="218510" y="990047"/>
                  </a:lnTo>
                  <a:lnTo>
                    <a:pt x="251497" y="1012643"/>
                  </a:lnTo>
                  <a:lnTo>
                    <a:pt x="286502" y="1034573"/>
                  </a:lnTo>
                  <a:lnTo>
                    <a:pt x="323465" y="1055812"/>
                  </a:lnTo>
                  <a:lnTo>
                    <a:pt x="362327" y="1076333"/>
                  </a:lnTo>
                  <a:lnTo>
                    <a:pt x="403029" y="1096109"/>
                  </a:lnTo>
                  <a:lnTo>
                    <a:pt x="445514" y="1115114"/>
                  </a:lnTo>
                  <a:lnTo>
                    <a:pt x="489721" y="1133322"/>
                  </a:lnTo>
                  <a:lnTo>
                    <a:pt x="535592" y="1150706"/>
                  </a:lnTo>
                  <a:lnTo>
                    <a:pt x="583068" y="1167241"/>
                  </a:lnTo>
                  <a:lnTo>
                    <a:pt x="632090" y="1182900"/>
                  </a:lnTo>
                  <a:lnTo>
                    <a:pt x="682599" y="1197656"/>
                  </a:lnTo>
                  <a:lnTo>
                    <a:pt x="734538" y="1211484"/>
                  </a:lnTo>
                  <a:lnTo>
                    <a:pt x="787845" y="1224356"/>
                  </a:lnTo>
                  <a:lnTo>
                    <a:pt x="842464" y="1236248"/>
                  </a:lnTo>
                  <a:lnTo>
                    <a:pt x="898335" y="1247131"/>
                  </a:lnTo>
                  <a:lnTo>
                    <a:pt x="955398" y="1256981"/>
                  </a:lnTo>
                  <a:lnTo>
                    <a:pt x="1013597" y="1265770"/>
                  </a:lnTo>
                  <a:lnTo>
                    <a:pt x="1072870" y="1273473"/>
                  </a:lnTo>
                  <a:lnTo>
                    <a:pt x="1133160" y="1280063"/>
                  </a:lnTo>
                  <a:lnTo>
                    <a:pt x="1194408" y="1285514"/>
                  </a:lnTo>
                  <a:lnTo>
                    <a:pt x="1256555" y="1289800"/>
                  </a:lnTo>
                  <a:lnTo>
                    <a:pt x="1319541" y="1292893"/>
                  </a:lnTo>
                  <a:lnTo>
                    <a:pt x="1383309" y="1294769"/>
                  </a:lnTo>
                  <a:lnTo>
                    <a:pt x="1447799" y="1295400"/>
                  </a:lnTo>
                  <a:lnTo>
                    <a:pt x="1512290" y="1294769"/>
                  </a:lnTo>
                  <a:lnTo>
                    <a:pt x="1576058" y="1292893"/>
                  </a:lnTo>
                  <a:lnTo>
                    <a:pt x="1639044" y="1289800"/>
                  </a:lnTo>
                  <a:lnTo>
                    <a:pt x="1701191" y="1285514"/>
                  </a:lnTo>
                  <a:lnTo>
                    <a:pt x="1762439" y="1280063"/>
                  </a:lnTo>
                  <a:lnTo>
                    <a:pt x="1822729" y="1273473"/>
                  </a:lnTo>
                  <a:lnTo>
                    <a:pt x="1882002" y="1265770"/>
                  </a:lnTo>
                  <a:lnTo>
                    <a:pt x="1940201" y="1256981"/>
                  </a:lnTo>
                  <a:lnTo>
                    <a:pt x="1997264" y="1247131"/>
                  </a:lnTo>
                  <a:lnTo>
                    <a:pt x="2053135" y="1236248"/>
                  </a:lnTo>
                  <a:lnTo>
                    <a:pt x="2107754" y="1224356"/>
                  </a:lnTo>
                  <a:lnTo>
                    <a:pt x="2161061" y="1211484"/>
                  </a:lnTo>
                  <a:lnTo>
                    <a:pt x="2213000" y="1197656"/>
                  </a:lnTo>
                  <a:lnTo>
                    <a:pt x="2263509" y="1182900"/>
                  </a:lnTo>
                  <a:lnTo>
                    <a:pt x="2312531" y="1167241"/>
                  </a:lnTo>
                  <a:lnTo>
                    <a:pt x="2360007" y="1150706"/>
                  </a:lnTo>
                  <a:lnTo>
                    <a:pt x="2405878" y="1133322"/>
                  </a:lnTo>
                  <a:lnTo>
                    <a:pt x="2450085" y="1115114"/>
                  </a:lnTo>
                  <a:lnTo>
                    <a:pt x="2492570" y="1096109"/>
                  </a:lnTo>
                  <a:lnTo>
                    <a:pt x="2533272" y="1076333"/>
                  </a:lnTo>
                  <a:lnTo>
                    <a:pt x="2572134" y="1055812"/>
                  </a:lnTo>
                  <a:lnTo>
                    <a:pt x="2609097" y="1034573"/>
                  </a:lnTo>
                  <a:lnTo>
                    <a:pt x="2644102" y="1012643"/>
                  </a:lnTo>
                  <a:lnTo>
                    <a:pt x="2677089" y="990047"/>
                  </a:lnTo>
                  <a:lnTo>
                    <a:pt x="2708001" y="966811"/>
                  </a:lnTo>
                  <a:lnTo>
                    <a:pt x="2763361" y="918528"/>
                  </a:lnTo>
                  <a:lnTo>
                    <a:pt x="2809711" y="868003"/>
                  </a:lnTo>
                  <a:lnTo>
                    <a:pt x="2846581" y="815447"/>
                  </a:lnTo>
                  <a:lnTo>
                    <a:pt x="2873500" y="761071"/>
                  </a:lnTo>
                  <a:lnTo>
                    <a:pt x="2889996" y="705085"/>
                  </a:lnTo>
                  <a:lnTo>
                    <a:pt x="2895599" y="647700"/>
                  </a:lnTo>
                  <a:lnTo>
                    <a:pt x="2894189" y="618845"/>
                  </a:lnTo>
                  <a:lnTo>
                    <a:pt x="2883080" y="562133"/>
                  </a:lnTo>
                  <a:lnTo>
                    <a:pt x="2861314" y="506926"/>
                  </a:lnTo>
                  <a:lnTo>
                    <a:pt x="2829361" y="453433"/>
                  </a:lnTo>
                  <a:lnTo>
                    <a:pt x="2787692" y="401867"/>
                  </a:lnTo>
                  <a:lnTo>
                    <a:pt x="2736778" y="352436"/>
                  </a:lnTo>
                  <a:lnTo>
                    <a:pt x="2677089" y="305352"/>
                  </a:lnTo>
                  <a:lnTo>
                    <a:pt x="2644102" y="282756"/>
                  </a:lnTo>
                  <a:lnTo>
                    <a:pt x="2609097" y="260826"/>
                  </a:lnTo>
                  <a:lnTo>
                    <a:pt x="2572134" y="239587"/>
                  </a:lnTo>
                  <a:lnTo>
                    <a:pt x="2533272" y="219066"/>
                  </a:lnTo>
                  <a:lnTo>
                    <a:pt x="2492570" y="199290"/>
                  </a:lnTo>
                  <a:lnTo>
                    <a:pt x="2450085" y="180285"/>
                  </a:lnTo>
                  <a:lnTo>
                    <a:pt x="2405878" y="162077"/>
                  </a:lnTo>
                  <a:lnTo>
                    <a:pt x="2360007" y="144693"/>
                  </a:lnTo>
                  <a:lnTo>
                    <a:pt x="2312531" y="128158"/>
                  </a:lnTo>
                  <a:lnTo>
                    <a:pt x="2263509" y="112499"/>
                  </a:lnTo>
                  <a:lnTo>
                    <a:pt x="2213000" y="97743"/>
                  </a:lnTo>
                  <a:lnTo>
                    <a:pt x="2161061" y="83915"/>
                  </a:lnTo>
                  <a:lnTo>
                    <a:pt x="2107754" y="71043"/>
                  </a:lnTo>
                  <a:lnTo>
                    <a:pt x="2053135" y="59151"/>
                  </a:lnTo>
                  <a:lnTo>
                    <a:pt x="1997264" y="48268"/>
                  </a:lnTo>
                  <a:lnTo>
                    <a:pt x="1940201" y="38418"/>
                  </a:lnTo>
                  <a:lnTo>
                    <a:pt x="1882002" y="29629"/>
                  </a:lnTo>
                  <a:lnTo>
                    <a:pt x="1822729" y="21926"/>
                  </a:lnTo>
                  <a:lnTo>
                    <a:pt x="1762439" y="15336"/>
                  </a:lnTo>
                  <a:lnTo>
                    <a:pt x="1701191" y="9885"/>
                  </a:lnTo>
                  <a:lnTo>
                    <a:pt x="1639044" y="5599"/>
                  </a:lnTo>
                  <a:lnTo>
                    <a:pt x="1576058" y="2506"/>
                  </a:lnTo>
                  <a:lnTo>
                    <a:pt x="1512290" y="630"/>
                  </a:lnTo>
                  <a:lnTo>
                    <a:pt x="1447799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5762" y="1067562"/>
              <a:ext cx="2895600" cy="1295400"/>
            </a:xfrm>
            <a:custGeom>
              <a:avLst/>
              <a:gdLst/>
              <a:ahLst/>
              <a:cxnLst/>
              <a:rect l="l" t="t" r="r" b="b"/>
              <a:pathLst>
                <a:path w="2895600" h="1295400">
                  <a:moveTo>
                    <a:pt x="0" y="647700"/>
                  </a:moveTo>
                  <a:lnTo>
                    <a:pt x="5603" y="590314"/>
                  </a:lnTo>
                  <a:lnTo>
                    <a:pt x="22099" y="534328"/>
                  </a:lnTo>
                  <a:lnTo>
                    <a:pt x="49018" y="479952"/>
                  </a:lnTo>
                  <a:lnTo>
                    <a:pt x="85888" y="427396"/>
                  </a:lnTo>
                  <a:lnTo>
                    <a:pt x="132238" y="376871"/>
                  </a:lnTo>
                  <a:lnTo>
                    <a:pt x="187598" y="328588"/>
                  </a:lnTo>
                  <a:lnTo>
                    <a:pt x="218510" y="305352"/>
                  </a:lnTo>
                  <a:lnTo>
                    <a:pt x="251497" y="282756"/>
                  </a:lnTo>
                  <a:lnTo>
                    <a:pt x="286502" y="260826"/>
                  </a:lnTo>
                  <a:lnTo>
                    <a:pt x="323465" y="239587"/>
                  </a:lnTo>
                  <a:lnTo>
                    <a:pt x="362327" y="219066"/>
                  </a:lnTo>
                  <a:lnTo>
                    <a:pt x="403029" y="199290"/>
                  </a:lnTo>
                  <a:lnTo>
                    <a:pt x="445514" y="180285"/>
                  </a:lnTo>
                  <a:lnTo>
                    <a:pt x="489721" y="162077"/>
                  </a:lnTo>
                  <a:lnTo>
                    <a:pt x="535592" y="144693"/>
                  </a:lnTo>
                  <a:lnTo>
                    <a:pt x="583068" y="128158"/>
                  </a:lnTo>
                  <a:lnTo>
                    <a:pt x="632090" y="112499"/>
                  </a:lnTo>
                  <a:lnTo>
                    <a:pt x="682599" y="97743"/>
                  </a:lnTo>
                  <a:lnTo>
                    <a:pt x="734538" y="83915"/>
                  </a:lnTo>
                  <a:lnTo>
                    <a:pt x="787845" y="71043"/>
                  </a:lnTo>
                  <a:lnTo>
                    <a:pt x="842464" y="59151"/>
                  </a:lnTo>
                  <a:lnTo>
                    <a:pt x="898335" y="48268"/>
                  </a:lnTo>
                  <a:lnTo>
                    <a:pt x="955398" y="38418"/>
                  </a:lnTo>
                  <a:lnTo>
                    <a:pt x="1013597" y="29629"/>
                  </a:lnTo>
                  <a:lnTo>
                    <a:pt x="1072870" y="21926"/>
                  </a:lnTo>
                  <a:lnTo>
                    <a:pt x="1133160" y="15336"/>
                  </a:lnTo>
                  <a:lnTo>
                    <a:pt x="1194408" y="9885"/>
                  </a:lnTo>
                  <a:lnTo>
                    <a:pt x="1256555" y="5599"/>
                  </a:lnTo>
                  <a:lnTo>
                    <a:pt x="1319541" y="2506"/>
                  </a:lnTo>
                  <a:lnTo>
                    <a:pt x="1383309" y="630"/>
                  </a:lnTo>
                  <a:lnTo>
                    <a:pt x="1447799" y="0"/>
                  </a:lnTo>
                  <a:lnTo>
                    <a:pt x="1512290" y="630"/>
                  </a:lnTo>
                  <a:lnTo>
                    <a:pt x="1576058" y="2506"/>
                  </a:lnTo>
                  <a:lnTo>
                    <a:pt x="1639044" y="5599"/>
                  </a:lnTo>
                  <a:lnTo>
                    <a:pt x="1701191" y="9885"/>
                  </a:lnTo>
                  <a:lnTo>
                    <a:pt x="1762439" y="15336"/>
                  </a:lnTo>
                  <a:lnTo>
                    <a:pt x="1822729" y="21926"/>
                  </a:lnTo>
                  <a:lnTo>
                    <a:pt x="1882002" y="29629"/>
                  </a:lnTo>
                  <a:lnTo>
                    <a:pt x="1940201" y="38418"/>
                  </a:lnTo>
                  <a:lnTo>
                    <a:pt x="1997264" y="48268"/>
                  </a:lnTo>
                  <a:lnTo>
                    <a:pt x="2053135" y="59151"/>
                  </a:lnTo>
                  <a:lnTo>
                    <a:pt x="2107754" y="71043"/>
                  </a:lnTo>
                  <a:lnTo>
                    <a:pt x="2161061" y="83915"/>
                  </a:lnTo>
                  <a:lnTo>
                    <a:pt x="2213000" y="97743"/>
                  </a:lnTo>
                  <a:lnTo>
                    <a:pt x="2263509" y="112499"/>
                  </a:lnTo>
                  <a:lnTo>
                    <a:pt x="2312531" y="128158"/>
                  </a:lnTo>
                  <a:lnTo>
                    <a:pt x="2360007" y="144693"/>
                  </a:lnTo>
                  <a:lnTo>
                    <a:pt x="2405878" y="162077"/>
                  </a:lnTo>
                  <a:lnTo>
                    <a:pt x="2450085" y="180285"/>
                  </a:lnTo>
                  <a:lnTo>
                    <a:pt x="2492570" y="199290"/>
                  </a:lnTo>
                  <a:lnTo>
                    <a:pt x="2533272" y="219066"/>
                  </a:lnTo>
                  <a:lnTo>
                    <a:pt x="2572134" y="239587"/>
                  </a:lnTo>
                  <a:lnTo>
                    <a:pt x="2609097" y="260826"/>
                  </a:lnTo>
                  <a:lnTo>
                    <a:pt x="2644102" y="282756"/>
                  </a:lnTo>
                  <a:lnTo>
                    <a:pt x="2677089" y="305352"/>
                  </a:lnTo>
                  <a:lnTo>
                    <a:pt x="2708001" y="328588"/>
                  </a:lnTo>
                  <a:lnTo>
                    <a:pt x="2763361" y="376871"/>
                  </a:lnTo>
                  <a:lnTo>
                    <a:pt x="2809711" y="427396"/>
                  </a:lnTo>
                  <a:lnTo>
                    <a:pt x="2846581" y="479952"/>
                  </a:lnTo>
                  <a:lnTo>
                    <a:pt x="2873500" y="534328"/>
                  </a:lnTo>
                  <a:lnTo>
                    <a:pt x="2889996" y="590314"/>
                  </a:lnTo>
                  <a:lnTo>
                    <a:pt x="2895599" y="647700"/>
                  </a:lnTo>
                  <a:lnTo>
                    <a:pt x="2894189" y="676554"/>
                  </a:lnTo>
                  <a:lnTo>
                    <a:pt x="2883080" y="733266"/>
                  </a:lnTo>
                  <a:lnTo>
                    <a:pt x="2861314" y="788473"/>
                  </a:lnTo>
                  <a:lnTo>
                    <a:pt x="2829361" y="841966"/>
                  </a:lnTo>
                  <a:lnTo>
                    <a:pt x="2787692" y="893532"/>
                  </a:lnTo>
                  <a:lnTo>
                    <a:pt x="2736778" y="942963"/>
                  </a:lnTo>
                  <a:lnTo>
                    <a:pt x="2677089" y="990047"/>
                  </a:lnTo>
                  <a:lnTo>
                    <a:pt x="2644102" y="1012643"/>
                  </a:lnTo>
                  <a:lnTo>
                    <a:pt x="2609097" y="1034573"/>
                  </a:lnTo>
                  <a:lnTo>
                    <a:pt x="2572134" y="1055812"/>
                  </a:lnTo>
                  <a:lnTo>
                    <a:pt x="2533272" y="1076333"/>
                  </a:lnTo>
                  <a:lnTo>
                    <a:pt x="2492570" y="1096109"/>
                  </a:lnTo>
                  <a:lnTo>
                    <a:pt x="2450085" y="1115114"/>
                  </a:lnTo>
                  <a:lnTo>
                    <a:pt x="2405878" y="1133322"/>
                  </a:lnTo>
                  <a:lnTo>
                    <a:pt x="2360007" y="1150706"/>
                  </a:lnTo>
                  <a:lnTo>
                    <a:pt x="2312531" y="1167241"/>
                  </a:lnTo>
                  <a:lnTo>
                    <a:pt x="2263509" y="1182900"/>
                  </a:lnTo>
                  <a:lnTo>
                    <a:pt x="2213000" y="1197656"/>
                  </a:lnTo>
                  <a:lnTo>
                    <a:pt x="2161061" y="1211484"/>
                  </a:lnTo>
                  <a:lnTo>
                    <a:pt x="2107754" y="1224356"/>
                  </a:lnTo>
                  <a:lnTo>
                    <a:pt x="2053135" y="1236248"/>
                  </a:lnTo>
                  <a:lnTo>
                    <a:pt x="1997264" y="1247131"/>
                  </a:lnTo>
                  <a:lnTo>
                    <a:pt x="1940201" y="1256981"/>
                  </a:lnTo>
                  <a:lnTo>
                    <a:pt x="1882002" y="1265770"/>
                  </a:lnTo>
                  <a:lnTo>
                    <a:pt x="1822729" y="1273473"/>
                  </a:lnTo>
                  <a:lnTo>
                    <a:pt x="1762439" y="1280063"/>
                  </a:lnTo>
                  <a:lnTo>
                    <a:pt x="1701191" y="1285514"/>
                  </a:lnTo>
                  <a:lnTo>
                    <a:pt x="1639044" y="1289800"/>
                  </a:lnTo>
                  <a:lnTo>
                    <a:pt x="1576058" y="1292893"/>
                  </a:lnTo>
                  <a:lnTo>
                    <a:pt x="1512290" y="1294769"/>
                  </a:lnTo>
                  <a:lnTo>
                    <a:pt x="1447799" y="1295400"/>
                  </a:lnTo>
                  <a:lnTo>
                    <a:pt x="1383309" y="1294769"/>
                  </a:lnTo>
                  <a:lnTo>
                    <a:pt x="1319541" y="1292893"/>
                  </a:lnTo>
                  <a:lnTo>
                    <a:pt x="1256555" y="1289800"/>
                  </a:lnTo>
                  <a:lnTo>
                    <a:pt x="1194408" y="1285514"/>
                  </a:lnTo>
                  <a:lnTo>
                    <a:pt x="1133160" y="1280063"/>
                  </a:lnTo>
                  <a:lnTo>
                    <a:pt x="1072870" y="1273473"/>
                  </a:lnTo>
                  <a:lnTo>
                    <a:pt x="1013597" y="1265770"/>
                  </a:lnTo>
                  <a:lnTo>
                    <a:pt x="955398" y="1256981"/>
                  </a:lnTo>
                  <a:lnTo>
                    <a:pt x="898335" y="1247131"/>
                  </a:lnTo>
                  <a:lnTo>
                    <a:pt x="842464" y="1236248"/>
                  </a:lnTo>
                  <a:lnTo>
                    <a:pt x="787845" y="1224356"/>
                  </a:lnTo>
                  <a:lnTo>
                    <a:pt x="734538" y="1211484"/>
                  </a:lnTo>
                  <a:lnTo>
                    <a:pt x="682599" y="1197656"/>
                  </a:lnTo>
                  <a:lnTo>
                    <a:pt x="632090" y="1182900"/>
                  </a:lnTo>
                  <a:lnTo>
                    <a:pt x="583068" y="1167241"/>
                  </a:lnTo>
                  <a:lnTo>
                    <a:pt x="535592" y="1150706"/>
                  </a:lnTo>
                  <a:lnTo>
                    <a:pt x="489721" y="1133322"/>
                  </a:lnTo>
                  <a:lnTo>
                    <a:pt x="445514" y="1115114"/>
                  </a:lnTo>
                  <a:lnTo>
                    <a:pt x="403029" y="1096109"/>
                  </a:lnTo>
                  <a:lnTo>
                    <a:pt x="362327" y="1076333"/>
                  </a:lnTo>
                  <a:lnTo>
                    <a:pt x="323465" y="1055812"/>
                  </a:lnTo>
                  <a:lnTo>
                    <a:pt x="286502" y="1034573"/>
                  </a:lnTo>
                  <a:lnTo>
                    <a:pt x="251497" y="1012643"/>
                  </a:lnTo>
                  <a:lnTo>
                    <a:pt x="218510" y="990047"/>
                  </a:lnTo>
                  <a:lnTo>
                    <a:pt x="187598" y="966811"/>
                  </a:lnTo>
                  <a:lnTo>
                    <a:pt x="132238" y="918528"/>
                  </a:lnTo>
                  <a:lnTo>
                    <a:pt x="85888" y="868003"/>
                  </a:lnTo>
                  <a:lnTo>
                    <a:pt x="49018" y="815447"/>
                  </a:lnTo>
                  <a:lnTo>
                    <a:pt x="22099" y="761071"/>
                  </a:lnTo>
                  <a:lnTo>
                    <a:pt x="5603" y="705085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658013" y="1432307"/>
            <a:ext cx="17856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0000"/>
                </a:solidFill>
              </a:rPr>
              <a:t>Surgical</a:t>
            </a:r>
            <a:endParaRPr sz="3200"/>
          </a:p>
        </p:txBody>
      </p:sp>
      <p:sp>
        <p:nvSpPr>
          <p:cNvPr id="15" name="object 15"/>
          <p:cNvSpPr txBox="1"/>
          <p:nvPr/>
        </p:nvSpPr>
        <p:spPr>
          <a:xfrm>
            <a:off x="8030971" y="2618359"/>
            <a:ext cx="3821007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73405" indent="-317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1-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free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soft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tissue graft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a-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Epithelia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graft</a:t>
            </a:r>
            <a:endParaRPr sz="1800">
              <a:latin typeface="Arial MT"/>
              <a:cs typeface="Arial MT"/>
            </a:endParaRPr>
          </a:p>
          <a:p>
            <a:pPr marL="329565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b-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Subepithelial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C.T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graft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0971" y="3715892"/>
            <a:ext cx="338497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2-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pedicle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soft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tissue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flap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a- rotational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flap</a:t>
            </a:r>
            <a:endParaRPr sz="1800">
              <a:latin typeface="Arial MT"/>
              <a:cs typeface="Arial MT"/>
            </a:endParaRPr>
          </a:p>
          <a:p>
            <a:pPr marL="329565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b-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advancement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flap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4588" y="2465960"/>
            <a:ext cx="5571913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Monitoring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prevention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 MT"/>
                <a:cs typeface="Arial MT"/>
              </a:rPr>
              <a:t>Use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desensitising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agents,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varnishes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 MT"/>
                <a:cs typeface="Arial MT"/>
              </a:rPr>
              <a:t>Composite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restoration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 MT"/>
                <a:cs typeface="Arial MT"/>
              </a:rPr>
              <a:t>Removable gingival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veneers</a:t>
            </a:r>
            <a:endParaRPr sz="18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 MT"/>
                <a:cs typeface="Arial MT"/>
              </a:rPr>
              <a:t>Orthodontics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387" y="342341"/>
            <a:ext cx="765217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Monitoring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20" dirty="0"/>
              <a:t>prevention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1387" y="2144395"/>
            <a:ext cx="10883053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recession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progressing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provoke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tooth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sensitivity</a:t>
            </a:r>
            <a:r>
              <a:rPr sz="2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poor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aesthetics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tooth-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brushing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regular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observation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through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strict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maintenance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would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optimal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</a:t>
            </a:r>
            <a:r>
              <a:rPr sz="3200" spc="-1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8401" y="3317747"/>
            <a:ext cx="3226815" cy="30830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387" y="342341"/>
            <a:ext cx="874098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Desensitising</a:t>
            </a:r>
            <a:r>
              <a:rPr spc="30" dirty="0"/>
              <a:t> </a:t>
            </a:r>
            <a:r>
              <a:rPr spc="-15" dirty="0"/>
              <a:t>agents,</a:t>
            </a:r>
            <a:r>
              <a:rPr spc="5" dirty="0"/>
              <a:t> </a:t>
            </a:r>
            <a:r>
              <a:rPr spc="-10" dirty="0"/>
              <a:t>varnishes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248399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599"/>
                </a:lnTo>
                <a:lnTo>
                  <a:pt x="9144000" y="6095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787" y="2068194"/>
            <a:ext cx="1029207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Treatment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dentine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hypersensitivity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blocking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dentinal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tubules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preventing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nerve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stimulation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0623" y="3701796"/>
            <a:ext cx="3541776" cy="17846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4000" y="3733800"/>
            <a:ext cx="3556000" cy="17785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3733800"/>
            <a:ext cx="3442208" cy="17526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2987" y="5590744"/>
            <a:ext cx="107298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Pro-Argin™ </a:t>
            </a:r>
            <a:r>
              <a:rPr sz="1400" b="1" spc="-20" dirty="0">
                <a:latin typeface="Arial"/>
                <a:cs typeface="Arial"/>
              </a:rPr>
              <a:t>Technology </a:t>
            </a:r>
            <a:r>
              <a:rPr sz="1400" b="1" spc="-5" dirty="0">
                <a:latin typeface="Arial"/>
                <a:cs typeface="Arial"/>
              </a:rPr>
              <a:t>contains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arginin</a:t>
            </a:r>
            <a:r>
              <a:rPr sz="1400" b="1" spc="-5" dirty="0">
                <a:latin typeface="Arial"/>
                <a:cs typeface="Arial"/>
              </a:rPr>
              <a:t>e, </a:t>
            </a:r>
            <a:r>
              <a:rPr sz="1400" b="1" dirty="0">
                <a:latin typeface="Arial"/>
                <a:cs typeface="Arial"/>
              </a:rPr>
              <a:t>an amino acid </a:t>
            </a:r>
            <a:r>
              <a:rPr sz="1400" b="1" spc="-5" dirty="0">
                <a:latin typeface="Arial"/>
                <a:cs typeface="Arial"/>
              </a:rPr>
              <a:t>naturally found </a:t>
            </a:r>
            <a:r>
              <a:rPr sz="1400" b="1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saliva, and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calcium </a:t>
            </a:r>
            <a:r>
              <a:rPr sz="1400" b="1" spc="-3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carbonate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387" y="342341"/>
            <a:ext cx="656674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Composite </a:t>
            </a:r>
            <a:r>
              <a:rPr spc="-30" dirty="0"/>
              <a:t>restorations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476999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2133600"/>
            <a:ext cx="4216400" cy="1848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2401" y="2133600"/>
            <a:ext cx="4204207" cy="18577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22585" y="4295013"/>
            <a:ext cx="9398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24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Use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composite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resin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mask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recession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defects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eliminate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black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triangles </a:t>
            </a:r>
            <a:r>
              <a:rPr sz="1800" b="1" spc="-5" dirty="0">
                <a:latin typeface="Arial"/>
                <a:cs typeface="Arial"/>
              </a:rPr>
              <a:t>caused</a:t>
            </a:r>
            <a:r>
              <a:rPr sz="1800" b="1" dirty="0">
                <a:latin typeface="Arial"/>
                <a:cs typeface="Arial"/>
              </a:rPr>
              <a:t> by </a:t>
            </a:r>
            <a:r>
              <a:rPr sz="1800" b="1" spc="-5" dirty="0">
                <a:latin typeface="Arial"/>
                <a:cs typeface="Arial"/>
              </a:rPr>
              <a:t>recession.</a:t>
            </a:r>
            <a:endParaRPr sz="180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Enameloplasty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was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carried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even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incisal </a:t>
            </a:r>
            <a:r>
              <a:rPr sz="1800" b="1" dirty="0">
                <a:latin typeface="Arial"/>
                <a:cs typeface="Arial"/>
              </a:rPr>
              <a:t>plane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 this</a:t>
            </a:r>
            <a:r>
              <a:rPr sz="1800" b="1" spc="-5" dirty="0">
                <a:latin typeface="Arial"/>
                <a:cs typeface="Arial"/>
              </a:rPr>
              <a:t> case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0778" y="1240358"/>
            <a:ext cx="2792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3074035" cy="10058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1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More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prevalent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men.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Increase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age.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2400"/>
            <a:ext cx="11480800" cy="1143000"/>
          </a:xfrm>
          <a:custGeom>
            <a:avLst/>
            <a:gdLst/>
            <a:ahLst/>
            <a:cxnLst/>
            <a:rect l="l" t="t" r="r" b="b"/>
            <a:pathLst>
              <a:path w="8610600" h="1143000">
                <a:moveTo>
                  <a:pt x="8610600" y="0"/>
                </a:moveTo>
                <a:lnTo>
                  <a:pt x="0" y="0"/>
                </a:lnTo>
                <a:lnTo>
                  <a:pt x="0" y="1143000"/>
                </a:lnTo>
                <a:lnTo>
                  <a:pt x="8610600" y="1143000"/>
                </a:lnTo>
                <a:lnTo>
                  <a:pt x="861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787" y="441707"/>
            <a:ext cx="6271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Removable</a:t>
            </a:r>
            <a:r>
              <a:rPr sz="3200" spc="-30" dirty="0"/>
              <a:t> </a:t>
            </a:r>
            <a:r>
              <a:rPr sz="3200" spc="-10" dirty="0"/>
              <a:t>gingival</a:t>
            </a:r>
            <a:r>
              <a:rPr sz="3200" spc="-55" dirty="0"/>
              <a:t> </a:t>
            </a:r>
            <a:r>
              <a:rPr sz="3200" spc="-15" dirty="0"/>
              <a:t>veneers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0" y="6476999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1828800"/>
            <a:ext cx="4204207" cy="1848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7201" y="1828800"/>
            <a:ext cx="4204207" cy="1866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4001" y="4038600"/>
            <a:ext cx="4204207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387" y="307289"/>
            <a:ext cx="4107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Ort</a:t>
            </a:r>
            <a:r>
              <a:rPr sz="4400" spc="-15" dirty="0"/>
              <a:t>h</a:t>
            </a:r>
            <a:r>
              <a:rPr sz="4400" dirty="0"/>
              <a:t>od</a:t>
            </a:r>
            <a:r>
              <a:rPr sz="4400" spc="-20" dirty="0"/>
              <a:t>o</a:t>
            </a:r>
            <a:r>
              <a:rPr sz="4400" spc="-40" dirty="0"/>
              <a:t>n</a:t>
            </a:r>
            <a:r>
              <a:rPr sz="4400" dirty="0"/>
              <a:t>tics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987" y="1765757"/>
            <a:ext cx="1106508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some cases </a:t>
            </a:r>
            <a:r>
              <a:rPr sz="2400" spc="-10" dirty="0">
                <a:latin typeface="Calibri"/>
                <a:cs typeface="Calibri"/>
              </a:rPr>
              <a:t>surgical intervention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grafting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help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treat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recession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defect;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however,</a:t>
            </a:r>
            <a:r>
              <a:rPr sz="2400" dirty="0">
                <a:latin typeface="Calibri"/>
                <a:cs typeface="Calibri"/>
              </a:rPr>
              <a:t> if </a:t>
            </a:r>
            <a:r>
              <a:rPr sz="2400" spc="-5" dirty="0">
                <a:latin typeface="Calibri"/>
                <a:cs typeface="Calibri"/>
              </a:rPr>
              <a:t>orthodontic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treatment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option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patient </a:t>
            </a:r>
            <a:r>
              <a:rPr sz="2400" dirty="0">
                <a:latin typeface="Calibri"/>
                <a:cs typeface="Calibri"/>
              </a:rPr>
              <a:t>is willing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consider </a:t>
            </a:r>
            <a:r>
              <a:rPr sz="2400" dirty="0">
                <a:latin typeface="Calibri"/>
                <a:cs typeface="Calibri"/>
              </a:rPr>
              <a:t>then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surgical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intervention </a:t>
            </a:r>
            <a:r>
              <a:rPr sz="2400" spc="-5" dirty="0">
                <a:latin typeface="Calibri"/>
                <a:cs typeface="Calibri"/>
              </a:rPr>
              <a:t>should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delayed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until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after orthodontic tooth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movement</a:t>
            </a:r>
            <a:r>
              <a:rPr sz="2400" spc="-5" dirty="0">
                <a:latin typeface="Calibri"/>
                <a:cs typeface="Calibri"/>
              </a:rPr>
              <a:t> has been </a:t>
            </a:r>
            <a:r>
              <a:rPr sz="2400" spc="-10" dirty="0">
                <a:latin typeface="Calibri"/>
                <a:cs typeface="Calibri"/>
              </a:rPr>
              <a:t>completed.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3886200"/>
            <a:ext cx="9154160" cy="23439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1" y="1295425"/>
            <a:ext cx="5105636" cy="52097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2993" y="2066543"/>
            <a:ext cx="5474207" cy="433425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387" y="342341"/>
            <a:ext cx="973582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libri"/>
                <a:cs typeface="Calibri"/>
              </a:rPr>
              <a:t>Indications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35" dirty="0">
                <a:latin typeface="Calibri"/>
                <a:cs typeface="Calibri"/>
              </a:rPr>
              <a:t>for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surgical intervention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0363" y="2386712"/>
            <a:ext cx="10764520" cy="33874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The</a:t>
            </a:r>
            <a:r>
              <a:rPr sz="2800" b="1" spc="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need</a:t>
            </a:r>
            <a:r>
              <a:rPr sz="2800" b="1" spc="1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to</a:t>
            </a:r>
            <a:r>
              <a:rPr sz="2800" b="1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improve</a:t>
            </a:r>
            <a:r>
              <a:rPr sz="2800" b="1" spc="1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soft</a:t>
            </a:r>
            <a:r>
              <a:rPr sz="2800" b="1" spc="1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tissue</a:t>
            </a:r>
            <a:r>
              <a:rPr sz="2800" b="1" spc="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504D"/>
                </a:solidFill>
                <a:latin typeface="Arial"/>
                <a:cs typeface="Arial"/>
              </a:rPr>
              <a:t>aesthetics</a:t>
            </a:r>
            <a:endParaRPr sz="2800">
              <a:latin typeface="Arial"/>
              <a:cs typeface="Arial"/>
            </a:endParaRPr>
          </a:p>
          <a:p>
            <a:pPr marL="1544320" marR="2428875">
              <a:lnSpc>
                <a:spcPts val="6720"/>
              </a:lnSpc>
              <a:spcBef>
                <a:spcPts val="785"/>
              </a:spcBef>
            </a:pP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Reduce hypersensitivity </a:t>
            </a:r>
            <a:r>
              <a:rPr sz="2800" b="1" spc="-76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Improve</a:t>
            </a:r>
            <a:r>
              <a:rPr sz="2800" b="1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plaque</a:t>
            </a:r>
            <a:r>
              <a:rPr sz="2800" b="1" spc="1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control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Prevent</a:t>
            </a:r>
            <a:r>
              <a:rPr sz="2800" b="1" spc="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further</a:t>
            </a:r>
            <a:r>
              <a:rPr sz="2800" b="1" spc="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progression</a:t>
            </a:r>
            <a:r>
              <a:rPr sz="2800" b="1" spc="4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of</a:t>
            </a:r>
            <a:r>
              <a:rPr sz="2800" b="1" spc="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recession</a:t>
            </a:r>
            <a:r>
              <a:rPr sz="2800" b="1" spc="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504D"/>
                </a:solidFill>
                <a:latin typeface="Arial"/>
                <a:cs typeface="Arial"/>
              </a:rPr>
              <a:t>defect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7390" y="4701987"/>
            <a:ext cx="3231692" cy="215601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1240358"/>
            <a:ext cx="10972799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Factors</a:t>
            </a:r>
            <a:r>
              <a:rPr spc="10" dirty="0"/>
              <a:t> </a:t>
            </a:r>
            <a:r>
              <a:rPr spc="-20" dirty="0"/>
              <a:t>affecting</a:t>
            </a:r>
            <a:r>
              <a:rPr spc="10" dirty="0"/>
              <a:t> </a:t>
            </a:r>
            <a:r>
              <a:rPr spc="-15" dirty="0"/>
              <a:t>outcome</a:t>
            </a:r>
            <a:r>
              <a:rPr spc="-10" dirty="0"/>
              <a:t> </a:t>
            </a:r>
            <a:r>
              <a:rPr spc="-5" dirty="0"/>
              <a:t>of </a:t>
            </a:r>
            <a:r>
              <a:rPr spc="-890" dirty="0"/>
              <a:t> </a:t>
            </a:r>
            <a:r>
              <a:rPr spc="-10" dirty="0"/>
              <a:t>periodontal</a:t>
            </a:r>
            <a:r>
              <a:rPr spc="15" dirty="0"/>
              <a:t> </a:t>
            </a:r>
            <a:r>
              <a:rPr spc="-10" dirty="0"/>
              <a:t>plastic</a:t>
            </a:r>
            <a:r>
              <a:rPr spc="10" dirty="0"/>
              <a:t> </a:t>
            </a:r>
            <a:r>
              <a:rPr spc="-20" dirty="0"/>
              <a:t>surgery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1388" y="1613662"/>
            <a:ext cx="9767145" cy="4575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smtClean="0">
                <a:latin typeface="Calibri"/>
                <a:cs typeface="Calibri"/>
              </a:rPr>
              <a:t>Condition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root </a:t>
            </a:r>
            <a:r>
              <a:rPr sz="2400" spc="-10" dirty="0">
                <a:latin typeface="Calibri"/>
                <a:cs typeface="Calibri"/>
              </a:rPr>
              <a:t>surface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presence </a:t>
            </a:r>
            <a:r>
              <a:rPr sz="2400" spc="-5" dirty="0">
                <a:latin typeface="Calibri"/>
                <a:cs typeface="Calibri"/>
              </a:rPr>
              <a:t>of calculus, caries,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contaminated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cementum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restorations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root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surface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Prominent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fraenal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attachments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Depth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vestibule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Tissue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(Thickness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split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thickness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flaps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raised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Size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recession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defect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graft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material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Smoking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Patient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hygiene.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387" y="342341"/>
            <a:ext cx="645075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spc="-25" dirty="0"/>
              <a:t> </a:t>
            </a:r>
            <a:r>
              <a:rPr spc="-20" dirty="0"/>
              <a:t>Free</a:t>
            </a:r>
            <a:r>
              <a:rPr spc="-10" dirty="0"/>
              <a:t> </a:t>
            </a:r>
            <a:r>
              <a:rPr spc="-15" dirty="0"/>
              <a:t>Gingival</a:t>
            </a:r>
            <a:r>
              <a:rPr spc="-10" dirty="0"/>
              <a:t> </a:t>
            </a:r>
            <a:r>
              <a:rPr spc="-30" dirty="0"/>
              <a:t>Graft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1387" y="1616710"/>
            <a:ext cx="6604000" cy="38093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1-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epithelialised </a:t>
            </a:r>
            <a:r>
              <a:rPr sz="2000" spc="-10" dirty="0">
                <a:latin typeface="Calibri"/>
                <a:cs typeface="Calibri"/>
              </a:rPr>
              <a:t>free </a:t>
            </a:r>
            <a:r>
              <a:rPr sz="2000" spc="-5" dirty="0">
                <a:latin typeface="Calibri"/>
                <a:cs typeface="Calibri"/>
              </a:rPr>
              <a:t>gingival </a:t>
            </a:r>
            <a:r>
              <a:rPr sz="2000" spc="-15" dirty="0">
                <a:latin typeface="Calibri"/>
                <a:cs typeface="Calibri"/>
              </a:rPr>
              <a:t>graft </a:t>
            </a:r>
            <a:r>
              <a:rPr sz="2000" spc="-5" dirty="0">
                <a:latin typeface="Calibri"/>
                <a:cs typeface="Calibri"/>
              </a:rPr>
              <a:t>can be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dirty="0">
                <a:latin typeface="Calibri"/>
                <a:cs typeface="Calibri"/>
              </a:rPr>
              <a:t>in either a one </a:t>
            </a:r>
            <a:r>
              <a:rPr sz="2000" spc="-15" dirty="0">
                <a:latin typeface="Calibri"/>
                <a:cs typeface="Calibri"/>
              </a:rPr>
              <a:t>stage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two-stage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procedure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cover</a:t>
            </a:r>
            <a:r>
              <a:rPr sz="2000" dirty="0">
                <a:latin typeface="Calibri"/>
                <a:cs typeface="Calibri"/>
              </a:rPr>
              <a:t> the </a:t>
            </a:r>
            <a:r>
              <a:rPr sz="2000" spc="-10" dirty="0">
                <a:latin typeface="Calibri"/>
                <a:cs typeface="Calibri"/>
              </a:rPr>
              <a:t>exposed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root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surface</a:t>
            </a:r>
            <a:endParaRPr sz="2000">
              <a:latin typeface="Calibri"/>
              <a:cs typeface="Calibri"/>
            </a:endParaRPr>
          </a:p>
          <a:p>
            <a:pPr marL="355600" marR="207010" indent="-342900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there needs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be adequate </a:t>
            </a:r>
            <a:r>
              <a:rPr sz="2000" spc="-10" dirty="0">
                <a:latin typeface="Calibri"/>
                <a:cs typeface="Calibri"/>
              </a:rPr>
              <a:t>overlap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graft </a:t>
            </a:r>
            <a:r>
              <a:rPr sz="2000" spc="-5" dirty="0">
                <a:latin typeface="Calibri"/>
                <a:cs typeface="Calibri"/>
              </a:rPr>
              <a:t>tissue 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soft tissue </a:t>
            </a:r>
            <a:r>
              <a:rPr sz="2000" spc="-10" dirty="0">
                <a:latin typeface="Calibri"/>
                <a:cs typeface="Calibri"/>
              </a:rPr>
              <a:t>around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recession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defect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recipient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site.</a:t>
            </a:r>
            <a:endParaRPr sz="2000">
              <a:latin typeface="Calibri"/>
              <a:cs typeface="Calibri"/>
            </a:endParaRPr>
          </a:p>
          <a:p>
            <a:pPr marL="411480" indent="-39941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412115" algn="l"/>
              </a:tabLst>
            </a:pPr>
            <a:r>
              <a:rPr sz="2000" spc="-5" dirty="0">
                <a:latin typeface="Calibri"/>
                <a:cs typeface="Calibri"/>
              </a:rPr>
              <a:t>Immobilisation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graft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recipient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site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also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essential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Calibri"/>
              <a:cs typeface="Calibri"/>
            </a:endParaRPr>
          </a:p>
          <a:p>
            <a:pPr marL="165100" marR="561975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Disadvantage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epithelialised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free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gingival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graft</a:t>
            </a:r>
            <a:r>
              <a:rPr sz="1800" dirty="0">
                <a:latin typeface="Arial MT"/>
                <a:cs typeface="Arial MT"/>
              </a:rPr>
              <a:t> is</a:t>
            </a:r>
            <a:r>
              <a:rPr sz="1800" spc="-5" dirty="0">
                <a:latin typeface="Arial MT"/>
                <a:cs typeface="Arial MT"/>
              </a:rPr>
              <a:t> that </a:t>
            </a:r>
            <a:r>
              <a:rPr sz="1800" dirty="0">
                <a:latin typeface="Arial MT"/>
                <a:cs typeface="Arial MT"/>
              </a:rPr>
              <a:t>it </a:t>
            </a:r>
            <a:r>
              <a:rPr sz="1800" spc="-5" dirty="0">
                <a:latin typeface="Arial MT"/>
                <a:cs typeface="Arial MT"/>
              </a:rPr>
              <a:t>retains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colour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donor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tissue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6400" y="304800"/>
            <a:ext cx="3810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87" y="342341"/>
            <a:ext cx="645075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Gingival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Graft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188" y="1474978"/>
            <a:ext cx="56887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2-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Subepithelial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connective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tissue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graft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2800" y="2057399"/>
            <a:ext cx="10718800" cy="4340860"/>
            <a:chOff x="609600" y="2057399"/>
            <a:chExt cx="8039100" cy="43408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133599"/>
              <a:ext cx="6667500" cy="27721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2057399"/>
              <a:ext cx="6515100" cy="4340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87" y="342341"/>
            <a:ext cx="448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pedicle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flap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1387" y="1305813"/>
            <a:ext cx="353229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Advancement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flap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1" y="1828800"/>
            <a:ext cx="3645407" cy="20391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1828800"/>
            <a:ext cx="3466592" cy="1981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2000" y="3962400"/>
            <a:ext cx="3454400" cy="2133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000" y="4038600"/>
            <a:ext cx="3657600" cy="20924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87" y="342341"/>
            <a:ext cx="448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pedicle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flap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1387" y="1458213"/>
            <a:ext cx="136990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801" y="3962400"/>
            <a:ext cx="2879343" cy="22722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7600" y="3962400"/>
            <a:ext cx="3092704" cy="23195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001" y="2743200"/>
            <a:ext cx="3893311" cy="24810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6800" y="1676400"/>
            <a:ext cx="3759200" cy="20177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40801" y="1676400"/>
            <a:ext cx="2922015" cy="21396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87" y="342341"/>
            <a:ext cx="448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pedicle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flap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86" y="1382013"/>
            <a:ext cx="671660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Transpositional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flap</a:t>
            </a:r>
            <a:r>
              <a:rPr sz="2800" spc="-15" dirty="0">
                <a:latin typeface="Calibri"/>
                <a:cs typeface="Calibri"/>
              </a:rPr>
              <a:t> by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PENNEL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3962400" cy="22128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2057400"/>
            <a:ext cx="4064000" cy="21960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2400" y="4267200"/>
            <a:ext cx="3759200" cy="21579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7201" y="4343400"/>
            <a:ext cx="3887215" cy="211988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87" y="342341"/>
            <a:ext cx="448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pedicle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flap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8187" y="1473454"/>
            <a:ext cx="313774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87220" algn="l"/>
              </a:tabLst>
            </a:pPr>
            <a:r>
              <a:rPr sz="2000" b="1" dirty="0">
                <a:latin typeface="Arial"/>
                <a:cs typeface="Arial"/>
              </a:rPr>
              <a:t>Double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papi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la	flap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6000" y="1676400"/>
            <a:ext cx="3352800" cy="21244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3200" y="1676400"/>
            <a:ext cx="3556000" cy="2215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3200" y="4038600"/>
            <a:ext cx="3395472" cy="2438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4400" y="4038600"/>
            <a:ext cx="3257296" cy="2330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  <a:tabLst>
                <a:tab pos="2604135" algn="l"/>
              </a:tabLst>
            </a:pPr>
            <a:r>
              <a:rPr spc="-65" dirty="0"/>
              <a:t>Position</a:t>
            </a:r>
            <a:r>
              <a:rPr spc="10" dirty="0"/>
              <a:t> </a:t>
            </a:r>
            <a:r>
              <a:rPr dirty="0"/>
              <a:t>of	</a:t>
            </a:r>
            <a:r>
              <a:rPr spc="-5" dirty="0"/>
              <a:t>the</a:t>
            </a:r>
            <a:r>
              <a:rPr spc="-50" dirty="0"/>
              <a:t> </a:t>
            </a:r>
            <a:r>
              <a:rPr spc="-190" dirty="0"/>
              <a:t>gingiva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161"/>
            <a:ext cx="9006840" cy="230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exposure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root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surface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apical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shift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gingiva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There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two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types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gingiva:</a:t>
            </a:r>
            <a:endParaRPr sz="2400">
              <a:latin typeface="Times New Roman"/>
              <a:cs typeface="Times New Roman"/>
            </a:endParaRPr>
          </a:p>
          <a:p>
            <a:pPr marL="12700" marR="6836409">
              <a:lnSpc>
                <a:spcPct val="140800"/>
              </a:lnSpc>
              <a:spcBef>
                <a:spcPts val="5"/>
              </a:spcBef>
            </a:pP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Actual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position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Apparent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0207" y="2964179"/>
            <a:ext cx="3136392" cy="318211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387" y="342341"/>
            <a:ext cx="763100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Guided</a:t>
            </a:r>
            <a:r>
              <a:rPr spc="-10" dirty="0"/>
              <a:t> </a:t>
            </a:r>
            <a:r>
              <a:rPr spc="-5" dirty="0"/>
              <a:t>tissue</a:t>
            </a:r>
            <a:r>
              <a:rPr spc="-10" dirty="0"/>
              <a:t> </a:t>
            </a:r>
            <a:r>
              <a:rPr spc="-25" dirty="0"/>
              <a:t>regeneration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476999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9144000" h="381000">
                <a:moveTo>
                  <a:pt x="9144000" y="0"/>
                </a:moveTo>
                <a:lnTo>
                  <a:pt x="0" y="0"/>
                </a:lnTo>
                <a:lnTo>
                  <a:pt x="0" y="380999"/>
                </a:lnTo>
                <a:lnTo>
                  <a:pt x="9144000" y="380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1387" y="1613662"/>
            <a:ext cx="9485207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mean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root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coverage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achieved</a:t>
            </a:r>
            <a:r>
              <a:rPr sz="2400" dirty="0">
                <a:latin typeface="Calibri"/>
                <a:cs typeface="Calibri"/>
              </a:rPr>
              <a:t> 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guided tissue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regeneration</a:t>
            </a:r>
            <a:r>
              <a:rPr sz="2400" spc="-5" dirty="0">
                <a:latin typeface="Calibri"/>
                <a:cs typeface="Calibri"/>
              </a:rPr>
              <a:t> has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shown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vary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between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48-94%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514600"/>
            <a:ext cx="3568192" cy="20391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2401" y="2514600"/>
            <a:ext cx="3442207" cy="19903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5200" y="4724398"/>
            <a:ext cx="7632192" cy="201015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295400"/>
            <a:ext cx="10667999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use of</a:t>
            </a:r>
            <a:r>
              <a:rPr spc="-20" dirty="0"/>
              <a:t> </a:t>
            </a:r>
            <a:r>
              <a:rPr spc="-15" dirty="0"/>
              <a:t>Allografts</a:t>
            </a:r>
            <a:r>
              <a:rPr spc="30" dirty="0"/>
              <a:t> </a:t>
            </a:r>
            <a:r>
              <a:rPr spc="-5" dirty="0"/>
              <a:t>and </a:t>
            </a:r>
            <a:r>
              <a:rPr spc="-25" dirty="0"/>
              <a:t>Xenografts</a:t>
            </a:r>
            <a:r>
              <a:rPr spc="15" dirty="0"/>
              <a:t> </a:t>
            </a:r>
            <a:r>
              <a:rPr spc="-5" dirty="0"/>
              <a:t>in </a:t>
            </a:r>
            <a:r>
              <a:rPr spc="-890" dirty="0"/>
              <a:t> </a:t>
            </a:r>
            <a:r>
              <a:rPr spc="-15" dirty="0"/>
              <a:t>management</a:t>
            </a:r>
            <a:r>
              <a:rPr spc="5" dirty="0"/>
              <a:t> </a:t>
            </a:r>
            <a:r>
              <a:rPr spc="-5" dirty="0"/>
              <a:t>of </a:t>
            </a:r>
            <a:r>
              <a:rPr spc="-15" dirty="0"/>
              <a:t>gingival</a:t>
            </a:r>
            <a:r>
              <a:rPr spc="5" dirty="0"/>
              <a:t> </a:t>
            </a:r>
            <a:r>
              <a:rPr spc="-10" dirty="0"/>
              <a:t>recession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1388" y="2144394"/>
            <a:ext cx="11002433" cy="3679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800" spc="-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800" spc="-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smtClean="0">
                <a:latin typeface="Calibri"/>
                <a:cs typeface="Calibri"/>
              </a:rPr>
              <a:t>A</a:t>
            </a:r>
            <a:r>
              <a:rPr sz="2800" spc="1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systematic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review</a:t>
            </a:r>
            <a:r>
              <a:rPr sz="2800" spc="-10" dirty="0">
                <a:latin typeface="Calibri"/>
                <a:cs typeface="Calibri"/>
              </a:rPr>
              <a:t> concluded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grafts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useful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situations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490855" lvl="1" indent="-317500">
              <a:lnSpc>
                <a:spcPct val="100000"/>
              </a:lnSpc>
              <a:buAutoNum type="arabicPlain"/>
              <a:tabLst>
                <a:tab pos="491490" algn="l"/>
              </a:tabLst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large</a:t>
            </a:r>
            <a:r>
              <a:rPr sz="2400" b="1" spc="-5" dirty="0">
                <a:latin typeface="Calibri"/>
                <a:cs typeface="Calibri"/>
              </a:rPr>
              <a:t> recession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defect</a:t>
            </a:r>
            <a:r>
              <a:rPr sz="2400" b="1" dirty="0">
                <a:latin typeface="Calibri"/>
                <a:cs typeface="Calibri"/>
              </a:rPr>
              <a:t> needs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 </a:t>
            </a:r>
            <a:r>
              <a:rPr sz="2400" b="1" spc="-15" dirty="0">
                <a:latin typeface="Calibri"/>
                <a:cs typeface="Calibri"/>
              </a:rPr>
              <a:t>treated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98170" lvl="1" indent="-205740">
              <a:lnSpc>
                <a:spcPts val="3250"/>
              </a:lnSpc>
              <a:spcBef>
                <a:spcPts val="484"/>
              </a:spcBef>
              <a:buAutoNum type="arabicPlain"/>
              <a:tabLst>
                <a:tab pos="533400" algn="l"/>
                <a:tab pos="534035" algn="l"/>
              </a:tabLst>
            </a:pPr>
            <a:r>
              <a:rPr sz="2400" b="1" spc="-15" dirty="0">
                <a:latin typeface="Calibri"/>
                <a:cs typeface="Calibri"/>
              </a:rPr>
              <a:t>Graft </a:t>
            </a:r>
            <a:r>
              <a:rPr sz="2400" b="1" dirty="0">
                <a:latin typeface="Calibri"/>
                <a:cs typeface="Calibri"/>
              </a:rPr>
              <a:t>tissue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harvested </a:t>
            </a:r>
            <a:r>
              <a:rPr sz="2400" b="1" spc="-5" dirty="0">
                <a:latin typeface="Calibri"/>
                <a:cs typeface="Calibri"/>
              </a:rPr>
              <a:t>from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palate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would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provide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insufficient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volume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tissue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1487" y="2286000"/>
            <a:ext cx="3727500" cy="4571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1387" y="342341"/>
            <a:ext cx="274658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Prognosis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1387" y="1768806"/>
            <a:ext cx="11153140" cy="3014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The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subepithelial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connective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tissue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graft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has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been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shown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provide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Calibri"/>
                <a:cs typeface="Calibri"/>
              </a:rPr>
              <a:t>greater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percentage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root </a:t>
            </a:r>
            <a:r>
              <a:rPr sz="2000" b="1" spc="-15" dirty="0">
                <a:latin typeface="Calibri"/>
                <a:cs typeface="Calibri"/>
              </a:rPr>
              <a:t>coverage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than the </a:t>
            </a:r>
            <a:r>
              <a:rPr sz="2000" b="1" spc="-5" dirty="0">
                <a:latin typeface="Calibri"/>
                <a:cs typeface="Calibri"/>
              </a:rPr>
              <a:t>epithelialised</a:t>
            </a:r>
            <a:r>
              <a:rPr sz="2000" b="1" spc="-10" dirty="0">
                <a:latin typeface="Calibri"/>
                <a:cs typeface="Calibri"/>
              </a:rPr>
              <a:t> free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gingival</a:t>
            </a:r>
            <a:r>
              <a:rPr sz="2000" b="1" spc="-20" dirty="0">
                <a:latin typeface="Calibri"/>
                <a:cs typeface="Calibri"/>
              </a:rPr>
              <a:t> graft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355600" marR="26352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Subepithelial connective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tissue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graft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combined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coronally advanced </a:t>
            </a:r>
            <a:r>
              <a:rPr sz="2000" b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flap </a:t>
            </a:r>
            <a:r>
              <a:rPr sz="2000" b="1" dirty="0">
                <a:latin typeface="Calibri"/>
                <a:cs typeface="Calibri"/>
              </a:rPr>
              <a:t>has been shown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provide </a:t>
            </a:r>
            <a:r>
              <a:rPr sz="2000" b="1" spc="-10" dirty="0">
                <a:latin typeface="Calibri"/>
                <a:cs typeface="Calibri"/>
              </a:rPr>
              <a:t>better root </a:t>
            </a:r>
            <a:r>
              <a:rPr sz="2000" b="1" spc="-15" dirty="0">
                <a:latin typeface="Calibri"/>
                <a:cs typeface="Calibri"/>
              </a:rPr>
              <a:t>coverage </a:t>
            </a:r>
            <a:r>
              <a:rPr sz="2000" b="1" dirty="0">
                <a:latin typeface="Calibri"/>
                <a:cs typeface="Calibri"/>
              </a:rPr>
              <a:t>than the </a:t>
            </a:r>
            <a:r>
              <a:rPr sz="2000" b="1" spc="-5" dirty="0">
                <a:latin typeface="Calibri"/>
                <a:cs typeface="Calibri"/>
              </a:rPr>
              <a:t>coronally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advanced flap </a:t>
            </a:r>
            <a:r>
              <a:rPr sz="2000" b="1" dirty="0">
                <a:latin typeface="Calibri"/>
                <a:cs typeface="Calibri"/>
              </a:rPr>
              <a:t>alone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over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 five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year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follow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up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period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7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When </a:t>
            </a:r>
            <a:r>
              <a:rPr sz="2000" b="1" dirty="0">
                <a:latin typeface="Calibri"/>
                <a:cs typeface="Calibri"/>
              </a:rPr>
              <a:t>the subepithelial </a:t>
            </a:r>
            <a:r>
              <a:rPr sz="2000" b="1" spc="-5" dirty="0">
                <a:latin typeface="Calibri"/>
                <a:cs typeface="Calibri"/>
              </a:rPr>
              <a:t>connective </a:t>
            </a:r>
            <a:r>
              <a:rPr sz="2000" b="1" dirty="0">
                <a:latin typeface="Calibri"/>
                <a:cs typeface="Calibri"/>
              </a:rPr>
              <a:t>tissue </a:t>
            </a:r>
            <a:r>
              <a:rPr sz="2000" b="1" spc="-20" dirty="0">
                <a:latin typeface="Calibri"/>
                <a:cs typeface="Calibri"/>
              </a:rPr>
              <a:t>graft </a:t>
            </a:r>
            <a:r>
              <a:rPr sz="2000" b="1" dirty="0">
                <a:latin typeface="Calibri"/>
                <a:cs typeface="Calibri"/>
              </a:rPr>
              <a:t>is </a:t>
            </a:r>
            <a:r>
              <a:rPr sz="2000" b="1" spc="-5" dirty="0">
                <a:latin typeface="Calibri"/>
                <a:cs typeface="Calibri"/>
              </a:rPr>
              <a:t>compared with guided </a:t>
            </a:r>
            <a:r>
              <a:rPr sz="2000" b="1" dirty="0">
                <a:latin typeface="Calibri"/>
                <a:cs typeface="Calibri"/>
              </a:rPr>
              <a:t> tissue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regeneration,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subepithelial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graft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shown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evidence</a:t>
            </a:r>
            <a:r>
              <a:rPr sz="2000" b="1" dirty="0">
                <a:latin typeface="Calibri"/>
                <a:cs typeface="Calibri"/>
              </a:rPr>
              <a:t> of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achieving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greater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root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coverage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120395"/>
            <a:ext cx="113792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8534400" y="0"/>
                </a:moveTo>
                <a:lnTo>
                  <a:pt x="0" y="0"/>
                </a:lnTo>
                <a:lnTo>
                  <a:pt x="0" y="1143000"/>
                </a:lnTo>
                <a:lnTo>
                  <a:pt x="8534400" y="1143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387" y="342341"/>
            <a:ext cx="963591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libri"/>
                <a:cs typeface="Calibri"/>
              </a:rPr>
              <a:t>Criteria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of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successful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root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coverage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11392816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4429" y="1240358"/>
            <a:ext cx="2262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T</a:t>
            </a:r>
            <a:r>
              <a:rPr spc="-50" dirty="0"/>
              <a:t>reatme</a:t>
            </a:r>
            <a:r>
              <a:rPr spc="-70" dirty="0"/>
              <a:t>n</a:t>
            </a:r>
            <a:r>
              <a:rPr spc="60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9114790" cy="291719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spc="3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addition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above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treatment,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following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also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indicated.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Orthodontic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movement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recontouring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tooth to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place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within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alveolar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housing.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Replacement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2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over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contoured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restoration.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Correction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abnormal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habits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like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chewing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pencil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Correction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malocclusion.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994" y="1240358"/>
            <a:ext cx="3908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Patient </a:t>
            </a:r>
            <a:r>
              <a:rPr spc="-20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32634"/>
            <a:ext cx="9307195" cy="29737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135890" indent="-287020">
              <a:lnSpc>
                <a:spcPts val="2590"/>
              </a:lnSpc>
              <a:spcBef>
                <a:spcPts val="42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Patient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should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informed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about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areas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potential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problem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related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  <a:tab pos="2994025" algn="l"/>
              </a:tabLst>
            </a:pP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Patent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cooperation</a:t>
            </a:r>
            <a:r>
              <a:rPr sz="24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	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treatment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important.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2590"/>
              </a:lnSpc>
              <a:spcBef>
                <a:spcPts val="121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Advise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patient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regularly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maintain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oral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hygiene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gentle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soft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firm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tooth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brush.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Quit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Tobacco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Consumption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Eat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healthy,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well-balanced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diet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988" y="2433828"/>
            <a:ext cx="6288023" cy="37170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0097" y="970915"/>
            <a:ext cx="75958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24480" marR="5080" indent="-2812415">
              <a:lnSpc>
                <a:spcPct val="100000"/>
              </a:lnSpc>
              <a:spcBef>
                <a:spcPts val="95"/>
              </a:spcBef>
            </a:pPr>
            <a:r>
              <a:rPr sz="4000" spc="-75" dirty="0"/>
              <a:t>Potential</a:t>
            </a:r>
            <a:r>
              <a:rPr sz="4000" spc="-15" dirty="0"/>
              <a:t> </a:t>
            </a:r>
            <a:r>
              <a:rPr sz="4000" spc="-35" dirty="0"/>
              <a:t>Problem</a:t>
            </a:r>
            <a:r>
              <a:rPr sz="4000" spc="-5" dirty="0"/>
              <a:t> </a:t>
            </a:r>
            <a:r>
              <a:rPr sz="4000" spc="-114" dirty="0"/>
              <a:t>Related</a:t>
            </a:r>
            <a:r>
              <a:rPr sz="4000" spc="-10" dirty="0"/>
              <a:t> </a:t>
            </a:r>
            <a:r>
              <a:rPr sz="4000" spc="-125" dirty="0"/>
              <a:t>To</a:t>
            </a:r>
            <a:r>
              <a:rPr sz="4000" spc="-10" dirty="0"/>
              <a:t> </a:t>
            </a:r>
            <a:r>
              <a:rPr sz="4000" spc="-125" dirty="0"/>
              <a:t>Gingival </a:t>
            </a:r>
            <a:r>
              <a:rPr sz="4000" spc="-985" dirty="0"/>
              <a:t> </a:t>
            </a:r>
            <a:r>
              <a:rPr sz="4000" spc="-105" dirty="0"/>
              <a:t>Recession</a:t>
            </a:r>
            <a:endParaRPr sz="4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0097" y="970915"/>
            <a:ext cx="75958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24480" marR="5080" indent="-2812415">
              <a:lnSpc>
                <a:spcPct val="100000"/>
              </a:lnSpc>
              <a:spcBef>
                <a:spcPts val="95"/>
              </a:spcBef>
            </a:pPr>
            <a:r>
              <a:rPr sz="4000" spc="-75" dirty="0"/>
              <a:t>Potential</a:t>
            </a:r>
            <a:r>
              <a:rPr sz="4000" spc="-15" dirty="0"/>
              <a:t> </a:t>
            </a:r>
            <a:r>
              <a:rPr sz="4000" spc="-35" dirty="0"/>
              <a:t>Problem</a:t>
            </a:r>
            <a:r>
              <a:rPr sz="4000" spc="-5" dirty="0"/>
              <a:t> </a:t>
            </a:r>
            <a:r>
              <a:rPr sz="4000" spc="-114" dirty="0"/>
              <a:t>Related</a:t>
            </a:r>
            <a:r>
              <a:rPr sz="4000" spc="-10" dirty="0"/>
              <a:t> </a:t>
            </a:r>
            <a:r>
              <a:rPr sz="4000" spc="-125" dirty="0"/>
              <a:t>To</a:t>
            </a:r>
            <a:r>
              <a:rPr sz="4000" spc="-10" dirty="0"/>
              <a:t> </a:t>
            </a:r>
            <a:r>
              <a:rPr sz="4000" spc="-125" dirty="0"/>
              <a:t>Gingival </a:t>
            </a:r>
            <a:r>
              <a:rPr sz="4000" spc="-985" dirty="0"/>
              <a:t> </a:t>
            </a:r>
            <a:r>
              <a:rPr sz="4000" spc="-105" dirty="0"/>
              <a:t>Recession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74394" y="2416810"/>
            <a:ext cx="8224520" cy="311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800"/>
              </a:lnSpc>
              <a:spcBef>
                <a:spcPts val="100"/>
              </a:spcBef>
            </a:pP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Receding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gums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can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have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serious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impact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overall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health.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Gingiva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give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protection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teeth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control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plaque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accumulation.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Easily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cavity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denuded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root.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Increased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tooth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sensitivity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cold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hot.</a:t>
            </a:r>
            <a:endParaRPr sz="2400">
              <a:latin typeface="Times New Roman"/>
              <a:cs typeface="Times New Roman"/>
            </a:endParaRPr>
          </a:p>
          <a:p>
            <a:pPr marL="12700" marR="1965960">
              <a:lnSpc>
                <a:spcPct val="140800"/>
              </a:lnSpc>
            </a:pPr>
            <a:r>
              <a:rPr sz="2400" spc="3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severe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cases,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receding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gums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can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lead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tooth 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loss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.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Cosmetic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aesthetic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issues.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952" y="1240358"/>
            <a:ext cx="913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Preventive</a:t>
            </a:r>
            <a:r>
              <a:rPr spc="15" dirty="0"/>
              <a:t> </a:t>
            </a:r>
            <a:r>
              <a:rPr spc="-85" dirty="0"/>
              <a:t>measures</a:t>
            </a:r>
            <a:r>
              <a:rPr spc="-20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spc="-195" dirty="0"/>
              <a:t>gingival</a:t>
            </a:r>
            <a:r>
              <a:rPr spc="30" dirty="0"/>
              <a:t> </a:t>
            </a:r>
            <a:r>
              <a:rPr spc="-85" dirty="0"/>
              <a:t>recession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1595" y="2720339"/>
            <a:ext cx="7267956" cy="331774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952" y="1240358"/>
            <a:ext cx="913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Preventive</a:t>
            </a:r>
            <a:r>
              <a:rPr spc="15" dirty="0"/>
              <a:t> </a:t>
            </a:r>
            <a:r>
              <a:rPr spc="-85" dirty="0"/>
              <a:t>measures</a:t>
            </a:r>
            <a:r>
              <a:rPr spc="-20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spc="-195" dirty="0"/>
              <a:t>gingival</a:t>
            </a:r>
            <a:r>
              <a:rPr spc="30" dirty="0"/>
              <a:t> </a:t>
            </a:r>
            <a:r>
              <a:rPr spc="-85" dirty="0"/>
              <a:t>recession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4324"/>
            <a:ext cx="9251315" cy="31813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6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following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precaution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inhabit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recession: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35"/>
              </a:spcBef>
              <a:buClr>
                <a:srgbClr val="83992A"/>
              </a:buClr>
              <a:buSzPct val="114583"/>
              <a:buAutoNum type="romanLcPeriod"/>
              <a:tabLst>
                <a:tab pos="527685" algn="l"/>
                <a:tab pos="528320" algn="l"/>
              </a:tabLst>
            </a:pPr>
            <a:r>
              <a:rPr sz="2400" spc="55" dirty="0">
                <a:solidFill>
                  <a:srgbClr val="252525"/>
                </a:solidFill>
                <a:latin typeface="Times New Roman"/>
                <a:cs typeface="Times New Roman"/>
              </a:rPr>
              <a:t>Non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traumatic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plaque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control.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70"/>
              </a:spcBef>
              <a:buClr>
                <a:srgbClr val="83992A"/>
              </a:buClr>
              <a:buSzPct val="114583"/>
              <a:buAutoNum type="romanLcPeriod"/>
              <a:tabLst>
                <a:tab pos="527685" algn="l"/>
                <a:tab pos="528320" algn="l"/>
              </a:tabLst>
            </a:pP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Maintaining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oral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hygiene.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70"/>
              </a:spcBef>
              <a:buClr>
                <a:srgbClr val="83992A"/>
              </a:buClr>
              <a:buSzPct val="114583"/>
              <a:buAutoNum type="romanLcPeriod"/>
              <a:tabLst>
                <a:tab pos="527685" algn="l"/>
                <a:tab pos="528320" algn="l"/>
              </a:tabLst>
            </a:pP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Avoiding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tooth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brush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hard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short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bristles.</a:t>
            </a:r>
            <a:endParaRPr sz="24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87900"/>
              </a:lnSpc>
              <a:spcBef>
                <a:spcPts val="865"/>
              </a:spcBef>
              <a:buClr>
                <a:srgbClr val="83992A"/>
              </a:buClr>
              <a:buSzPct val="114583"/>
              <a:buAutoNum type="romanLcPeriod"/>
              <a:tabLst>
                <a:tab pos="527685" algn="l"/>
                <a:tab pos="528320" algn="l"/>
              </a:tabLst>
            </a:pP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Brushing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teeth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circular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motion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instead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horizontal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scrubbing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technique.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40"/>
              </a:spcBef>
              <a:buClr>
                <a:srgbClr val="83992A"/>
              </a:buClr>
              <a:buSzPct val="114583"/>
              <a:buAutoNum type="romanLcPeriod"/>
              <a:tabLst>
                <a:tab pos="527685" algn="l"/>
                <a:tab pos="528320" algn="l"/>
              </a:tabLst>
            </a:pP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Immediately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treat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gingivitis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periodontitis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  <a:tabLst>
                <a:tab pos="2604135" algn="l"/>
              </a:tabLst>
            </a:pPr>
            <a:r>
              <a:rPr spc="-65" dirty="0"/>
              <a:t>Position</a:t>
            </a:r>
            <a:r>
              <a:rPr spc="10" dirty="0"/>
              <a:t> </a:t>
            </a:r>
            <a:r>
              <a:rPr dirty="0"/>
              <a:t>of	</a:t>
            </a:r>
            <a:r>
              <a:rPr spc="-5" dirty="0"/>
              <a:t>the</a:t>
            </a:r>
            <a:r>
              <a:rPr spc="-50" dirty="0"/>
              <a:t> </a:t>
            </a:r>
            <a:r>
              <a:rPr spc="-190" dirty="0"/>
              <a:t>gingiva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353817"/>
            <a:ext cx="8712835" cy="245237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Actual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position: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actual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level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most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coronal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end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epithelium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attachment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on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tooth.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Apparent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gingiva: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apparent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level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crest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margin.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952" y="1240358"/>
            <a:ext cx="9133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Preventive</a:t>
            </a:r>
            <a:r>
              <a:rPr spc="15" dirty="0"/>
              <a:t> </a:t>
            </a:r>
            <a:r>
              <a:rPr spc="-85" dirty="0"/>
              <a:t>measures</a:t>
            </a:r>
            <a:r>
              <a:rPr spc="-20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spc="-195" dirty="0"/>
              <a:t>gingival</a:t>
            </a:r>
            <a:r>
              <a:rPr spc="30" dirty="0"/>
              <a:t> </a:t>
            </a:r>
            <a:r>
              <a:rPr spc="-85" dirty="0"/>
              <a:t>recession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8743950" cy="27590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59"/>
              </a:spcBef>
              <a:buClr>
                <a:srgbClr val="83992A"/>
              </a:buClr>
              <a:buSzPct val="114583"/>
              <a:buAutoNum type="romanLcPeriod" startAt="6"/>
              <a:tabLst>
                <a:tab pos="527685" algn="l"/>
                <a:tab pos="528320" algn="l"/>
              </a:tabLst>
            </a:pP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Move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teeth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right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alveolar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housing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if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needed.</a:t>
            </a:r>
            <a:endParaRPr sz="2400">
              <a:latin typeface="Times New Roman"/>
              <a:cs typeface="Times New Roman"/>
            </a:endParaRPr>
          </a:p>
          <a:p>
            <a:pPr marL="527685" marR="5080" indent="-515620">
              <a:lnSpc>
                <a:spcPts val="2880"/>
              </a:lnSpc>
              <a:spcBef>
                <a:spcPts val="1200"/>
              </a:spcBef>
              <a:buClr>
                <a:srgbClr val="83992A"/>
              </a:buClr>
              <a:buSzPct val="114583"/>
              <a:buAutoNum type="romanLcPeriod" startAt="6"/>
              <a:tabLst>
                <a:tab pos="528320" algn="l"/>
              </a:tabLst>
            </a:pPr>
            <a:r>
              <a:rPr sz="2400" spc="55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performed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orthodontic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treatment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presence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gingival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inflammation.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35"/>
              </a:spcBef>
              <a:buClr>
                <a:srgbClr val="83992A"/>
              </a:buClr>
              <a:buSzPct val="114583"/>
              <a:buAutoNum type="romanLcPeriod" startAt="6"/>
              <a:tabLst>
                <a:tab pos="52832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treat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occlusal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trauma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soon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first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appeared.</a:t>
            </a:r>
            <a:endParaRPr sz="2400">
              <a:latin typeface="Times New Roman"/>
              <a:cs typeface="Times New Roman"/>
            </a:endParaRPr>
          </a:p>
          <a:p>
            <a:pPr marL="527685" marR="167640" indent="-515620">
              <a:lnSpc>
                <a:spcPts val="2880"/>
              </a:lnSpc>
              <a:spcBef>
                <a:spcPts val="1200"/>
              </a:spcBef>
              <a:buClr>
                <a:srgbClr val="83992A"/>
              </a:buClr>
              <a:buSzPct val="114583"/>
              <a:buAutoNum type="romanLcPeriod" startAt="6"/>
              <a:tabLst>
                <a:tab pos="527685" algn="l"/>
                <a:tab pos="528320" algn="l"/>
              </a:tabLst>
            </a:pP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Never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over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countered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restoration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or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appliances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that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impinge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gingiva.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4994" y="1240358"/>
            <a:ext cx="2385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R</a:t>
            </a:r>
            <a:r>
              <a:rPr spc="-75" dirty="0"/>
              <a:t>efer</a:t>
            </a:r>
            <a:r>
              <a:rPr spc="-85" dirty="0"/>
              <a:t>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3594" y="2476047"/>
            <a:ext cx="9056370" cy="291719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49885" indent="-287020">
              <a:lnSpc>
                <a:spcPct val="100000"/>
              </a:lnSpc>
              <a:spcBef>
                <a:spcPts val="81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349885" algn="l"/>
                <a:tab pos="350520" algn="l"/>
              </a:tabLst>
            </a:pP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Carranza’s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Clinical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Periodontology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11</a:t>
            </a:r>
            <a:r>
              <a:rPr sz="2400" spc="-52" baseline="24305" dirty="0">
                <a:solidFill>
                  <a:srgbClr val="252525"/>
                </a:solidFill>
                <a:latin typeface="Times New Roman"/>
                <a:cs typeface="Times New Roman"/>
              </a:rPr>
              <a:t>th</a:t>
            </a:r>
            <a:r>
              <a:rPr sz="2400" spc="292" baseline="24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Edition</a:t>
            </a:r>
            <a:endParaRPr sz="2400">
              <a:latin typeface="Times New Roman"/>
              <a:cs typeface="Times New Roman"/>
            </a:endParaRPr>
          </a:p>
          <a:p>
            <a:pPr marL="3498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349885" algn="l"/>
                <a:tab pos="350520" algn="l"/>
              </a:tabLst>
            </a:pP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S.I.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Balajhi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Essentials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4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Periodontics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7</a:t>
            </a:r>
            <a:r>
              <a:rPr sz="2400" spc="-30" baseline="24305" dirty="0">
                <a:solidFill>
                  <a:srgbClr val="252525"/>
                </a:solidFill>
                <a:latin typeface="Times New Roman"/>
                <a:cs typeface="Times New Roman"/>
              </a:rPr>
              <a:t>th</a:t>
            </a:r>
            <a:r>
              <a:rPr sz="2400" spc="277" baseline="24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Edition</a:t>
            </a:r>
            <a:endParaRPr sz="2400">
              <a:latin typeface="Times New Roman"/>
              <a:cs typeface="Times New Roman"/>
            </a:endParaRPr>
          </a:p>
          <a:p>
            <a:pPr marL="3498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349885" algn="l"/>
                <a:tab pos="350520" algn="l"/>
              </a:tabLst>
            </a:pP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Ana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60" dirty="0">
                <a:solidFill>
                  <a:srgbClr val="252525"/>
                </a:solidFill>
                <a:latin typeface="Times New Roman"/>
                <a:cs typeface="Times New Roman"/>
              </a:rPr>
              <a:t>SJ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et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al,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Dental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Press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Journal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Orthodontics,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vol.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21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May-Jun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2016</a:t>
            </a:r>
            <a:endParaRPr sz="2400">
              <a:latin typeface="Times New Roman"/>
              <a:cs typeface="Times New Roman"/>
            </a:endParaRPr>
          </a:p>
          <a:p>
            <a:pPr marL="349885" marR="6540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426084" algn="l"/>
                <a:tab pos="426720" algn="l"/>
              </a:tabLst>
            </a:pPr>
            <a:r>
              <a:rPr dirty="0"/>
              <a:t>	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Dr.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Alan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Sidi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BDS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Msc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Phd,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Gum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Treatment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London’s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252525"/>
                </a:solidFill>
                <a:latin typeface="Times New Roman"/>
                <a:cs typeface="Times New Roman"/>
              </a:rPr>
              <a:t>#1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Dentist</a:t>
            </a:r>
            <a:endParaRPr sz="2400">
              <a:latin typeface="Times New Roman"/>
              <a:cs typeface="Times New Roman"/>
            </a:endParaRPr>
          </a:p>
          <a:p>
            <a:pPr marL="3498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349885" algn="l"/>
                <a:tab pos="350520" algn="l"/>
              </a:tabLst>
            </a:pP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Images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taken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from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Google.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  <a:tabLst>
                <a:tab pos="2604135" algn="l"/>
              </a:tabLst>
            </a:pPr>
            <a:r>
              <a:rPr spc="-65" dirty="0"/>
              <a:t>Position</a:t>
            </a:r>
            <a:r>
              <a:rPr spc="10" dirty="0"/>
              <a:t> </a:t>
            </a:r>
            <a:r>
              <a:rPr dirty="0"/>
              <a:t>of	</a:t>
            </a:r>
            <a:r>
              <a:rPr spc="-5" dirty="0"/>
              <a:t>the</a:t>
            </a:r>
            <a:r>
              <a:rPr spc="-50" dirty="0"/>
              <a:t> </a:t>
            </a:r>
            <a:r>
              <a:rPr spc="-190" dirty="0"/>
              <a:t>gingiva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161"/>
            <a:ext cx="9213850" cy="216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Severity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determined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actual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gingiva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not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apparent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position.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example: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part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denuded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root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covered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by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inflamed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pocket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wall,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thus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visible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hidden.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Total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recession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will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the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two.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27" y="0"/>
              <a:ext cx="9060872" cy="6629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2798"/>
              <a:ext cx="9144000" cy="3505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70" cy="1143000"/>
            </a:xfrm>
            <a:custGeom>
              <a:avLst/>
              <a:gdLst/>
              <a:ahLst/>
              <a:cxnLst/>
              <a:rect l="l" t="t" r="r" b="b"/>
              <a:pathLst>
                <a:path w="1270" h="1143000">
                  <a:moveTo>
                    <a:pt x="0" y="1143000"/>
                  </a:moveTo>
                  <a:lnTo>
                    <a:pt x="762" y="1143000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087" y="761"/>
            <a:ext cx="4351020" cy="87844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939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570"/>
              </a:spcBef>
            </a:pPr>
            <a:r>
              <a:rPr sz="4400" spc="-10" dirty="0"/>
              <a:t>Classification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-16255" y="0"/>
            <a:ext cx="11915987" cy="2603500"/>
            <a:chOff x="-12191" y="0"/>
            <a:chExt cx="8936990" cy="2603500"/>
          </a:xfrm>
        </p:grpSpPr>
        <p:sp>
          <p:nvSpPr>
            <p:cNvPr id="8" name="object 8"/>
            <p:cNvSpPr/>
            <p:nvPr/>
          </p:nvSpPr>
          <p:spPr>
            <a:xfrm>
              <a:off x="762" y="762"/>
              <a:ext cx="228600" cy="1143000"/>
            </a:xfrm>
            <a:custGeom>
              <a:avLst/>
              <a:gdLst/>
              <a:ahLst/>
              <a:cxnLst/>
              <a:rect l="l" t="t" r="r" b="b"/>
              <a:pathLst>
                <a:path w="228600" h="1143000">
                  <a:moveTo>
                    <a:pt x="228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28600" y="1143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" y="762"/>
              <a:ext cx="228600" cy="1143000"/>
            </a:xfrm>
            <a:custGeom>
              <a:avLst/>
              <a:gdLst/>
              <a:ahLst/>
              <a:cxnLst/>
              <a:rect l="l" t="t" r="r" b="b"/>
              <a:pathLst>
                <a:path w="228600" h="1143000">
                  <a:moveTo>
                    <a:pt x="0" y="1143000"/>
                  </a:moveTo>
                  <a:lnTo>
                    <a:pt x="228600" y="11430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799" y="152400"/>
              <a:ext cx="2485644" cy="2324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228599"/>
              <a:ext cx="2314955" cy="2362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6999" y="228599"/>
              <a:ext cx="2429255" cy="21915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799" y="304799"/>
              <a:ext cx="2523744" cy="210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8" y="489204"/>
            <a:ext cx="11201400" cy="58613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5649" y="1184274"/>
            <a:ext cx="17710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0D0D0D"/>
                </a:solidFill>
                <a:latin typeface="Times New Roman"/>
                <a:cs typeface="Times New Roman"/>
              </a:rPr>
              <a:t>CLINICAL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51" y="1706956"/>
            <a:ext cx="3354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5" dirty="0">
                <a:solidFill>
                  <a:srgbClr val="0D0D0D"/>
                </a:solidFill>
                <a:latin typeface="Times New Roman"/>
                <a:cs typeface="Times New Roman"/>
              </a:rPr>
              <a:t>CHARACTARISTICS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882" y="1240358"/>
            <a:ext cx="4939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Clinical</a:t>
            </a:r>
            <a:r>
              <a:rPr spc="-35" dirty="0"/>
              <a:t> </a:t>
            </a:r>
            <a:r>
              <a:rPr spc="-90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4324"/>
            <a:ext cx="9152255" cy="30226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60"/>
              </a:spcBef>
              <a:buClr>
                <a:srgbClr val="83992A"/>
              </a:buClr>
              <a:buSzPct val="114583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following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signs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symptoms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clinical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absorbed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8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Apical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migration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crest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of</a:t>
            </a:r>
            <a:r>
              <a:rPr sz="24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marginal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gingiva.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Tissue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may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inflamed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pink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firm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2590"/>
              </a:lnSpc>
              <a:spcBef>
                <a:spcPts val="122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/>
              </a:rPr>
              <a:t>Dentin</a:t>
            </a:r>
            <a:r>
              <a:rPr sz="2400" u="heavy" spc="1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spc="-7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/>
              </a:rPr>
              <a:t>hypersensitivity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: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Erosion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cementum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lead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exposing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dentin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that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cause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dentine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sensitivity.</a:t>
            </a:r>
            <a:endParaRPr sz="2400">
              <a:latin typeface="Times New Roman"/>
              <a:cs typeface="Times New Roman"/>
            </a:endParaRPr>
          </a:p>
          <a:p>
            <a:pPr marL="299085" marR="388620" indent="-287020">
              <a:lnSpc>
                <a:spcPts val="259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Teeth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252525"/>
                </a:solidFill>
                <a:latin typeface="Times New Roman"/>
                <a:cs typeface="Times New Roman"/>
              </a:rPr>
              <a:t>may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also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appear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longer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than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normal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(a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larger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part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crown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-5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visible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if</a:t>
            </a:r>
            <a:r>
              <a:rPr sz="24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gums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receding)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BE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1432</Words>
  <Application>Microsoft Office PowerPoint</Application>
  <PresentationFormat>Custom</PresentationFormat>
  <Paragraphs>200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Introduction</vt:lpstr>
      <vt:lpstr>Introduction</vt:lpstr>
      <vt:lpstr>Position of the gingiva</vt:lpstr>
      <vt:lpstr>Position of the gingiva</vt:lpstr>
      <vt:lpstr>Position of the gingiva</vt:lpstr>
      <vt:lpstr>Classification</vt:lpstr>
      <vt:lpstr>CLINICAL</vt:lpstr>
      <vt:lpstr>Clinical Characteristics</vt:lpstr>
      <vt:lpstr>Clinical Characteristics</vt:lpstr>
      <vt:lpstr>Symptoms and problems</vt:lpstr>
      <vt:lpstr>Causes</vt:lpstr>
      <vt:lpstr>Slide 13</vt:lpstr>
      <vt:lpstr>Slide 14</vt:lpstr>
      <vt:lpstr>Slide 15</vt:lpstr>
      <vt:lpstr>Slide 16</vt:lpstr>
      <vt:lpstr>Radiographic sign</vt:lpstr>
      <vt:lpstr>Radiographic Finding</vt:lpstr>
      <vt:lpstr>Slide 19</vt:lpstr>
      <vt:lpstr>Etiology of Gingival Recession</vt:lpstr>
      <vt:lpstr>Etiology of Gingival Recession</vt:lpstr>
      <vt:lpstr>Etiology of Gingival Recession</vt:lpstr>
      <vt:lpstr>Treatment of Gingival Recession</vt:lpstr>
      <vt:lpstr>Treatment of Gingival Recession</vt:lpstr>
      <vt:lpstr>Surgical treatment</vt:lpstr>
      <vt:lpstr>Surgical</vt:lpstr>
      <vt:lpstr>Monitoring and prevention</vt:lpstr>
      <vt:lpstr>Desensitising agents, varnishes</vt:lpstr>
      <vt:lpstr>Composite restorations</vt:lpstr>
      <vt:lpstr>Removable gingival veneers</vt:lpstr>
      <vt:lpstr>Orthodontics</vt:lpstr>
      <vt:lpstr>Indications for surgical intervention</vt:lpstr>
      <vt:lpstr>Factors affecting outcome of  periodontal plastic surgery</vt:lpstr>
      <vt:lpstr>The Free Gingival Graft</vt:lpstr>
      <vt:lpstr>Slide 35</vt:lpstr>
      <vt:lpstr>Slide 36</vt:lpstr>
      <vt:lpstr>Slide 37</vt:lpstr>
      <vt:lpstr>Slide 38</vt:lpstr>
      <vt:lpstr>Slide 39</vt:lpstr>
      <vt:lpstr>Guided tissue regeneration</vt:lpstr>
      <vt:lpstr>The use of Allografts and Xenografts in  management of gingival recession</vt:lpstr>
      <vt:lpstr>Prognosis</vt:lpstr>
      <vt:lpstr>Criteria of successful root coverage</vt:lpstr>
      <vt:lpstr>Treatment</vt:lpstr>
      <vt:lpstr>Patient Education</vt:lpstr>
      <vt:lpstr>Potential Problem Related To Gingival  Recession</vt:lpstr>
      <vt:lpstr>Potential Problem Related To Gingival  Recession</vt:lpstr>
      <vt:lpstr>Preventive measures for gingival recession</vt:lpstr>
      <vt:lpstr>Preventive measures for gingival recession</vt:lpstr>
      <vt:lpstr>Preventive measures for gingival recession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</cp:lastModifiedBy>
  <cp:revision>11</cp:revision>
  <dcterms:created xsi:type="dcterms:W3CDTF">2021-03-31T17:17:56Z</dcterms:created>
  <dcterms:modified xsi:type="dcterms:W3CDTF">2024-03-20T05:34:29Z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2021-03-31T00:00:00Z</vt:filetime>
  </property>
</Properties>
</file>