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799" r:id="rId2"/>
    <p:sldMasterId id="2147483859" r:id="rId3"/>
  </p:sldMasterIdLst>
  <p:notesMasterIdLst>
    <p:notesMasterId r:id="rId50"/>
  </p:notesMasterIdLst>
  <p:sldIdLst>
    <p:sldId id="378" r:id="rId4"/>
    <p:sldId id="278" r:id="rId5"/>
    <p:sldId id="262" r:id="rId6"/>
    <p:sldId id="265" r:id="rId7"/>
    <p:sldId id="266" r:id="rId8"/>
    <p:sldId id="267" r:id="rId9"/>
    <p:sldId id="366" r:id="rId10"/>
    <p:sldId id="269" r:id="rId11"/>
    <p:sldId id="270" r:id="rId12"/>
    <p:sldId id="271" r:id="rId13"/>
    <p:sldId id="388" r:id="rId14"/>
    <p:sldId id="385" r:id="rId15"/>
    <p:sldId id="386" r:id="rId16"/>
    <p:sldId id="387" r:id="rId17"/>
    <p:sldId id="287" r:id="rId18"/>
    <p:sldId id="286" r:id="rId19"/>
    <p:sldId id="294" r:id="rId20"/>
    <p:sldId id="389" r:id="rId21"/>
    <p:sldId id="288" r:id="rId22"/>
    <p:sldId id="289" r:id="rId23"/>
    <p:sldId id="292" r:id="rId24"/>
    <p:sldId id="309" r:id="rId25"/>
    <p:sldId id="290" r:id="rId26"/>
    <p:sldId id="293" r:id="rId27"/>
    <p:sldId id="291" r:id="rId28"/>
    <p:sldId id="284" r:id="rId29"/>
    <p:sldId id="295" r:id="rId30"/>
    <p:sldId id="296" r:id="rId31"/>
    <p:sldId id="312" r:id="rId32"/>
    <p:sldId id="313" r:id="rId33"/>
    <p:sldId id="391" r:id="rId34"/>
    <p:sldId id="305" r:id="rId35"/>
    <p:sldId id="306" r:id="rId36"/>
    <p:sldId id="307" r:id="rId37"/>
    <p:sldId id="308" r:id="rId38"/>
    <p:sldId id="297" r:id="rId39"/>
    <p:sldId id="315" r:id="rId40"/>
    <p:sldId id="298" r:id="rId41"/>
    <p:sldId id="300" r:id="rId42"/>
    <p:sldId id="302" r:id="rId43"/>
    <p:sldId id="303" r:id="rId44"/>
    <p:sldId id="304" r:id="rId45"/>
    <p:sldId id="420" r:id="rId46"/>
    <p:sldId id="421" r:id="rId47"/>
    <p:sldId id="422" r:id="rId48"/>
    <p:sldId id="42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81" d="100"/>
          <a:sy n="81" d="100"/>
        </p:scale>
        <p:origin x="-10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67480-E3B0-4001-A0EE-BD00B943491D}" type="doc">
      <dgm:prSet loTypeId="urn:microsoft.com/office/officeart/2005/8/layout/radial5" loCatId="relationship" qsTypeId="urn:microsoft.com/office/officeart/2005/8/quickstyle/simple5" qsCatId="simple" csTypeId="urn:microsoft.com/office/officeart/2005/8/colors/accent2_2" csCatId="accent2" phldr="1"/>
      <dgm:spPr/>
      <dgm:t>
        <a:bodyPr/>
        <a:lstStyle/>
        <a:p>
          <a:endParaRPr lang="en-US"/>
        </a:p>
      </dgm:t>
    </dgm:pt>
    <dgm:pt modelId="{8BB9EDC2-767F-44DD-9C4D-4B9F6A2CB43A}">
      <dgm:prSet phldrT="[Text]"/>
      <dgm:spPr>
        <a:solidFill>
          <a:srgbClr val="00B050"/>
        </a:solidFill>
      </dgm:spPr>
      <dgm:t>
        <a:bodyPr/>
        <a:lstStyle/>
        <a:p>
          <a:r>
            <a:rPr lang="en-US" dirty="0" smtClean="0">
              <a:latin typeface="Times New Roman" pitchFamily="18" charset="0"/>
              <a:cs typeface="Times New Roman" pitchFamily="18" charset="0"/>
            </a:rPr>
            <a:t>Methods of collection</a:t>
          </a:r>
          <a:endParaRPr lang="en-US" dirty="0">
            <a:latin typeface="Times New Roman" pitchFamily="18" charset="0"/>
            <a:cs typeface="Times New Roman" pitchFamily="18" charset="0"/>
          </a:endParaRPr>
        </a:p>
      </dgm:t>
    </dgm:pt>
    <dgm:pt modelId="{C75EC3F6-D889-425A-9FD2-49ED8EC93D36}" type="parTrans" cxnId="{7A2E0702-1997-4EF1-86CB-421375BFBC96}">
      <dgm:prSet/>
      <dgm:spPr/>
      <dgm:t>
        <a:bodyPr/>
        <a:lstStyle/>
        <a:p>
          <a:endParaRPr lang="en-US"/>
        </a:p>
      </dgm:t>
    </dgm:pt>
    <dgm:pt modelId="{E68897C9-F5D9-41EA-AC4F-4838D64BE1FF}" type="sibTrans" cxnId="{7A2E0702-1997-4EF1-86CB-421375BFBC96}">
      <dgm:prSet/>
      <dgm:spPr/>
      <dgm:t>
        <a:bodyPr/>
        <a:lstStyle/>
        <a:p>
          <a:endParaRPr lang="en-US"/>
        </a:p>
      </dgm:t>
    </dgm:pt>
    <dgm:pt modelId="{E45697A5-1496-46F6-83F2-32C3F511B51A}">
      <dgm:prSet phldrT="[Text]" custT="1"/>
      <dgm:spPr>
        <a:solidFill>
          <a:srgbClr val="00B0F0"/>
        </a:solidFill>
      </dgm:spPr>
      <dgm:t>
        <a:bodyPr/>
        <a:lstStyle/>
        <a:p>
          <a:r>
            <a:rPr lang="en-US" sz="2000" dirty="0" err="1" smtClean="0">
              <a:latin typeface="Times New Roman" pitchFamily="18" charset="0"/>
              <a:cs typeface="Times New Roman" pitchFamily="18" charset="0"/>
            </a:rPr>
            <a:t>Intracrevicular</a:t>
          </a:r>
          <a:r>
            <a:rPr lang="en-US" sz="2000" dirty="0" smtClean="0">
              <a:latin typeface="Times New Roman" pitchFamily="18" charset="0"/>
              <a:cs typeface="Times New Roman" pitchFamily="18" charset="0"/>
            </a:rPr>
            <a:t> washing</a:t>
          </a:r>
          <a:endParaRPr lang="en-US" sz="2000" dirty="0">
            <a:latin typeface="Times New Roman" pitchFamily="18" charset="0"/>
            <a:cs typeface="Times New Roman" pitchFamily="18" charset="0"/>
          </a:endParaRPr>
        </a:p>
      </dgm:t>
    </dgm:pt>
    <dgm:pt modelId="{3557A47D-0F43-4FF9-AE10-A81A1BB2C802}" type="parTrans" cxnId="{43011EAE-16D6-450E-93D0-A06B1AF8AEE8}">
      <dgm:prSet/>
      <dgm:spPr/>
      <dgm:t>
        <a:bodyPr/>
        <a:lstStyle/>
        <a:p>
          <a:endParaRPr lang="en-US"/>
        </a:p>
      </dgm:t>
    </dgm:pt>
    <dgm:pt modelId="{E4332924-0327-41A9-A3E0-F99B7157676F}" type="sibTrans" cxnId="{43011EAE-16D6-450E-93D0-A06B1AF8AEE8}">
      <dgm:prSet/>
      <dgm:spPr/>
      <dgm:t>
        <a:bodyPr/>
        <a:lstStyle/>
        <a:p>
          <a:endParaRPr lang="en-US"/>
        </a:p>
      </dgm:t>
    </dgm:pt>
    <dgm:pt modelId="{17A276EA-2AAC-46CD-90CD-1D2FA471E5E3}">
      <dgm:prSet phldrT="[Text]"/>
      <dgm:spPr>
        <a:solidFill>
          <a:srgbClr val="FF0000"/>
        </a:solidFill>
      </dgm:spPr>
      <dgm:t>
        <a:bodyPr/>
        <a:lstStyle/>
        <a:p>
          <a:r>
            <a:rPr lang="en-US" dirty="0" smtClean="0">
              <a:latin typeface="Times New Roman" pitchFamily="18" charset="0"/>
              <a:cs typeface="Times New Roman" pitchFamily="18" charset="0"/>
            </a:rPr>
            <a:t>Absorbing paper strips</a:t>
          </a:r>
          <a:endParaRPr lang="en-US" dirty="0">
            <a:latin typeface="Times New Roman" pitchFamily="18" charset="0"/>
            <a:cs typeface="Times New Roman" pitchFamily="18" charset="0"/>
          </a:endParaRPr>
        </a:p>
      </dgm:t>
    </dgm:pt>
    <dgm:pt modelId="{E23EB2EB-60CC-4630-8BE4-2F81D70D59CC}" type="parTrans" cxnId="{AF9ED195-361D-4480-8819-D84D9BEC1FD7}">
      <dgm:prSet/>
      <dgm:spPr/>
      <dgm:t>
        <a:bodyPr/>
        <a:lstStyle/>
        <a:p>
          <a:endParaRPr lang="en-US"/>
        </a:p>
      </dgm:t>
    </dgm:pt>
    <dgm:pt modelId="{29683DCB-1B38-4ABC-BFCB-8D3B4717F4AD}" type="sibTrans" cxnId="{AF9ED195-361D-4480-8819-D84D9BEC1FD7}">
      <dgm:prSet/>
      <dgm:spPr/>
      <dgm:t>
        <a:bodyPr/>
        <a:lstStyle/>
        <a:p>
          <a:endParaRPr lang="en-US"/>
        </a:p>
      </dgm:t>
    </dgm:pt>
    <dgm:pt modelId="{56CEE3D4-80A3-4FD3-824C-F8DB07BCBBF3}">
      <dgm:prSet phldrT="[Text]"/>
      <dgm:spPr>
        <a:solidFill>
          <a:srgbClr val="FF6600"/>
        </a:solidFill>
      </dgm:spPr>
      <dgm:t>
        <a:bodyPr/>
        <a:lstStyle/>
        <a:p>
          <a:r>
            <a:rPr lang="en-US" dirty="0" smtClean="0">
              <a:latin typeface="Times New Roman" pitchFamily="18" charset="0"/>
              <a:cs typeface="Times New Roman" pitchFamily="18" charset="0"/>
            </a:rPr>
            <a:t>Twisted  threads</a:t>
          </a:r>
          <a:endParaRPr lang="en-US" dirty="0">
            <a:latin typeface="Times New Roman" pitchFamily="18" charset="0"/>
            <a:cs typeface="Times New Roman" pitchFamily="18" charset="0"/>
          </a:endParaRPr>
        </a:p>
      </dgm:t>
    </dgm:pt>
    <dgm:pt modelId="{3F5A83C9-9394-4BDA-A5B1-F1C463F2C96B}" type="parTrans" cxnId="{973C15E6-D11E-4EE9-826E-47B727FC6E48}">
      <dgm:prSet/>
      <dgm:spPr/>
      <dgm:t>
        <a:bodyPr/>
        <a:lstStyle/>
        <a:p>
          <a:endParaRPr lang="en-US"/>
        </a:p>
      </dgm:t>
    </dgm:pt>
    <dgm:pt modelId="{7BB849B9-E8C6-47ED-B112-BB1CD5481DBA}" type="sibTrans" cxnId="{973C15E6-D11E-4EE9-826E-47B727FC6E48}">
      <dgm:prSet/>
      <dgm:spPr/>
      <dgm:t>
        <a:bodyPr/>
        <a:lstStyle/>
        <a:p>
          <a:endParaRPr lang="en-US"/>
        </a:p>
      </dgm:t>
    </dgm:pt>
    <dgm:pt modelId="{C19BDC7D-BC8F-485B-B622-6AD3B54525C4}">
      <dgm:prSet phldrT="[Text]" custT="1"/>
      <dgm:spPr>
        <a:solidFill>
          <a:srgbClr val="FF3399"/>
        </a:solidFill>
      </dgm:spPr>
      <dgm:t>
        <a:bodyPr/>
        <a:lstStyle/>
        <a:p>
          <a:r>
            <a:rPr lang="en-US" sz="1800" dirty="0" err="1" smtClean="0">
              <a:latin typeface="Times New Roman" pitchFamily="18" charset="0"/>
              <a:cs typeface="Times New Roman" pitchFamily="18" charset="0"/>
            </a:rPr>
            <a:t>Micropippetes</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80FB839D-6E59-4B4A-ADDD-B7B1A92D7646}" type="parTrans" cxnId="{EFCDBA7B-71E1-4730-A78A-E6C6192970DC}">
      <dgm:prSet/>
      <dgm:spPr/>
      <dgm:t>
        <a:bodyPr/>
        <a:lstStyle/>
        <a:p>
          <a:endParaRPr lang="en-US"/>
        </a:p>
      </dgm:t>
    </dgm:pt>
    <dgm:pt modelId="{E6F19B95-D539-4A38-BC2A-926089239B32}" type="sibTrans" cxnId="{EFCDBA7B-71E1-4730-A78A-E6C6192970DC}">
      <dgm:prSet/>
      <dgm:spPr/>
      <dgm:t>
        <a:bodyPr/>
        <a:lstStyle/>
        <a:p>
          <a:endParaRPr lang="en-US"/>
        </a:p>
      </dgm:t>
    </dgm:pt>
    <dgm:pt modelId="{9E72008D-6E3F-4387-A248-D8EACBB11F4F}" type="pres">
      <dgm:prSet presAssocID="{8FB67480-E3B0-4001-A0EE-BD00B943491D}" presName="Name0" presStyleCnt="0">
        <dgm:presLayoutVars>
          <dgm:chMax val="1"/>
          <dgm:dir/>
          <dgm:animLvl val="ctr"/>
          <dgm:resizeHandles val="exact"/>
        </dgm:presLayoutVars>
      </dgm:prSet>
      <dgm:spPr/>
      <dgm:t>
        <a:bodyPr/>
        <a:lstStyle/>
        <a:p>
          <a:endParaRPr lang="en-US"/>
        </a:p>
      </dgm:t>
    </dgm:pt>
    <dgm:pt modelId="{CA8FD2B1-26BC-4F5A-9227-22F9E6DA7490}" type="pres">
      <dgm:prSet presAssocID="{8BB9EDC2-767F-44DD-9C4D-4B9F6A2CB43A}" presName="centerShape" presStyleLbl="node0" presStyleIdx="0" presStyleCnt="1"/>
      <dgm:spPr/>
      <dgm:t>
        <a:bodyPr/>
        <a:lstStyle/>
        <a:p>
          <a:endParaRPr lang="en-US"/>
        </a:p>
      </dgm:t>
    </dgm:pt>
    <dgm:pt modelId="{58298592-3599-4CCC-AE67-6D067F97E247}" type="pres">
      <dgm:prSet presAssocID="{3557A47D-0F43-4FF9-AE10-A81A1BB2C802}" presName="parTrans" presStyleLbl="sibTrans2D1" presStyleIdx="0" presStyleCnt="4"/>
      <dgm:spPr/>
      <dgm:t>
        <a:bodyPr/>
        <a:lstStyle/>
        <a:p>
          <a:endParaRPr lang="en-US"/>
        </a:p>
      </dgm:t>
    </dgm:pt>
    <dgm:pt modelId="{C87CCF6A-F61B-4C6E-AD7C-F646A78261BC}" type="pres">
      <dgm:prSet presAssocID="{3557A47D-0F43-4FF9-AE10-A81A1BB2C802}" presName="connectorText" presStyleLbl="sibTrans2D1" presStyleIdx="0" presStyleCnt="4"/>
      <dgm:spPr/>
      <dgm:t>
        <a:bodyPr/>
        <a:lstStyle/>
        <a:p>
          <a:endParaRPr lang="en-US"/>
        </a:p>
      </dgm:t>
    </dgm:pt>
    <dgm:pt modelId="{33F3B58A-3512-4D79-B5DC-2445BB728568}" type="pres">
      <dgm:prSet presAssocID="{E45697A5-1496-46F6-83F2-32C3F511B51A}" presName="node" presStyleLbl="node1" presStyleIdx="0" presStyleCnt="4">
        <dgm:presLayoutVars>
          <dgm:bulletEnabled val="1"/>
        </dgm:presLayoutVars>
      </dgm:prSet>
      <dgm:spPr/>
      <dgm:t>
        <a:bodyPr/>
        <a:lstStyle/>
        <a:p>
          <a:endParaRPr lang="en-US"/>
        </a:p>
      </dgm:t>
    </dgm:pt>
    <dgm:pt modelId="{F8EE4102-7F27-4A8E-91E9-A21C1F05486D}" type="pres">
      <dgm:prSet presAssocID="{E23EB2EB-60CC-4630-8BE4-2F81D70D59CC}" presName="parTrans" presStyleLbl="sibTrans2D1" presStyleIdx="1" presStyleCnt="4"/>
      <dgm:spPr/>
      <dgm:t>
        <a:bodyPr/>
        <a:lstStyle/>
        <a:p>
          <a:endParaRPr lang="en-US"/>
        </a:p>
      </dgm:t>
    </dgm:pt>
    <dgm:pt modelId="{E9FA02FD-D81D-4F3C-AE62-F6018F1F1EA7}" type="pres">
      <dgm:prSet presAssocID="{E23EB2EB-60CC-4630-8BE4-2F81D70D59CC}" presName="connectorText" presStyleLbl="sibTrans2D1" presStyleIdx="1" presStyleCnt="4"/>
      <dgm:spPr/>
      <dgm:t>
        <a:bodyPr/>
        <a:lstStyle/>
        <a:p>
          <a:endParaRPr lang="en-US"/>
        </a:p>
      </dgm:t>
    </dgm:pt>
    <dgm:pt modelId="{345A8727-5D35-455A-8912-2F93018FA750}" type="pres">
      <dgm:prSet presAssocID="{17A276EA-2AAC-46CD-90CD-1D2FA471E5E3}" presName="node" presStyleLbl="node1" presStyleIdx="1" presStyleCnt="4">
        <dgm:presLayoutVars>
          <dgm:bulletEnabled val="1"/>
        </dgm:presLayoutVars>
      </dgm:prSet>
      <dgm:spPr/>
      <dgm:t>
        <a:bodyPr/>
        <a:lstStyle/>
        <a:p>
          <a:endParaRPr lang="en-US"/>
        </a:p>
      </dgm:t>
    </dgm:pt>
    <dgm:pt modelId="{68009031-DA75-47F0-A659-4EFC39A83ECF}" type="pres">
      <dgm:prSet presAssocID="{3F5A83C9-9394-4BDA-A5B1-F1C463F2C96B}" presName="parTrans" presStyleLbl="sibTrans2D1" presStyleIdx="2" presStyleCnt="4"/>
      <dgm:spPr/>
      <dgm:t>
        <a:bodyPr/>
        <a:lstStyle/>
        <a:p>
          <a:endParaRPr lang="en-US"/>
        </a:p>
      </dgm:t>
    </dgm:pt>
    <dgm:pt modelId="{5EA80261-EC3A-4F8A-A921-A0CC300B8FB4}" type="pres">
      <dgm:prSet presAssocID="{3F5A83C9-9394-4BDA-A5B1-F1C463F2C96B}" presName="connectorText" presStyleLbl="sibTrans2D1" presStyleIdx="2" presStyleCnt="4"/>
      <dgm:spPr/>
      <dgm:t>
        <a:bodyPr/>
        <a:lstStyle/>
        <a:p>
          <a:endParaRPr lang="en-US"/>
        </a:p>
      </dgm:t>
    </dgm:pt>
    <dgm:pt modelId="{B80E36F0-B750-4EA4-98EE-3899D70B3B15}" type="pres">
      <dgm:prSet presAssocID="{56CEE3D4-80A3-4FD3-824C-F8DB07BCBBF3}" presName="node" presStyleLbl="node1" presStyleIdx="2" presStyleCnt="4">
        <dgm:presLayoutVars>
          <dgm:bulletEnabled val="1"/>
        </dgm:presLayoutVars>
      </dgm:prSet>
      <dgm:spPr/>
      <dgm:t>
        <a:bodyPr/>
        <a:lstStyle/>
        <a:p>
          <a:endParaRPr lang="en-US"/>
        </a:p>
      </dgm:t>
    </dgm:pt>
    <dgm:pt modelId="{98C28887-96CE-4190-B715-13E019F8492D}" type="pres">
      <dgm:prSet presAssocID="{80FB839D-6E59-4B4A-ADDD-B7B1A92D7646}" presName="parTrans" presStyleLbl="sibTrans2D1" presStyleIdx="3" presStyleCnt="4"/>
      <dgm:spPr/>
      <dgm:t>
        <a:bodyPr/>
        <a:lstStyle/>
        <a:p>
          <a:endParaRPr lang="en-US"/>
        </a:p>
      </dgm:t>
    </dgm:pt>
    <dgm:pt modelId="{D7A160A3-CCFB-4106-8343-BDFCA18F417A}" type="pres">
      <dgm:prSet presAssocID="{80FB839D-6E59-4B4A-ADDD-B7B1A92D7646}" presName="connectorText" presStyleLbl="sibTrans2D1" presStyleIdx="3" presStyleCnt="4"/>
      <dgm:spPr/>
      <dgm:t>
        <a:bodyPr/>
        <a:lstStyle/>
        <a:p>
          <a:endParaRPr lang="en-US"/>
        </a:p>
      </dgm:t>
    </dgm:pt>
    <dgm:pt modelId="{2C67D868-0444-4B85-BC19-CA0C89103ED7}" type="pres">
      <dgm:prSet presAssocID="{C19BDC7D-BC8F-485B-B622-6AD3B54525C4}" presName="node" presStyleLbl="node1" presStyleIdx="3" presStyleCnt="4">
        <dgm:presLayoutVars>
          <dgm:bulletEnabled val="1"/>
        </dgm:presLayoutVars>
      </dgm:prSet>
      <dgm:spPr/>
      <dgm:t>
        <a:bodyPr/>
        <a:lstStyle/>
        <a:p>
          <a:endParaRPr lang="en-US"/>
        </a:p>
      </dgm:t>
    </dgm:pt>
  </dgm:ptLst>
  <dgm:cxnLst>
    <dgm:cxn modelId="{35D054C2-952F-4136-A530-1B10A0D7C70D}" type="presOf" srcId="{80FB839D-6E59-4B4A-ADDD-B7B1A92D7646}" destId="{D7A160A3-CCFB-4106-8343-BDFCA18F417A}" srcOrd="1" destOrd="0" presId="urn:microsoft.com/office/officeart/2005/8/layout/radial5"/>
    <dgm:cxn modelId="{A854E637-4B8E-44BE-A3C0-83500DADA8C7}" type="presOf" srcId="{56CEE3D4-80A3-4FD3-824C-F8DB07BCBBF3}" destId="{B80E36F0-B750-4EA4-98EE-3899D70B3B15}" srcOrd="0" destOrd="0" presId="urn:microsoft.com/office/officeart/2005/8/layout/radial5"/>
    <dgm:cxn modelId="{902BA193-630D-4270-8FC9-39FA2EACC370}" type="presOf" srcId="{3F5A83C9-9394-4BDA-A5B1-F1C463F2C96B}" destId="{68009031-DA75-47F0-A659-4EFC39A83ECF}" srcOrd="0" destOrd="0" presId="urn:microsoft.com/office/officeart/2005/8/layout/radial5"/>
    <dgm:cxn modelId="{7D2E19B9-BF7F-47EA-AA14-C68C0188F8BA}" type="presOf" srcId="{C19BDC7D-BC8F-485B-B622-6AD3B54525C4}" destId="{2C67D868-0444-4B85-BC19-CA0C89103ED7}" srcOrd="0" destOrd="0" presId="urn:microsoft.com/office/officeart/2005/8/layout/radial5"/>
    <dgm:cxn modelId="{86F9616B-7533-4EB3-8172-284A81224F41}" type="presOf" srcId="{3F5A83C9-9394-4BDA-A5B1-F1C463F2C96B}" destId="{5EA80261-EC3A-4F8A-A921-A0CC300B8FB4}" srcOrd="1" destOrd="0" presId="urn:microsoft.com/office/officeart/2005/8/layout/radial5"/>
    <dgm:cxn modelId="{C9298887-1A71-4650-88E0-E3BBC4DEB5C5}" type="presOf" srcId="{3557A47D-0F43-4FF9-AE10-A81A1BB2C802}" destId="{58298592-3599-4CCC-AE67-6D067F97E247}" srcOrd="0" destOrd="0" presId="urn:microsoft.com/office/officeart/2005/8/layout/radial5"/>
    <dgm:cxn modelId="{43011EAE-16D6-450E-93D0-A06B1AF8AEE8}" srcId="{8BB9EDC2-767F-44DD-9C4D-4B9F6A2CB43A}" destId="{E45697A5-1496-46F6-83F2-32C3F511B51A}" srcOrd="0" destOrd="0" parTransId="{3557A47D-0F43-4FF9-AE10-A81A1BB2C802}" sibTransId="{E4332924-0327-41A9-A3E0-F99B7157676F}"/>
    <dgm:cxn modelId="{7A2E0702-1997-4EF1-86CB-421375BFBC96}" srcId="{8FB67480-E3B0-4001-A0EE-BD00B943491D}" destId="{8BB9EDC2-767F-44DD-9C4D-4B9F6A2CB43A}" srcOrd="0" destOrd="0" parTransId="{C75EC3F6-D889-425A-9FD2-49ED8EC93D36}" sibTransId="{E68897C9-F5D9-41EA-AC4F-4838D64BE1FF}"/>
    <dgm:cxn modelId="{69F2F5A2-D8D5-4988-A8CA-DAF8CB7B0740}" type="presOf" srcId="{8FB67480-E3B0-4001-A0EE-BD00B943491D}" destId="{9E72008D-6E3F-4387-A248-D8EACBB11F4F}" srcOrd="0" destOrd="0" presId="urn:microsoft.com/office/officeart/2005/8/layout/radial5"/>
    <dgm:cxn modelId="{5D49320E-51C8-4EF1-8009-7E48E1137BE2}" type="presOf" srcId="{E45697A5-1496-46F6-83F2-32C3F511B51A}" destId="{33F3B58A-3512-4D79-B5DC-2445BB728568}" srcOrd="0" destOrd="0" presId="urn:microsoft.com/office/officeart/2005/8/layout/radial5"/>
    <dgm:cxn modelId="{437DB5A2-0E8A-4DAD-BED8-67B04B06CE3F}" type="presOf" srcId="{3557A47D-0F43-4FF9-AE10-A81A1BB2C802}" destId="{C87CCF6A-F61B-4C6E-AD7C-F646A78261BC}" srcOrd="1" destOrd="0" presId="urn:microsoft.com/office/officeart/2005/8/layout/radial5"/>
    <dgm:cxn modelId="{673875D4-73BC-4A52-9922-39FDA53AA13A}" type="presOf" srcId="{17A276EA-2AAC-46CD-90CD-1D2FA471E5E3}" destId="{345A8727-5D35-455A-8912-2F93018FA750}" srcOrd="0" destOrd="0" presId="urn:microsoft.com/office/officeart/2005/8/layout/radial5"/>
    <dgm:cxn modelId="{58B448ED-E3FD-41A1-8C73-A66DD6D2C756}" type="presOf" srcId="{E23EB2EB-60CC-4630-8BE4-2F81D70D59CC}" destId="{F8EE4102-7F27-4A8E-91E9-A21C1F05486D}" srcOrd="0" destOrd="0" presId="urn:microsoft.com/office/officeart/2005/8/layout/radial5"/>
    <dgm:cxn modelId="{06729101-4FAE-4878-B3DC-C2F2479D3590}" type="presOf" srcId="{8BB9EDC2-767F-44DD-9C4D-4B9F6A2CB43A}" destId="{CA8FD2B1-26BC-4F5A-9227-22F9E6DA7490}" srcOrd="0" destOrd="0" presId="urn:microsoft.com/office/officeart/2005/8/layout/radial5"/>
    <dgm:cxn modelId="{EFCDBA7B-71E1-4730-A78A-E6C6192970DC}" srcId="{8BB9EDC2-767F-44DD-9C4D-4B9F6A2CB43A}" destId="{C19BDC7D-BC8F-485B-B622-6AD3B54525C4}" srcOrd="3" destOrd="0" parTransId="{80FB839D-6E59-4B4A-ADDD-B7B1A92D7646}" sibTransId="{E6F19B95-D539-4A38-BC2A-926089239B32}"/>
    <dgm:cxn modelId="{973C15E6-D11E-4EE9-826E-47B727FC6E48}" srcId="{8BB9EDC2-767F-44DD-9C4D-4B9F6A2CB43A}" destId="{56CEE3D4-80A3-4FD3-824C-F8DB07BCBBF3}" srcOrd="2" destOrd="0" parTransId="{3F5A83C9-9394-4BDA-A5B1-F1C463F2C96B}" sibTransId="{7BB849B9-E8C6-47ED-B112-BB1CD5481DBA}"/>
    <dgm:cxn modelId="{59F94B20-1FE3-4F65-A9F6-15D2A432263D}" type="presOf" srcId="{80FB839D-6E59-4B4A-ADDD-B7B1A92D7646}" destId="{98C28887-96CE-4190-B715-13E019F8492D}" srcOrd="0" destOrd="0" presId="urn:microsoft.com/office/officeart/2005/8/layout/radial5"/>
    <dgm:cxn modelId="{AF9ED195-361D-4480-8819-D84D9BEC1FD7}" srcId="{8BB9EDC2-767F-44DD-9C4D-4B9F6A2CB43A}" destId="{17A276EA-2AAC-46CD-90CD-1D2FA471E5E3}" srcOrd="1" destOrd="0" parTransId="{E23EB2EB-60CC-4630-8BE4-2F81D70D59CC}" sibTransId="{29683DCB-1B38-4ABC-BFCB-8D3B4717F4AD}"/>
    <dgm:cxn modelId="{9A1A4ECF-82EC-4309-BA7D-FCFB6D12D4B9}" type="presOf" srcId="{E23EB2EB-60CC-4630-8BE4-2F81D70D59CC}" destId="{E9FA02FD-D81D-4F3C-AE62-F6018F1F1EA7}" srcOrd="1" destOrd="0" presId="urn:microsoft.com/office/officeart/2005/8/layout/radial5"/>
    <dgm:cxn modelId="{BFCE3D0C-DA2C-48EA-A419-E79D3A898BF8}" type="presParOf" srcId="{9E72008D-6E3F-4387-A248-D8EACBB11F4F}" destId="{CA8FD2B1-26BC-4F5A-9227-22F9E6DA7490}" srcOrd="0" destOrd="0" presId="urn:microsoft.com/office/officeart/2005/8/layout/radial5"/>
    <dgm:cxn modelId="{3D88153A-F2D9-4A71-8C8F-3244FD2617D2}" type="presParOf" srcId="{9E72008D-6E3F-4387-A248-D8EACBB11F4F}" destId="{58298592-3599-4CCC-AE67-6D067F97E247}" srcOrd="1" destOrd="0" presId="urn:microsoft.com/office/officeart/2005/8/layout/radial5"/>
    <dgm:cxn modelId="{E1FEB46D-2A6B-4630-97D7-BB7269AA50BC}" type="presParOf" srcId="{58298592-3599-4CCC-AE67-6D067F97E247}" destId="{C87CCF6A-F61B-4C6E-AD7C-F646A78261BC}" srcOrd="0" destOrd="0" presId="urn:microsoft.com/office/officeart/2005/8/layout/radial5"/>
    <dgm:cxn modelId="{E6AC7A2B-79CD-4111-A9DC-153A1DBD9DBD}" type="presParOf" srcId="{9E72008D-6E3F-4387-A248-D8EACBB11F4F}" destId="{33F3B58A-3512-4D79-B5DC-2445BB728568}" srcOrd="2" destOrd="0" presId="urn:microsoft.com/office/officeart/2005/8/layout/radial5"/>
    <dgm:cxn modelId="{A2BAAE01-BD49-4F08-8C4B-F794B0684A0E}" type="presParOf" srcId="{9E72008D-6E3F-4387-A248-D8EACBB11F4F}" destId="{F8EE4102-7F27-4A8E-91E9-A21C1F05486D}" srcOrd="3" destOrd="0" presId="urn:microsoft.com/office/officeart/2005/8/layout/radial5"/>
    <dgm:cxn modelId="{2F664E9B-80F7-4DA5-9E58-F573A8BA9744}" type="presParOf" srcId="{F8EE4102-7F27-4A8E-91E9-A21C1F05486D}" destId="{E9FA02FD-D81D-4F3C-AE62-F6018F1F1EA7}" srcOrd="0" destOrd="0" presId="urn:microsoft.com/office/officeart/2005/8/layout/radial5"/>
    <dgm:cxn modelId="{DC342F9E-BFF8-408F-86AF-07C11FF0D863}" type="presParOf" srcId="{9E72008D-6E3F-4387-A248-D8EACBB11F4F}" destId="{345A8727-5D35-455A-8912-2F93018FA750}" srcOrd="4" destOrd="0" presId="urn:microsoft.com/office/officeart/2005/8/layout/radial5"/>
    <dgm:cxn modelId="{A2DFE073-06D6-4337-856B-57565E94E3BD}" type="presParOf" srcId="{9E72008D-6E3F-4387-A248-D8EACBB11F4F}" destId="{68009031-DA75-47F0-A659-4EFC39A83ECF}" srcOrd="5" destOrd="0" presId="urn:microsoft.com/office/officeart/2005/8/layout/radial5"/>
    <dgm:cxn modelId="{BA559489-D8D1-4807-A51E-D0B250ECA50A}" type="presParOf" srcId="{68009031-DA75-47F0-A659-4EFC39A83ECF}" destId="{5EA80261-EC3A-4F8A-A921-A0CC300B8FB4}" srcOrd="0" destOrd="0" presId="urn:microsoft.com/office/officeart/2005/8/layout/radial5"/>
    <dgm:cxn modelId="{651ED518-C557-429C-A8CA-E10C8550D047}" type="presParOf" srcId="{9E72008D-6E3F-4387-A248-D8EACBB11F4F}" destId="{B80E36F0-B750-4EA4-98EE-3899D70B3B15}" srcOrd="6" destOrd="0" presId="urn:microsoft.com/office/officeart/2005/8/layout/radial5"/>
    <dgm:cxn modelId="{B2B961EC-FF1C-4170-A249-12ABBEBF4936}" type="presParOf" srcId="{9E72008D-6E3F-4387-A248-D8EACBB11F4F}" destId="{98C28887-96CE-4190-B715-13E019F8492D}" srcOrd="7" destOrd="0" presId="urn:microsoft.com/office/officeart/2005/8/layout/radial5"/>
    <dgm:cxn modelId="{42D2A6F5-14E9-4CC1-9319-E630C806E218}" type="presParOf" srcId="{98C28887-96CE-4190-B715-13E019F8492D}" destId="{D7A160A3-CCFB-4106-8343-BDFCA18F417A}" srcOrd="0" destOrd="0" presId="urn:microsoft.com/office/officeart/2005/8/layout/radial5"/>
    <dgm:cxn modelId="{1A8060CC-EDFB-428F-A6F0-0ACF28EBA7EC}" type="presParOf" srcId="{9E72008D-6E3F-4387-A248-D8EACBB11F4F}" destId="{2C67D868-0444-4B85-BC19-CA0C89103ED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2B005-C807-4CAE-B139-8C3F08777DE4}"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BCC91D82-4E17-43C9-BF16-0A7C1BA30B0E}">
      <dgm:prSet phldrT="[Text]" custT="1"/>
      <dgm:spPr/>
      <dgm:t>
        <a:bodyPr/>
        <a:lstStyle/>
        <a:p>
          <a:r>
            <a:rPr lang="en-US" sz="2400" dirty="0" smtClean="0">
              <a:latin typeface="Times New Roman" pitchFamily="18" charset="0"/>
              <a:cs typeface="Times New Roman" pitchFamily="18" charset="0"/>
            </a:rPr>
            <a:t>INTRACREVICULAR </a:t>
          </a:r>
          <a:endParaRPr lang="en-US" sz="2400" dirty="0">
            <a:latin typeface="Times New Roman" pitchFamily="18" charset="0"/>
            <a:cs typeface="Times New Roman" pitchFamily="18" charset="0"/>
          </a:endParaRPr>
        </a:p>
      </dgm:t>
    </dgm:pt>
    <dgm:pt modelId="{EE1EC1D1-48EE-45E9-9411-1C4CCF485D21}" type="parTrans" cxnId="{E40B36A7-058B-427E-9B94-085D8679AF3C}">
      <dgm:prSet/>
      <dgm:spPr/>
      <dgm:t>
        <a:bodyPr/>
        <a:lstStyle/>
        <a:p>
          <a:endParaRPr lang="en-US"/>
        </a:p>
      </dgm:t>
    </dgm:pt>
    <dgm:pt modelId="{50CF149E-4B60-4D3C-8D47-B94691D9E6A8}" type="sibTrans" cxnId="{E40B36A7-058B-427E-9B94-085D8679AF3C}">
      <dgm:prSet/>
      <dgm:spPr/>
      <dgm:t>
        <a:bodyPr/>
        <a:lstStyle/>
        <a:p>
          <a:endParaRPr lang="en-US"/>
        </a:p>
      </dgm:t>
    </dgm:pt>
    <dgm:pt modelId="{6ADEF8BC-BEB1-4701-9E85-D04B8A5E4434}">
      <dgm:prSet phldrT="[Text]" custT="1"/>
      <dgm:spPr/>
      <dgm:t>
        <a:bodyPr/>
        <a:lstStyle/>
        <a:p>
          <a:r>
            <a:rPr lang="en-US" sz="2400" dirty="0" smtClean="0">
              <a:latin typeface="Times New Roman" pitchFamily="18" charset="0"/>
              <a:cs typeface="Times New Roman" pitchFamily="18" charset="0"/>
            </a:rPr>
            <a:t>Strip inserted into the gingival crevice</a:t>
          </a:r>
          <a:endParaRPr lang="en-US" sz="2400" dirty="0">
            <a:latin typeface="Times New Roman" pitchFamily="18" charset="0"/>
            <a:cs typeface="Times New Roman" pitchFamily="18" charset="0"/>
          </a:endParaRPr>
        </a:p>
      </dgm:t>
    </dgm:pt>
    <dgm:pt modelId="{EA5EB489-FEB9-4F22-BB28-DD3FB19B1E07}" type="parTrans" cxnId="{A3479AFB-31D0-48FE-82FB-2B568110BB25}">
      <dgm:prSet/>
      <dgm:spPr/>
      <dgm:t>
        <a:bodyPr/>
        <a:lstStyle/>
        <a:p>
          <a:endParaRPr lang="en-US"/>
        </a:p>
      </dgm:t>
    </dgm:pt>
    <dgm:pt modelId="{3A1F49E7-6982-4742-A7B2-9F9A2DA61F2F}" type="sibTrans" cxnId="{A3479AFB-31D0-48FE-82FB-2B568110BB25}">
      <dgm:prSet/>
      <dgm:spPr/>
      <dgm:t>
        <a:bodyPr/>
        <a:lstStyle/>
        <a:p>
          <a:endParaRPr lang="en-US"/>
        </a:p>
      </dgm:t>
    </dgm:pt>
    <dgm:pt modelId="{A5B497CA-B73C-4D9C-8BB7-EA25DD57E70D}">
      <dgm:prSet phldrT="[Text]" custT="1"/>
      <dgm:spPr/>
      <dgm:t>
        <a:bodyPr/>
        <a:lstStyle/>
        <a:p>
          <a:r>
            <a:rPr lang="en-US" sz="2400" dirty="0" smtClean="0">
              <a:latin typeface="Times New Roman" pitchFamily="18" charset="0"/>
              <a:cs typeface="Times New Roman" pitchFamily="18" charset="0"/>
            </a:rPr>
            <a:t>EXTRACREVICULAR</a:t>
          </a:r>
          <a:endParaRPr lang="en-US" sz="2400" dirty="0">
            <a:latin typeface="Times New Roman" pitchFamily="18" charset="0"/>
            <a:cs typeface="Times New Roman" pitchFamily="18" charset="0"/>
          </a:endParaRPr>
        </a:p>
      </dgm:t>
    </dgm:pt>
    <dgm:pt modelId="{E31966A6-13C2-48EE-9DCC-E5FE60145DB2}" type="parTrans" cxnId="{2B939469-BF57-4AE4-9E06-30AA32B36AA5}">
      <dgm:prSet/>
      <dgm:spPr/>
      <dgm:t>
        <a:bodyPr/>
        <a:lstStyle/>
        <a:p>
          <a:endParaRPr lang="en-US"/>
        </a:p>
      </dgm:t>
    </dgm:pt>
    <dgm:pt modelId="{410C58BB-F609-4C12-A70F-4CF092829ACD}" type="sibTrans" cxnId="{2B939469-BF57-4AE4-9E06-30AA32B36AA5}">
      <dgm:prSet/>
      <dgm:spPr/>
      <dgm:t>
        <a:bodyPr/>
        <a:lstStyle/>
        <a:p>
          <a:endParaRPr lang="en-US"/>
        </a:p>
      </dgm:t>
    </dgm:pt>
    <dgm:pt modelId="{4E76EC0F-7DF0-4E13-A4C6-2B482CD68D72}">
      <dgm:prSet phldrT="[Text]" custT="1"/>
      <dgm:spPr/>
      <dgm:t>
        <a:bodyPr/>
        <a:lstStyle/>
        <a:p>
          <a:r>
            <a:rPr lang="en-US" sz="2400" dirty="0" smtClean="0">
              <a:latin typeface="Times New Roman" pitchFamily="18" charset="0"/>
              <a:cs typeface="Times New Roman" pitchFamily="18" charset="0"/>
            </a:rPr>
            <a:t>strips are overlaid on the gingival crevice region in an attempt to minimize trauma.</a:t>
          </a:r>
          <a:endParaRPr lang="en-US" sz="2400" dirty="0">
            <a:latin typeface="Times New Roman" pitchFamily="18" charset="0"/>
            <a:cs typeface="Times New Roman" pitchFamily="18" charset="0"/>
          </a:endParaRPr>
        </a:p>
      </dgm:t>
    </dgm:pt>
    <dgm:pt modelId="{F6600A78-345E-4638-8075-D5418FBA26F6}" type="parTrans" cxnId="{006D8251-27EC-40FE-828E-701CF4196A65}">
      <dgm:prSet/>
      <dgm:spPr/>
      <dgm:t>
        <a:bodyPr/>
        <a:lstStyle/>
        <a:p>
          <a:endParaRPr lang="en-US"/>
        </a:p>
      </dgm:t>
    </dgm:pt>
    <dgm:pt modelId="{AD7DF416-E078-4B92-9916-73602A837331}" type="sibTrans" cxnId="{006D8251-27EC-40FE-828E-701CF4196A65}">
      <dgm:prSet/>
      <dgm:spPr/>
      <dgm:t>
        <a:bodyPr/>
        <a:lstStyle/>
        <a:p>
          <a:endParaRPr lang="en-US"/>
        </a:p>
      </dgm:t>
    </dgm:pt>
    <dgm:pt modelId="{4BD08A61-C821-4EC1-A123-646C9EEACDED}" type="pres">
      <dgm:prSet presAssocID="{4692B005-C807-4CAE-B139-8C3F08777DE4}" presName="Name0" presStyleCnt="0">
        <dgm:presLayoutVars>
          <dgm:dir/>
          <dgm:animLvl val="lvl"/>
          <dgm:resizeHandles/>
        </dgm:presLayoutVars>
      </dgm:prSet>
      <dgm:spPr/>
      <dgm:t>
        <a:bodyPr/>
        <a:lstStyle/>
        <a:p>
          <a:endParaRPr lang="en-US"/>
        </a:p>
      </dgm:t>
    </dgm:pt>
    <dgm:pt modelId="{6F9DD61A-DBDB-4A98-9DCC-73288270BD87}" type="pres">
      <dgm:prSet presAssocID="{BCC91D82-4E17-43C9-BF16-0A7C1BA30B0E}" presName="linNode" presStyleCnt="0"/>
      <dgm:spPr/>
    </dgm:pt>
    <dgm:pt modelId="{1F0A61FC-B96D-4397-9C1C-4F5A6142984A}" type="pres">
      <dgm:prSet presAssocID="{BCC91D82-4E17-43C9-BF16-0A7C1BA30B0E}" presName="parentShp" presStyleLbl="node1" presStyleIdx="0" presStyleCnt="2" custScaleX="113483">
        <dgm:presLayoutVars>
          <dgm:bulletEnabled val="1"/>
        </dgm:presLayoutVars>
      </dgm:prSet>
      <dgm:spPr/>
      <dgm:t>
        <a:bodyPr/>
        <a:lstStyle/>
        <a:p>
          <a:endParaRPr lang="en-US"/>
        </a:p>
      </dgm:t>
    </dgm:pt>
    <dgm:pt modelId="{ED11BDC1-0284-4A09-90DA-4B24708162C8}" type="pres">
      <dgm:prSet presAssocID="{BCC91D82-4E17-43C9-BF16-0A7C1BA30B0E}" presName="childShp" presStyleLbl="bgAccFollowNode1" presStyleIdx="0" presStyleCnt="2">
        <dgm:presLayoutVars>
          <dgm:bulletEnabled val="1"/>
        </dgm:presLayoutVars>
      </dgm:prSet>
      <dgm:spPr/>
      <dgm:t>
        <a:bodyPr/>
        <a:lstStyle/>
        <a:p>
          <a:endParaRPr lang="en-US"/>
        </a:p>
      </dgm:t>
    </dgm:pt>
    <dgm:pt modelId="{D7B033AB-7C9D-4569-A78D-18644F0D082B}" type="pres">
      <dgm:prSet presAssocID="{50CF149E-4B60-4D3C-8D47-B94691D9E6A8}" presName="spacing" presStyleCnt="0"/>
      <dgm:spPr/>
    </dgm:pt>
    <dgm:pt modelId="{3E096294-716B-44C0-A97F-8ABEE6708F6A}" type="pres">
      <dgm:prSet presAssocID="{A5B497CA-B73C-4D9C-8BB7-EA25DD57E70D}" presName="linNode" presStyleCnt="0"/>
      <dgm:spPr/>
    </dgm:pt>
    <dgm:pt modelId="{A0BE878F-A031-42DB-B833-0147D8301B65}" type="pres">
      <dgm:prSet presAssocID="{A5B497CA-B73C-4D9C-8BB7-EA25DD57E70D}" presName="parentShp" presStyleLbl="node1" presStyleIdx="1" presStyleCnt="2" custScaleX="116135">
        <dgm:presLayoutVars>
          <dgm:bulletEnabled val="1"/>
        </dgm:presLayoutVars>
      </dgm:prSet>
      <dgm:spPr/>
      <dgm:t>
        <a:bodyPr/>
        <a:lstStyle/>
        <a:p>
          <a:endParaRPr lang="en-US"/>
        </a:p>
      </dgm:t>
    </dgm:pt>
    <dgm:pt modelId="{4A95BA22-BD6F-420A-88DA-6544CA382C3E}" type="pres">
      <dgm:prSet presAssocID="{A5B497CA-B73C-4D9C-8BB7-EA25DD57E70D}" presName="childShp" presStyleLbl="bgAccFollowNode1" presStyleIdx="1" presStyleCnt="2">
        <dgm:presLayoutVars>
          <dgm:bulletEnabled val="1"/>
        </dgm:presLayoutVars>
      </dgm:prSet>
      <dgm:spPr/>
      <dgm:t>
        <a:bodyPr/>
        <a:lstStyle/>
        <a:p>
          <a:endParaRPr lang="en-US"/>
        </a:p>
      </dgm:t>
    </dgm:pt>
  </dgm:ptLst>
  <dgm:cxnLst>
    <dgm:cxn modelId="{E40B36A7-058B-427E-9B94-085D8679AF3C}" srcId="{4692B005-C807-4CAE-B139-8C3F08777DE4}" destId="{BCC91D82-4E17-43C9-BF16-0A7C1BA30B0E}" srcOrd="0" destOrd="0" parTransId="{EE1EC1D1-48EE-45E9-9411-1C4CCF485D21}" sibTransId="{50CF149E-4B60-4D3C-8D47-B94691D9E6A8}"/>
    <dgm:cxn modelId="{94CA3099-C61E-46ED-927C-14862D0BCBB5}" type="presOf" srcId="{4E76EC0F-7DF0-4E13-A4C6-2B482CD68D72}" destId="{4A95BA22-BD6F-420A-88DA-6544CA382C3E}" srcOrd="0" destOrd="0" presId="urn:microsoft.com/office/officeart/2005/8/layout/vList6"/>
    <dgm:cxn modelId="{006D8251-27EC-40FE-828E-701CF4196A65}" srcId="{A5B497CA-B73C-4D9C-8BB7-EA25DD57E70D}" destId="{4E76EC0F-7DF0-4E13-A4C6-2B482CD68D72}" srcOrd="0" destOrd="0" parTransId="{F6600A78-345E-4638-8075-D5418FBA26F6}" sibTransId="{AD7DF416-E078-4B92-9916-73602A837331}"/>
    <dgm:cxn modelId="{2B939469-BF57-4AE4-9E06-30AA32B36AA5}" srcId="{4692B005-C807-4CAE-B139-8C3F08777DE4}" destId="{A5B497CA-B73C-4D9C-8BB7-EA25DD57E70D}" srcOrd="1" destOrd="0" parTransId="{E31966A6-13C2-48EE-9DCC-E5FE60145DB2}" sibTransId="{410C58BB-F609-4C12-A70F-4CF092829ACD}"/>
    <dgm:cxn modelId="{99B528AC-B134-49EF-AF52-636E2ADFC185}" type="presOf" srcId="{6ADEF8BC-BEB1-4701-9E85-D04B8A5E4434}" destId="{ED11BDC1-0284-4A09-90DA-4B24708162C8}" srcOrd="0" destOrd="0" presId="urn:microsoft.com/office/officeart/2005/8/layout/vList6"/>
    <dgm:cxn modelId="{C11B7A7B-1735-4628-9009-FAAE64E349D3}" type="presOf" srcId="{4692B005-C807-4CAE-B139-8C3F08777DE4}" destId="{4BD08A61-C821-4EC1-A123-646C9EEACDED}" srcOrd="0" destOrd="0" presId="urn:microsoft.com/office/officeart/2005/8/layout/vList6"/>
    <dgm:cxn modelId="{D82610C1-54F4-4EB3-93C5-F67A008F13DD}" type="presOf" srcId="{BCC91D82-4E17-43C9-BF16-0A7C1BA30B0E}" destId="{1F0A61FC-B96D-4397-9C1C-4F5A6142984A}" srcOrd="0" destOrd="0" presId="urn:microsoft.com/office/officeart/2005/8/layout/vList6"/>
    <dgm:cxn modelId="{6A490C16-A223-4031-AB3F-79133807015F}" type="presOf" srcId="{A5B497CA-B73C-4D9C-8BB7-EA25DD57E70D}" destId="{A0BE878F-A031-42DB-B833-0147D8301B65}" srcOrd="0" destOrd="0" presId="urn:microsoft.com/office/officeart/2005/8/layout/vList6"/>
    <dgm:cxn modelId="{A3479AFB-31D0-48FE-82FB-2B568110BB25}" srcId="{BCC91D82-4E17-43C9-BF16-0A7C1BA30B0E}" destId="{6ADEF8BC-BEB1-4701-9E85-D04B8A5E4434}" srcOrd="0" destOrd="0" parTransId="{EA5EB489-FEB9-4F22-BB28-DD3FB19B1E07}" sibTransId="{3A1F49E7-6982-4742-A7B2-9F9A2DA61F2F}"/>
    <dgm:cxn modelId="{D624C121-BC7F-48E5-9F99-3D7A5F3024AB}" type="presParOf" srcId="{4BD08A61-C821-4EC1-A123-646C9EEACDED}" destId="{6F9DD61A-DBDB-4A98-9DCC-73288270BD87}" srcOrd="0" destOrd="0" presId="urn:microsoft.com/office/officeart/2005/8/layout/vList6"/>
    <dgm:cxn modelId="{3DC597BA-7919-4349-911B-EFC264AF159E}" type="presParOf" srcId="{6F9DD61A-DBDB-4A98-9DCC-73288270BD87}" destId="{1F0A61FC-B96D-4397-9C1C-4F5A6142984A}" srcOrd="0" destOrd="0" presId="urn:microsoft.com/office/officeart/2005/8/layout/vList6"/>
    <dgm:cxn modelId="{A38D16CA-D5F8-4A9D-91C4-23B3333F634C}" type="presParOf" srcId="{6F9DD61A-DBDB-4A98-9DCC-73288270BD87}" destId="{ED11BDC1-0284-4A09-90DA-4B24708162C8}" srcOrd="1" destOrd="0" presId="urn:microsoft.com/office/officeart/2005/8/layout/vList6"/>
    <dgm:cxn modelId="{D91F3CE3-971F-4FA3-B521-D4EA6FADDA5D}" type="presParOf" srcId="{4BD08A61-C821-4EC1-A123-646C9EEACDED}" destId="{D7B033AB-7C9D-4569-A78D-18644F0D082B}" srcOrd="1" destOrd="0" presId="urn:microsoft.com/office/officeart/2005/8/layout/vList6"/>
    <dgm:cxn modelId="{914604FF-756A-4C28-AEED-22846D2AC917}" type="presParOf" srcId="{4BD08A61-C821-4EC1-A123-646C9EEACDED}" destId="{3E096294-716B-44C0-A97F-8ABEE6708F6A}" srcOrd="2" destOrd="0" presId="urn:microsoft.com/office/officeart/2005/8/layout/vList6"/>
    <dgm:cxn modelId="{B4D99783-E652-4A9F-9DF3-624195ACD228}" type="presParOf" srcId="{3E096294-716B-44C0-A97F-8ABEE6708F6A}" destId="{A0BE878F-A031-42DB-B833-0147D8301B65}" srcOrd="0" destOrd="0" presId="urn:microsoft.com/office/officeart/2005/8/layout/vList6"/>
    <dgm:cxn modelId="{E6BD33BA-6DAA-4BC8-A438-0036617EC874}" type="presParOf" srcId="{3E096294-716B-44C0-A97F-8ABEE6708F6A}" destId="{4A95BA22-BD6F-420A-88DA-6544CA382C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89515-2D69-4A15-9FA3-67B0D3F7AEC1}" type="doc">
      <dgm:prSet loTypeId="urn:microsoft.com/office/officeart/2005/8/layout/hierarchy2" loCatId="hierarchy" qsTypeId="urn:microsoft.com/office/officeart/2005/8/quickstyle/simple5" qsCatId="simple" csTypeId="urn:microsoft.com/office/officeart/2005/8/colors/accent2_4" csCatId="accent2" phldr="1"/>
      <dgm:spPr/>
      <dgm:t>
        <a:bodyPr/>
        <a:lstStyle/>
        <a:p>
          <a:endParaRPr lang="en-US"/>
        </a:p>
      </dgm:t>
    </dgm:pt>
    <dgm:pt modelId="{AB052535-B494-450B-B2B0-B5AB33ACCE56}">
      <dgm:prSet phldrT="[Text]" custT="1"/>
      <dgm:spPr/>
      <dgm:t>
        <a:bodyPr/>
        <a:lstStyle/>
        <a:p>
          <a:r>
            <a:rPr lang="en-US" sz="2400" dirty="0" smtClean="0">
              <a:latin typeface="Times New Roman" pitchFamily="18" charset="0"/>
              <a:cs typeface="Times New Roman" pitchFamily="18" charset="0"/>
            </a:rPr>
            <a:t>Composition of GCF</a:t>
          </a:r>
          <a:endParaRPr lang="en-US" sz="2400" dirty="0">
            <a:latin typeface="Times New Roman" pitchFamily="18" charset="0"/>
            <a:cs typeface="Times New Roman" pitchFamily="18" charset="0"/>
          </a:endParaRPr>
        </a:p>
      </dgm:t>
    </dgm:pt>
    <dgm:pt modelId="{6F6C7E73-1817-45EC-82F2-50364D6A7FFB}" type="parTrans" cxnId="{FFEB55C1-997B-47D4-A0A0-3D9667BE4BCB}">
      <dgm:prSet/>
      <dgm:spPr/>
      <dgm:t>
        <a:bodyPr/>
        <a:lstStyle/>
        <a:p>
          <a:endParaRPr lang="en-US"/>
        </a:p>
      </dgm:t>
    </dgm:pt>
    <dgm:pt modelId="{BF3D2BAC-08A5-4513-BE1F-3C1D8B595836}" type="sibTrans" cxnId="{FFEB55C1-997B-47D4-A0A0-3D9667BE4BCB}">
      <dgm:prSet/>
      <dgm:spPr/>
      <dgm:t>
        <a:bodyPr/>
        <a:lstStyle/>
        <a:p>
          <a:endParaRPr lang="en-US"/>
        </a:p>
      </dgm:t>
    </dgm:pt>
    <dgm:pt modelId="{323CD0AA-CCD8-4556-9F1A-EB45CE1B214F}">
      <dgm:prSet phldrT="[Text]" custT="1"/>
      <dgm:spPr/>
      <dgm:t>
        <a:bodyPr/>
        <a:lstStyle/>
        <a:p>
          <a:r>
            <a:rPr lang="en-US" sz="2400" dirty="0" smtClean="0">
              <a:latin typeface="Times New Roman" pitchFamily="18" charset="0"/>
              <a:cs typeface="Times New Roman" pitchFamily="18" charset="0"/>
            </a:rPr>
            <a:t>Enzymatic components</a:t>
          </a:r>
          <a:endParaRPr lang="en-US" sz="2400" dirty="0">
            <a:latin typeface="Times New Roman" pitchFamily="18" charset="0"/>
            <a:cs typeface="Times New Roman" pitchFamily="18" charset="0"/>
          </a:endParaRPr>
        </a:p>
      </dgm:t>
    </dgm:pt>
    <dgm:pt modelId="{C7D7BA00-5753-4AA3-A38C-C5A6A5A820BB}" type="parTrans" cxnId="{9AC48B28-7FEA-4362-9AA7-D8F4D45F59F6}">
      <dgm:prSet/>
      <dgm:spPr/>
      <dgm:t>
        <a:bodyPr/>
        <a:lstStyle/>
        <a:p>
          <a:endParaRPr lang="en-US"/>
        </a:p>
      </dgm:t>
    </dgm:pt>
    <dgm:pt modelId="{7F4DF6D9-ABF1-452C-9FCB-204905FC026F}" type="sibTrans" cxnId="{9AC48B28-7FEA-4362-9AA7-D8F4D45F59F6}">
      <dgm:prSet/>
      <dgm:spPr/>
      <dgm:t>
        <a:bodyPr/>
        <a:lstStyle/>
        <a:p>
          <a:endParaRPr lang="en-US"/>
        </a:p>
      </dgm:t>
    </dgm:pt>
    <dgm:pt modelId="{7F2EDB42-D5E6-4A2C-A914-DC14616E4D0A}">
      <dgm:prSet phldrT="[Text]" custT="1"/>
      <dgm:spPr/>
      <dgm:t>
        <a:bodyPr/>
        <a:lstStyle/>
        <a:p>
          <a:r>
            <a:rPr lang="en-US" sz="2400" dirty="0" smtClean="0">
              <a:latin typeface="Times New Roman" pitchFamily="18" charset="0"/>
              <a:cs typeface="Times New Roman" pitchFamily="18" charset="0"/>
            </a:rPr>
            <a:t>Host derived &amp; other products</a:t>
          </a:r>
          <a:endParaRPr lang="en-US" sz="2400" dirty="0">
            <a:latin typeface="Times New Roman" pitchFamily="18" charset="0"/>
            <a:cs typeface="Times New Roman" pitchFamily="18" charset="0"/>
          </a:endParaRPr>
        </a:p>
      </dgm:t>
    </dgm:pt>
    <dgm:pt modelId="{FCB29A6C-F7A3-47FA-A945-1B8B4FECCE27}" type="parTrans" cxnId="{24A71B8E-3E3C-44F7-9197-08ED9788F87B}">
      <dgm:prSet/>
      <dgm:spPr/>
      <dgm:t>
        <a:bodyPr/>
        <a:lstStyle/>
        <a:p>
          <a:endParaRPr lang="en-US"/>
        </a:p>
      </dgm:t>
    </dgm:pt>
    <dgm:pt modelId="{C6712FFA-3254-43D0-9986-0A7348BAA1DF}" type="sibTrans" cxnId="{24A71B8E-3E3C-44F7-9197-08ED9788F87B}">
      <dgm:prSet/>
      <dgm:spPr/>
      <dgm:t>
        <a:bodyPr/>
        <a:lstStyle/>
        <a:p>
          <a:endParaRPr lang="en-US"/>
        </a:p>
      </dgm:t>
    </dgm:pt>
    <dgm:pt modelId="{9745AF4F-DFBA-403E-B763-1D0BB3228876}">
      <dgm:prSet phldrT="[Text]" custT="1"/>
      <dgm:spPr/>
      <dgm:t>
        <a:bodyPr/>
        <a:lstStyle/>
        <a:p>
          <a:r>
            <a:rPr lang="en-US" sz="2400" dirty="0" smtClean="0">
              <a:latin typeface="Times New Roman" pitchFamily="18" charset="0"/>
              <a:cs typeface="Times New Roman" pitchFamily="18" charset="0"/>
            </a:rPr>
            <a:t>Bacteria derived</a:t>
          </a:r>
          <a:endParaRPr lang="en-US" sz="2400" dirty="0">
            <a:latin typeface="Times New Roman" pitchFamily="18" charset="0"/>
            <a:cs typeface="Times New Roman" pitchFamily="18" charset="0"/>
          </a:endParaRPr>
        </a:p>
      </dgm:t>
    </dgm:pt>
    <dgm:pt modelId="{3D6D0B22-F7BD-4842-9A5C-D3E1BF4B1D8B}" type="parTrans" cxnId="{DBB209D4-21FF-4FA6-80CF-C17864FB5637}">
      <dgm:prSet/>
      <dgm:spPr/>
      <dgm:t>
        <a:bodyPr/>
        <a:lstStyle/>
        <a:p>
          <a:endParaRPr lang="en-US"/>
        </a:p>
      </dgm:t>
    </dgm:pt>
    <dgm:pt modelId="{447814AE-C857-49A1-AAE0-41E0DBD0170B}" type="sibTrans" cxnId="{DBB209D4-21FF-4FA6-80CF-C17864FB5637}">
      <dgm:prSet/>
      <dgm:spPr/>
      <dgm:t>
        <a:bodyPr/>
        <a:lstStyle/>
        <a:p>
          <a:endParaRPr lang="en-US"/>
        </a:p>
      </dgm:t>
    </dgm:pt>
    <dgm:pt modelId="{D2566BCD-31B0-41EA-96FF-E09BAC35FBFF}">
      <dgm:prSet phldrT="[Text]" custT="1"/>
      <dgm:spPr/>
      <dgm:t>
        <a:bodyPr/>
        <a:lstStyle/>
        <a:p>
          <a:r>
            <a:rPr lang="en-US" sz="2400" dirty="0" smtClean="0">
              <a:latin typeface="Times New Roman" pitchFamily="18" charset="0"/>
              <a:cs typeface="Times New Roman" pitchFamily="18" charset="0"/>
            </a:rPr>
            <a:t>Non enzymatic components</a:t>
          </a:r>
          <a:endParaRPr lang="en-US" sz="2400" dirty="0">
            <a:latin typeface="Times New Roman" pitchFamily="18" charset="0"/>
            <a:cs typeface="Times New Roman" pitchFamily="18" charset="0"/>
          </a:endParaRPr>
        </a:p>
      </dgm:t>
    </dgm:pt>
    <dgm:pt modelId="{6D183FE1-F667-4180-BC25-8F896734C006}" type="parTrans" cxnId="{6924DA54-D431-4E84-80CF-08F4E1058652}">
      <dgm:prSet/>
      <dgm:spPr/>
      <dgm:t>
        <a:bodyPr/>
        <a:lstStyle/>
        <a:p>
          <a:endParaRPr lang="en-US"/>
        </a:p>
      </dgm:t>
    </dgm:pt>
    <dgm:pt modelId="{66B423A4-B316-4A4E-BF1B-378543578F0A}" type="sibTrans" cxnId="{6924DA54-D431-4E84-80CF-08F4E1058652}">
      <dgm:prSet/>
      <dgm:spPr/>
      <dgm:t>
        <a:bodyPr/>
        <a:lstStyle/>
        <a:p>
          <a:endParaRPr lang="en-US"/>
        </a:p>
      </dgm:t>
    </dgm:pt>
    <dgm:pt modelId="{FF973B8F-1DCD-4090-BE72-2D71E468C526}">
      <dgm:prSet phldrT="[Text]" custT="1"/>
      <dgm:spPr/>
      <dgm:t>
        <a:bodyPr/>
        <a:lstStyle/>
        <a:p>
          <a:r>
            <a:rPr lang="en-US" sz="2400" dirty="0" smtClean="0">
              <a:latin typeface="Times New Roman" pitchFamily="18" charset="0"/>
              <a:cs typeface="Times New Roman" pitchFamily="18" charset="0"/>
            </a:rPr>
            <a:t>Cellular component</a:t>
          </a:r>
          <a:endParaRPr lang="en-US" sz="2400" dirty="0">
            <a:latin typeface="Times New Roman" pitchFamily="18" charset="0"/>
            <a:cs typeface="Times New Roman" pitchFamily="18" charset="0"/>
          </a:endParaRPr>
        </a:p>
      </dgm:t>
    </dgm:pt>
    <dgm:pt modelId="{445BEC26-57EB-4880-8F93-945AA8493F33}" type="parTrans" cxnId="{D0B7B1B7-EBB5-471D-A846-F1040D3CB17C}">
      <dgm:prSet/>
      <dgm:spPr/>
      <dgm:t>
        <a:bodyPr/>
        <a:lstStyle/>
        <a:p>
          <a:endParaRPr lang="en-US"/>
        </a:p>
      </dgm:t>
    </dgm:pt>
    <dgm:pt modelId="{25EBFB52-8C54-4FB0-AC07-CB800DC0708F}" type="sibTrans" cxnId="{D0B7B1B7-EBB5-471D-A846-F1040D3CB17C}">
      <dgm:prSet/>
      <dgm:spPr/>
      <dgm:t>
        <a:bodyPr/>
        <a:lstStyle/>
        <a:p>
          <a:endParaRPr lang="en-US"/>
        </a:p>
      </dgm:t>
    </dgm:pt>
    <dgm:pt modelId="{54E9B599-9BAA-4924-B755-8DEC341A220B}">
      <dgm:prSet custT="1"/>
      <dgm:spPr/>
      <dgm:t>
        <a:bodyPr/>
        <a:lstStyle/>
        <a:p>
          <a:r>
            <a:rPr lang="en-US" sz="2400" dirty="0" smtClean="0">
              <a:latin typeface="Times New Roman" pitchFamily="18" charset="0"/>
              <a:cs typeface="Times New Roman" pitchFamily="18" charset="0"/>
            </a:rPr>
            <a:t>Electrolytes </a:t>
          </a:r>
          <a:endParaRPr lang="en-US" sz="2400" dirty="0">
            <a:latin typeface="Times New Roman" pitchFamily="18" charset="0"/>
            <a:cs typeface="Times New Roman" pitchFamily="18" charset="0"/>
          </a:endParaRPr>
        </a:p>
      </dgm:t>
    </dgm:pt>
    <dgm:pt modelId="{4528FF6A-4B6B-4837-8F98-E0528895DF3F}" type="parTrans" cxnId="{7EBA87B1-E03A-4060-AC71-BD78A2C9FD3A}">
      <dgm:prSet/>
      <dgm:spPr/>
      <dgm:t>
        <a:bodyPr/>
        <a:lstStyle/>
        <a:p>
          <a:endParaRPr lang="en-US"/>
        </a:p>
      </dgm:t>
    </dgm:pt>
    <dgm:pt modelId="{379BBFFE-0C07-49E6-8F09-1E38961EA301}" type="sibTrans" cxnId="{7EBA87B1-E03A-4060-AC71-BD78A2C9FD3A}">
      <dgm:prSet/>
      <dgm:spPr/>
      <dgm:t>
        <a:bodyPr/>
        <a:lstStyle/>
        <a:p>
          <a:endParaRPr lang="en-US"/>
        </a:p>
      </dgm:t>
    </dgm:pt>
    <dgm:pt modelId="{EDFE9EF1-C817-4537-9775-B04178112D21}">
      <dgm:prSet/>
      <dgm:spPr/>
      <dgm:t>
        <a:bodyPr/>
        <a:lstStyle/>
        <a:p>
          <a:r>
            <a:rPr lang="en-US" dirty="0" smtClean="0">
              <a:latin typeface="Times New Roman" pitchFamily="18" charset="0"/>
              <a:cs typeface="Times New Roman" pitchFamily="18" charset="0"/>
            </a:rPr>
            <a:t>Organic component</a:t>
          </a:r>
          <a:endParaRPr lang="en-US" dirty="0">
            <a:latin typeface="Times New Roman" pitchFamily="18" charset="0"/>
            <a:cs typeface="Times New Roman" pitchFamily="18" charset="0"/>
          </a:endParaRPr>
        </a:p>
      </dgm:t>
    </dgm:pt>
    <dgm:pt modelId="{7A6190DD-5CC7-4BB9-9D72-A272AAD321D6}" type="parTrans" cxnId="{13B52912-1000-4FFA-931F-E8637C00B8E5}">
      <dgm:prSet/>
      <dgm:spPr/>
      <dgm:t>
        <a:bodyPr/>
        <a:lstStyle/>
        <a:p>
          <a:endParaRPr lang="en-US"/>
        </a:p>
      </dgm:t>
    </dgm:pt>
    <dgm:pt modelId="{65558DDE-8753-40F1-A241-E4F93DA86680}" type="sibTrans" cxnId="{13B52912-1000-4FFA-931F-E8637C00B8E5}">
      <dgm:prSet/>
      <dgm:spPr/>
      <dgm:t>
        <a:bodyPr/>
        <a:lstStyle/>
        <a:p>
          <a:endParaRPr lang="en-US"/>
        </a:p>
      </dgm:t>
    </dgm:pt>
    <dgm:pt modelId="{851E3FCF-9837-4A54-8B33-2EDBE9C39552}" type="pres">
      <dgm:prSet presAssocID="{C2289515-2D69-4A15-9FA3-67B0D3F7AEC1}" presName="diagram" presStyleCnt="0">
        <dgm:presLayoutVars>
          <dgm:chPref val="1"/>
          <dgm:dir/>
          <dgm:animOne val="branch"/>
          <dgm:animLvl val="lvl"/>
          <dgm:resizeHandles val="exact"/>
        </dgm:presLayoutVars>
      </dgm:prSet>
      <dgm:spPr/>
      <dgm:t>
        <a:bodyPr/>
        <a:lstStyle/>
        <a:p>
          <a:endParaRPr lang="en-US"/>
        </a:p>
      </dgm:t>
    </dgm:pt>
    <dgm:pt modelId="{6D2BE3C5-9420-4755-B6EF-321A72C99C21}" type="pres">
      <dgm:prSet presAssocID="{AB052535-B494-450B-B2B0-B5AB33ACCE56}" presName="root1" presStyleCnt="0"/>
      <dgm:spPr/>
    </dgm:pt>
    <dgm:pt modelId="{F2A78192-716D-4277-92B4-1B60D1D29809}" type="pres">
      <dgm:prSet presAssocID="{AB052535-B494-450B-B2B0-B5AB33ACCE56}" presName="LevelOneTextNode" presStyleLbl="node0" presStyleIdx="0" presStyleCnt="1">
        <dgm:presLayoutVars>
          <dgm:chPref val="3"/>
        </dgm:presLayoutVars>
      </dgm:prSet>
      <dgm:spPr/>
      <dgm:t>
        <a:bodyPr/>
        <a:lstStyle/>
        <a:p>
          <a:endParaRPr lang="en-US"/>
        </a:p>
      </dgm:t>
    </dgm:pt>
    <dgm:pt modelId="{F60CFCB5-0699-4129-BC6A-76755EED91AF}" type="pres">
      <dgm:prSet presAssocID="{AB052535-B494-450B-B2B0-B5AB33ACCE56}" presName="level2hierChild" presStyleCnt="0"/>
      <dgm:spPr/>
    </dgm:pt>
    <dgm:pt modelId="{8F85AB5F-F79B-4166-81E8-B5672548D5BE}" type="pres">
      <dgm:prSet presAssocID="{C7D7BA00-5753-4AA3-A38C-C5A6A5A820BB}" presName="conn2-1" presStyleLbl="parChTrans1D2" presStyleIdx="0" presStyleCnt="2"/>
      <dgm:spPr/>
      <dgm:t>
        <a:bodyPr/>
        <a:lstStyle/>
        <a:p>
          <a:endParaRPr lang="en-US"/>
        </a:p>
      </dgm:t>
    </dgm:pt>
    <dgm:pt modelId="{D4F62F8C-AD02-423C-A607-C9A95027CFAF}" type="pres">
      <dgm:prSet presAssocID="{C7D7BA00-5753-4AA3-A38C-C5A6A5A820BB}" presName="connTx" presStyleLbl="parChTrans1D2" presStyleIdx="0" presStyleCnt="2"/>
      <dgm:spPr/>
      <dgm:t>
        <a:bodyPr/>
        <a:lstStyle/>
        <a:p>
          <a:endParaRPr lang="en-US"/>
        </a:p>
      </dgm:t>
    </dgm:pt>
    <dgm:pt modelId="{7A7D6112-CB69-486D-95E6-AFD01EE9B9FA}" type="pres">
      <dgm:prSet presAssocID="{323CD0AA-CCD8-4556-9F1A-EB45CE1B214F}" presName="root2" presStyleCnt="0"/>
      <dgm:spPr/>
    </dgm:pt>
    <dgm:pt modelId="{56D68D4F-5553-4679-B900-4E95D68472D6}" type="pres">
      <dgm:prSet presAssocID="{323CD0AA-CCD8-4556-9F1A-EB45CE1B214F}" presName="LevelTwoTextNode" presStyleLbl="node2" presStyleIdx="0" presStyleCnt="2">
        <dgm:presLayoutVars>
          <dgm:chPref val="3"/>
        </dgm:presLayoutVars>
      </dgm:prSet>
      <dgm:spPr/>
      <dgm:t>
        <a:bodyPr/>
        <a:lstStyle/>
        <a:p>
          <a:endParaRPr lang="en-US"/>
        </a:p>
      </dgm:t>
    </dgm:pt>
    <dgm:pt modelId="{08AA92CF-1918-417D-8100-1B4DC2D1424C}" type="pres">
      <dgm:prSet presAssocID="{323CD0AA-CCD8-4556-9F1A-EB45CE1B214F}" presName="level3hierChild" presStyleCnt="0"/>
      <dgm:spPr/>
    </dgm:pt>
    <dgm:pt modelId="{55B27D84-05A4-4204-A529-8038A8FD7164}" type="pres">
      <dgm:prSet presAssocID="{FCB29A6C-F7A3-47FA-A945-1B8B4FECCE27}" presName="conn2-1" presStyleLbl="parChTrans1D3" presStyleIdx="0" presStyleCnt="5"/>
      <dgm:spPr/>
      <dgm:t>
        <a:bodyPr/>
        <a:lstStyle/>
        <a:p>
          <a:endParaRPr lang="en-US"/>
        </a:p>
      </dgm:t>
    </dgm:pt>
    <dgm:pt modelId="{1566A113-DC2D-4EFB-A98B-A906C3C6CAF7}" type="pres">
      <dgm:prSet presAssocID="{FCB29A6C-F7A3-47FA-A945-1B8B4FECCE27}" presName="connTx" presStyleLbl="parChTrans1D3" presStyleIdx="0" presStyleCnt="5"/>
      <dgm:spPr/>
      <dgm:t>
        <a:bodyPr/>
        <a:lstStyle/>
        <a:p>
          <a:endParaRPr lang="en-US"/>
        </a:p>
      </dgm:t>
    </dgm:pt>
    <dgm:pt modelId="{8F5C6856-B916-4AA0-B3EB-C0131DED0B19}" type="pres">
      <dgm:prSet presAssocID="{7F2EDB42-D5E6-4A2C-A914-DC14616E4D0A}" presName="root2" presStyleCnt="0"/>
      <dgm:spPr/>
    </dgm:pt>
    <dgm:pt modelId="{A9F0E0BE-7012-4E0B-AA10-05BED43D4CC6}" type="pres">
      <dgm:prSet presAssocID="{7F2EDB42-D5E6-4A2C-A914-DC14616E4D0A}" presName="LevelTwoTextNode" presStyleLbl="node3" presStyleIdx="0" presStyleCnt="5">
        <dgm:presLayoutVars>
          <dgm:chPref val="3"/>
        </dgm:presLayoutVars>
      </dgm:prSet>
      <dgm:spPr/>
      <dgm:t>
        <a:bodyPr/>
        <a:lstStyle/>
        <a:p>
          <a:endParaRPr lang="en-US"/>
        </a:p>
      </dgm:t>
    </dgm:pt>
    <dgm:pt modelId="{EC0EA7AD-20D8-43CA-8FBE-38E8506847A5}" type="pres">
      <dgm:prSet presAssocID="{7F2EDB42-D5E6-4A2C-A914-DC14616E4D0A}" presName="level3hierChild" presStyleCnt="0"/>
      <dgm:spPr/>
    </dgm:pt>
    <dgm:pt modelId="{5E967302-9742-4D43-A70E-2430C3377416}" type="pres">
      <dgm:prSet presAssocID="{3D6D0B22-F7BD-4842-9A5C-D3E1BF4B1D8B}" presName="conn2-1" presStyleLbl="parChTrans1D3" presStyleIdx="1" presStyleCnt="5"/>
      <dgm:spPr/>
      <dgm:t>
        <a:bodyPr/>
        <a:lstStyle/>
        <a:p>
          <a:endParaRPr lang="en-US"/>
        </a:p>
      </dgm:t>
    </dgm:pt>
    <dgm:pt modelId="{18A89126-0C2A-4F4A-8610-ECCD0BCCA61F}" type="pres">
      <dgm:prSet presAssocID="{3D6D0B22-F7BD-4842-9A5C-D3E1BF4B1D8B}" presName="connTx" presStyleLbl="parChTrans1D3" presStyleIdx="1" presStyleCnt="5"/>
      <dgm:spPr/>
      <dgm:t>
        <a:bodyPr/>
        <a:lstStyle/>
        <a:p>
          <a:endParaRPr lang="en-US"/>
        </a:p>
      </dgm:t>
    </dgm:pt>
    <dgm:pt modelId="{4CECD60C-52FB-4E5C-BF7C-F820120D085B}" type="pres">
      <dgm:prSet presAssocID="{9745AF4F-DFBA-403E-B763-1D0BB3228876}" presName="root2" presStyleCnt="0"/>
      <dgm:spPr/>
    </dgm:pt>
    <dgm:pt modelId="{DF8F0B0C-7531-4420-8648-031C64079704}" type="pres">
      <dgm:prSet presAssocID="{9745AF4F-DFBA-403E-B763-1D0BB3228876}" presName="LevelTwoTextNode" presStyleLbl="node3" presStyleIdx="1" presStyleCnt="5">
        <dgm:presLayoutVars>
          <dgm:chPref val="3"/>
        </dgm:presLayoutVars>
      </dgm:prSet>
      <dgm:spPr/>
      <dgm:t>
        <a:bodyPr/>
        <a:lstStyle/>
        <a:p>
          <a:endParaRPr lang="en-US"/>
        </a:p>
      </dgm:t>
    </dgm:pt>
    <dgm:pt modelId="{920C5DD6-2C0A-416C-9FFE-54E1D1BD1231}" type="pres">
      <dgm:prSet presAssocID="{9745AF4F-DFBA-403E-B763-1D0BB3228876}" presName="level3hierChild" presStyleCnt="0"/>
      <dgm:spPr/>
    </dgm:pt>
    <dgm:pt modelId="{1D1FD7FC-69FD-487F-ACEC-3386081472BA}" type="pres">
      <dgm:prSet presAssocID="{6D183FE1-F667-4180-BC25-8F896734C006}" presName="conn2-1" presStyleLbl="parChTrans1D2" presStyleIdx="1" presStyleCnt="2"/>
      <dgm:spPr/>
      <dgm:t>
        <a:bodyPr/>
        <a:lstStyle/>
        <a:p>
          <a:endParaRPr lang="en-US"/>
        </a:p>
      </dgm:t>
    </dgm:pt>
    <dgm:pt modelId="{4BD950DE-FAC2-4CAC-AB8D-911729ED75E5}" type="pres">
      <dgm:prSet presAssocID="{6D183FE1-F667-4180-BC25-8F896734C006}" presName="connTx" presStyleLbl="parChTrans1D2" presStyleIdx="1" presStyleCnt="2"/>
      <dgm:spPr/>
      <dgm:t>
        <a:bodyPr/>
        <a:lstStyle/>
        <a:p>
          <a:endParaRPr lang="en-US"/>
        </a:p>
      </dgm:t>
    </dgm:pt>
    <dgm:pt modelId="{01EA0CD6-4589-4FC4-9158-E5372F5D52F2}" type="pres">
      <dgm:prSet presAssocID="{D2566BCD-31B0-41EA-96FF-E09BAC35FBFF}" presName="root2" presStyleCnt="0"/>
      <dgm:spPr/>
    </dgm:pt>
    <dgm:pt modelId="{4DE3CE35-EAFE-4DB4-A192-92D4F5991AA1}" type="pres">
      <dgm:prSet presAssocID="{D2566BCD-31B0-41EA-96FF-E09BAC35FBFF}" presName="LevelTwoTextNode" presStyleLbl="node2" presStyleIdx="1" presStyleCnt="2">
        <dgm:presLayoutVars>
          <dgm:chPref val="3"/>
        </dgm:presLayoutVars>
      </dgm:prSet>
      <dgm:spPr/>
      <dgm:t>
        <a:bodyPr/>
        <a:lstStyle/>
        <a:p>
          <a:endParaRPr lang="en-US"/>
        </a:p>
      </dgm:t>
    </dgm:pt>
    <dgm:pt modelId="{8DA818FA-5052-4CB5-8594-A5DBEF29E506}" type="pres">
      <dgm:prSet presAssocID="{D2566BCD-31B0-41EA-96FF-E09BAC35FBFF}" presName="level3hierChild" presStyleCnt="0"/>
      <dgm:spPr/>
    </dgm:pt>
    <dgm:pt modelId="{E9C612AB-BE42-466B-B613-7182E5292A52}" type="pres">
      <dgm:prSet presAssocID="{445BEC26-57EB-4880-8F93-945AA8493F33}" presName="conn2-1" presStyleLbl="parChTrans1D3" presStyleIdx="2" presStyleCnt="5"/>
      <dgm:spPr/>
      <dgm:t>
        <a:bodyPr/>
        <a:lstStyle/>
        <a:p>
          <a:endParaRPr lang="en-US"/>
        </a:p>
      </dgm:t>
    </dgm:pt>
    <dgm:pt modelId="{A3D3B626-7D78-41A0-B4CF-D2BE33056435}" type="pres">
      <dgm:prSet presAssocID="{445BEC26-57EB-4880-8F93-945AA8493F33}" presName="connTx" presStyleLbl="parChTrans1D3" presStyleIdx="2" presStyleCnt="5"/>
      <dgm:spPr/>
      <dgm:t>
        <a:bodyPr/>
        <a:lstStyle/>
        <a:p>
          <a:endParaRPr lang="en-US"/>
        </a:p>
      </dgm:t>
    </dgm:pt>
    <dgm:pt modelId="{683ABDBD-9940-439A-99F1-3453F4EF815F}" type="pres">
      <dgm:prSet presAssocID="{FF973B8F-1DCD-4090-BE72-2D71E468C526}" presName="root2" presStyleCnt="0"/>
      <dgm:spPr/>
    </dgm:pt>
    <dgm:pt modelId="{648703AD-B0A2-454B-9BEC-66C2E0396A37}" type="pres">
      <dgm:prSet presAssocID="{FF973B8F-1DCD-4090-BE72-2D71E468C526}" presName="LevelTwoTextNode" presStyleLbl="node3" presStyleIdx="2" presStyleCnt="5">
        <dgm:presLayoutVars>
          <dgm:chPref val="3"/>
        </dgm:presLayoutVars>
      </dgm:prSet>
      <dgm:spPr/>
      <dgm:t>
        <a:bodyPr/>
        <a:lstStyle/>
        <a:p>
          <a:endParaRPr lang="en-US"/>
        </a:p>
      </dgm:t>
    </dgm:pt>
    <dgm:pt modelId="{46D2AC24-BAF8-4B09-A6EA-D5543B47D407}" type="pres">
      <dgm:prSet presAssocID="{FF973B8F-1DCD-4090-BE72-2D71E468C526}" presName="level3hierChild" presStyleCnt="0"/>
      <dgm:spPr/>
    </dgm:pt>
    <dgm:pt modelId="{4256C828-2ED3-4495-A816-F783B617BCF0}" type="pres">
      <dgm:prSet presAssocID="{4528FF6A-4B6B-4837-8F98-E0528895DF3F}" presName="conn2-1" presStyleLbl="parChTrans1D3" presStyleIdx="3" presStyleCnt="5"/>
      <dgm:spPr/>
      <dgm:t>
        <a:bodyPr/>
        <a:lstStyle/>
        <a:p>
          <a:endParaRPr lang="en-US"/>
        </a:p>
      </dgm:t>
    </dgm:pt>
    <dgm:pt modelId="{31817454-1E36-49BC-953C-343FCA8BF403}" type="pres">
      <dgm:prSet presAssocID="{4528FF6A-4B6B-4837-8F98-E0528895DF3F}" presName="connTx" presStyleLbl="parChTrans1D3" presStyleIdx="3" presStyleCnt="5"/>
      <dgm:spPr/>
      <dgm:t>
        <a:bodyPr/>
        <a:lstStyle/>
        <a:p>
          <a:endParaRPr lang="en-US"/>
        </a:p>
      </dgm:t>
    </dgm:pt>
    <dgm:pt modelId="{4CC9A330-406B-49FC-8611-6F3F37D15CA3}" type="pres">
      <dgm:prSet presAssocID="{54E9B599-9BAA-4924-B755-8DEC341A220B}" presName="root2" presStyleCnt="0"/>
      <dgm:spPr/>
    </dgm:pt>
    <dgm:pt modelId="{5371862D-03A3-494E-B0FB-F594393D4840}" type="pres">
      <dgm:prSet presAssocID="{54E9B599-9BAA-4924-B755-8DEC341A220B}" presName="LevelTwoTextNode" presStyleLbl="node3" presStyleIdx="3" presStyleCnt="5">
        <dgm:presLayoutVars>
          <dgm:chPref val="3"/>
        </dgm:presLayoutVars>
      </dgm:prSet>
      <dgm:spPr/>
      <dgm:t>
        <a:bodyPr/>
        <a:lstStyle/>
        <a:p>
          <a:endParaRPr lang="en-US"/>
        </a:p>
      </dgm:t>
    </dgm:pt>
    <dgm:pt modelId="{778B0335-AC5D-4B55-AB3C-57B28D12A35F}" type="pres">
      <dgm:prSet presAssocID="{54E9B599-9BAA-4924-B755-8DEC341A220B}" presName="level3hierChild" presStyleCnt="0"/>
      <dgm:spPr/>
    </dgm:pt>
    <dgm:pt modelId="{FFA13751-76A7-4BE5-B099-29C736B519EC}" type="pres">
      <dgm:prSet presAssocID="{7A6190DD-5CC7-4BB9-9D72-A272AAD321D6}" presName="conn2-1" presStyleLbl="parChTrans1D3" presStyleIdx="4" presStyleCnt="5"/>
      <dgm:spPr/>
      <dgm:t>
        <a:bodyPr/>
        <a:lstStyle/>
        <a:p>
          <a:endParaRPr lang="en-US"/>
        </a:p>
      </dgm:t>
    </dgm:pt>
    <dgm:pt modelId="{821E4E8A-A602-45F6-B3FB-A6478DDB2683}" type="pres">
      <dgm:prSet presAssocID="{7A6190DD-5CC7-4BB9-9D72-A272AAD321D6}" presName="connTx" presStyleLbl="parChTrans1D3" presStyleIdx="4" presStyleCnt="5"/>
      <dgm:spPr/>
      <dgm:t>
        <a:bodyPr/>
        <a:lstStyle/>
        <a:p>
          <a:endParaRPr lang="en-US"/>
        </a:p>
      </dgm:t>
    </dgm:pt>
    <dgm:pt modelId="{8E53CB7F-AC04-4323-9D68-099C6DD9F899}" type="pres">
      <dgm:prSet presAssocID="{EDFE9EF1-C817-4537-9775-B04178112D21}" presName="root2" presStyleCnt="0"/>
      <dgm:spPr/>
    </dgm:pt>
    <dgm:pt modelId="{44CEC631-675A-4EBD-81B4-CBF03C246220}" type="pres">
      <dgm:prSet presAssocID="{EDFE9EF1-C817-4537-9775-B04178112D21}" presName="LevelTwoTextNode" presStyleLbl="node3" presStyleIdx="4" presStyleCnt="5">
        <dgm:presLayoutVars>
          <dgm:chPref val="3"/>
        </dgm:presLayoutVars>
      </dgm:prSet>
      <dgm:spPr/>
      <dgm:t>
        <a:bodyPr/>
        <a:lstStyle/>
        <a:p>
          <a:endParaRPr lang="en-US"/>
        </a:p>
      </dgm:t>
    </dgm:pt>
    <dgm:pt modelId="{FD5F2EBA-9C39-4C28-AEAF-73E88449E905}" type="pres">
      <dgm:prSet presAssocID="{EDFE9EF1-C817-4537-9775-B04178112D21}" presName="level3hierChild" presStyleCnt="0"/>
      <dgm:spPr/>
    </dgm:pt>
  </dgm:ptLst>
  <dgm:cxnLst>
    <dgm:cxn modelId="{02AF2B6B-234C-4335-8B56-3B31FA8C5E5C}" type="presOf" srcId="{7F2EDB42-D5E6-4A2C-A914-DC14616E4D0A}" destId="{A9F0E0BE-7012-4E0B-AA10-05BED43D4CC6}" srcOrd="0" destOrd="0" presId="urn:microsoft.com/office/officeart/2005/8/layout/hierarchy2"/>
    <dgm:cxn modelId="{24A71B8E-3E3C-44F7-9197-08ED9788F87B}" srcId="{323CD0AA-CCD8-4556-9F1A-EB45CE1B214F}" destId="{7F2EDB42-D5E6-4A2C-A914-DC14616E4D0A}" srcOrd="0" destOrd="0" parTransId="{FCB29A6C-F7A3-47FA-A945-1B8B4FECCE27}" sibTransId="{C6712FFA-3254-43D0-9986-0A7348BAA1DF}"/>
    <dgm:cxn modelId="{986241CA-A157-4991-8949-25B57AD17052}" type="presOf" srcId="{445BEC26-57EB-4880-8F93-945AA8493F33}" destId="{E9C612AB-BE42-466B-B613-7182E5292A52}" srcOrd="0" destOrd="0" presId="urn:microsoft.com/office/officeart/2005/8/layout/hierarchy2"/>
    <dgm:cxn modelId="{49046C8E-FB53-401D-A602-92F22C38C78C}" type="presOf" srcId="{323CD0AA-CCD8-4556-9F1A-EB45CE1B214F}" destId="{56D68D4F-5553-4679-B900-4E95D68472D6}" srcOrd="0" destOrd="0" presId="urn:microsoft.com/office/officeart/2005/8/layout/hierarchy2"/>
    <dgm:cxn modelId="{F6901091-A831-4C76-B4F0-E779512132CF}" type="presOf" srcId="{6D183FE1-F667-4180-BC25-8F896734C006}" destId="{4BD950DE-FAC2-4CAC-AB8D-911729ED75E5}" srcOrd="1" destOrd="0" presId="urn:microsoft.com/office/officeart/2005/8/layout/hierarchy2"/>
    <dgm:cxn modelId="{EC1D1AB0-350B-4774-A52C-8C945E8A4BD3}" type="presOf" srcId="{9745AF4F-DFBA-403E-B763-1D0BB3228876}" destId="{DF8F0B0C-7531-4420-8648-031C64079704}" srcOrd="0" destOrd="0" presId="urn:microsoft.com/office/officeart/2005/8/layout/hierarchy2"/>
    <dgm:cxn modelId="{7D25A66F-1929-4A6F-A021-2B2C1A421987}" type="presOf" srcId="{445BEC26-57EB-4880-8F93-945AA8493F33}" destId="{A3D3B626-7D78-41A0-B4CF-D2BE33056435}" srcOrd="1" destOrd="0" presId="urn:microsoft.com/office/officeart/2005/8/layout/hierarchy2"/>
    <dgm:cxn modelId="{D0B7B1B7-EBB5-471D-A846-F1040D3CB17C}" srcId="{D2566BCD-31B0-41EA-96FF-E09BAC35FBFF}" destId="{FF973B8F-1DCD-4090-BE72-2D71E468C526}" srcOrd="0" destOrd="0" parTransId="{445BEC26-57EB-4880-8F93-945AA8493F33}" sibTransId="{25EBFB52-8C54-4FB0-AC07-CB800DC0708F}"/>
    <dgm:cxn modelId="{493FEE07-3E8C-4FF9-A257-0879F86E6004}" type="presOf" srcId="{FCB29A6C-F7A3-47FA-A945-1B8B4FECCE27}" destId="{55B27D84-05A4-4204-A529-8038A8FD7164}" srcOrd="0" destOrd="0" presId="urn:microsoft.com/office/officeart/2005/8/layout/hierarchy2"/>
    <dgm:cxn modelId="{9AC48B28-7FEA-4362-9AA7-D8F4D45F59F6}" srcId="{AB052535-B494-450B-B2B0-B5AB33ACCE56}" destId="{323CD0AA-CCD8-4556-9F1A-EB45CE1B214F}" srcOrd="0" destOrd="0" parTransId="{C7D7BA00-5753-4AA3-A38C-C5A6A5A820BB}" sibTransId="{7F4DF6D9-ABF1-452C-9FCB-204905FC026F}"/>
    <dgm:cxn modelId="{7EBA87B1-E03A-4060-AC71-BD78A2C9FD3A}" srcId="{D2566BCD-31B0-41EA-96FF-E09BAC35FBFF}" destId="{54E9B599-9BAA-4924-B755-8DEC341A220B}" srcOrd="1" destOrd="0" parTransId="{4528FF6A-4B6B-4837-8F98-E0528895DF3F}" sibTransId="{379BBFFE-0C07-49E6-8F09-1E38961EA301}"/>
    <dgm:cxn modelId="{5462F4DB-43D9-491E-A40B-5FA2E48F5942}" type="presOf" srcId="{D2566BCD-31B0-41EA-96FF-E09BAC35FBFF}" destId="{4DE3CE35-EAFE-4DB4-A192-92D4F5991AA1}" srcOrd="0" destOrd="0" presId="urn:microsoft.com/office/officeart/2005/8/layout/hierarchy2"/>
    <dgm:cxn modelId="{6924DA54-D431-4E84-80CF-08F4E1058652}" srcId="{AB052535-B494-450B-B2B0-B5AB33ACCE56}" destId="{D2566BCD-31B0-41EA-96FF-E09BAC35FBFF}" srcOrd="1" destOrd="0" parTransId="{6D183FE1-F667-4180-BC25-8F896734C006}" sibTransId="{66B423A4-B316-4A4E-BF1B-378543578F0A}"/>
    <dgm:cxn modelId="{DBB209D4-21FF-4FA6-80CF-C17864FB5637}" srcId="{323CD0AA-CCD8-4556-9F1A-EB45CE1B214F}" destId="{9745AF4F-DFBA-403E-B763-1D0BB3228876}" srcOrd="1" destOrd="0" parTransId="{3D6D0B22-F7BD-4842-9A5C-D3E1BF4B1D8B}" sibTransId="{447814AE-C857-49A1-AAE0-41E0DBD0170B}"/>
    <dgm:cxn modelId="{49F28128-4601-4FEB-AAA4-5BBEA3F714EC}" type="presOf" srcId="{FF973B8F-1DCD-4090-BE72-2D71E468C526}" destId="{648703AD-B0A2-454B-9BEC-66C2E0396A37}" srcOrd="0" destOrd="0" presId="urn:microsoft.com/office/officeart/2005/8/layout/hierarchy2"/>
    <dgm:cxn modelId="{73E9E9F4-5B11-401A-A10A-758CF7AC6B0C}" type="presOf" srcId="{AB052535-B494-450B-B2B0-B5AB33ACCE56}" destId="{F2A78192-716D-4277-92B4-1B60D1D29809}" srcOrd="0" destOrd="0" presId="urn:microsoft.com/office/officeart/2005/8/layout/hierarchy2"/>
    <dgm:cxn modelId="{174B6617-A41A-4463-AA39-B0E5B6ABDC1A}" type="presOf" srcId="{FCB29A6C-F7A3-47FA-A945-1B8B4FECCE27}" destId="{1566A113-DC2D-4EFB-A98B-A906C3C6CAF7}" srcOrd="1" destOrd="0" presId="urn:microsoft.com/office/officeart/2005/8/layout/hierarchy2"/>
    <dgm:cxn modelId="{1514D5CC-E03A-40EB-84CC-78BA6E73913C}" type="presOf" srcId="{4528FF6A-4B6B-4837-8F98-E0528895DF3F}" destId="{31817454-1E36-49BC-953C-343FCA8BF403}" srcOrd="1" destOrd="0" presId="urn:microsoft.com/office/officeart/2005/8/layout/hierarchy2"/>
    <dgm:cxn modelId="{DB29B085-E517-4BCC-BF50-173D5A3B9FAD}" type="presOf" srcId="{C2289515-2D69-4A15-9FA3-67B0D3F7AEC1}" destId="{851E3FCF-9837-4A54-8B33-2EDBE9C39552}" srcOrd="0" destOrd="0" presId="urn:microsoft.com/office/officeart/2005/8/layout/hierarchy2"/>
    <dgm:cxn modelId="{FFEB55C1-997B-47D4-A0A0-3D9667BE4BCB}" srcId="{C2289515-2D69-4A15-9FA3-67B0D3F7AEC1}" destId="{AB052535-B494-450B-B2B0-B5AB33ACCE56}" srcOrd="0" destOrd="0" parTransId="{6F6C7E73-1817-45EC-82F2-50364D6A7FFB}" sibTransId="{BF3D2BAC-08A5-4513-BE1F-3C1D8B595836}"/>
    <dgm:cxn modelId="{37658942-E754-4DD3-860F-F694743DF4B4}" type="presOf" srcId="{3D6D0B22-F7BD-4842-9A5C-D3E1BF4B1D8B}" destId="{5E967302-9742-4D43-A70E-2430C3377416}" srcOrd="0" destOrd="0" presId="urn:microsoft.com/office/officeart/2005/8/layout/hierarchy2"/>
    <dgm:cxn modelId="{6F9FF629-9C79-46E3-AED1-EA125127BDA7}" type="presOf" srcId="{EDFE9EF1-C817-4537-9775-B04178112D21}" destId="{44CEC631-675A-4EBD-81B4-CBF03C246220}" srcOrd="0" destOrd="0" presId="urn:microsoft.com/office/officeart/2005/8/layout/hierarchy2"/>
    <dgm:cxn modelId="{FBE11BCA-1CCB-4E9C-A650-08560E162AFD}" type="presOf" srcId="{6D183FE1-F667-4180-BC25-8F896734C006}" destId="{1D1FD7FC-69FD-487F-ACEC-3386081472BA}" srcOrd="0" destOrd="0" presId="urn:microsoft.com/office/officeart/2005/8/layout/hierarchy2"/>
    <dgm:cxn modelId="{97B48238-00E9-45EF-99B5-579772C2CB5C}" type="presOf" srcId="{3D6D0B22-F7BD-4842-9A5C-D3E1BF4B1D8B}" destId="{18A89126-0C2A-4F4A-8610-ECCD0BCCA61F}" srcOrd="1" destOrd="0" presId="urn:microsoft.com/office/officeart/2005/8/layout/hierarchy2"/>
    <dgm:cxn modelId="{C1E8CF51-5B2F-4565-8BCE-D80C9FF65025}" type="presOf" srcId="{C7D7BA00-5753-4AA3-A38C-C5A6A5A820BB}" destId="{D4F62F8C-AD02-423C-A607-C9A95027CFAF}" srcOrd="1" destOrd="0" presId="urn:microsoft.com/office/officeart/2005/8/layout/hierarchy2"/>
    <dgm:cxn modelId="{13B52912-1000-4FFA-931F-E8637C00B8E5}" srcId="{D2566BCD-31B0-41EA-96FF-E09BAC35FBFF}" destId="{EDFE9EF1-C817-4537-9775-B04178112D21}" srcOrd="2" destOrd="0" parTransId="{7A6190DD-5CC7-4BB9-9D72-A272AAD321D6}" sibTransId="{65558DDE-8753-40F1-A241-E4F93DA86680}"/>
    <dgm:cxn modelId="{017F54C5-A5E8-4210-AC00-E11151CF304E}" type="presOf" srcId="{7A6190DD-5CC7-4BB9-9D72-A272AAD321D6}" destId="{821E4E8A-A602-45F6-B3FB-A6478DDB2683}" srcOrd="1" destOrd="0" presId="urn:microsoft.com/office/officeart/2005/8/layout/hierarchy2"/>
    <dgm:cxn modelId="{81FFB9ED-6E0D-4BA3-BD53-158F35F45DCA}" type="presOf" srcId="{C7D7BA00-5753-4AA3-A38C-C5A6A5A820BB}" destId="{8F85AB5F-F79B-4166-81E8-B5672548D5BE}" srcOrd="0" destOrd="0" presId="urn:microsoft.com/office/officeart/2005/8/layout/hierarchy2"/>
    <dgm:cxn modelId="{ECAE4B2D-F7F8-4A5A-976F-AEF1283630D6}" type="presOf" srcId="{7A6190DD-5CC7-4BB9-9D72-A272AAD321D6}" destId="{FFA13751-76A7-4BE5-B099-29C736B519EC}" srcOrd="0" destOrd="0" presId="urn:microsoft.com/office/officeart/2005/8/layout/hierarchy2"/>
    <dgm:cxn modelId="{7A663272-8931-42A1-B74B-4D97A36702FF}" type="presOf" srcId="{54E9B599-9BAA-4924-B755-8DEC341A220B}" destId="{5371862D-03A3-494E-B0FB-F594393D4840}" srcOrd="0" destOrd="0" presId="urn:microsoft.com/office/officeart/2005/8/layout/hierarchy2"/>
    <dgm:cxn modelId="{8CCEF840-A41E-4E3F-A684-75941F63789D}" type="presOf" srcId="{4528FF6A-4B6B-4837-8F98-E0528895DF3F}" destId="{4256C828-2ED3-4495-A816-F783B617BCF0}" srcOrd="0" destOrd="0" presId="urn:microsoft.com/office/officeart/2005/8/layout/hierarchy2"/>
    <dgm:cxn modelId="{C871A835-F6B6-487A-BEA5-3A2EA1248500}" type="presParOf" srcId="{851E3FCF-9837-4A54-8B33-2EDBE9C39552}" destId="{6D2BE3C5-9420-4755-B6EF-321A72C99C21}" srcOrd="0" destOrd="0" presId="urn:microsoft.com/office/officeart/2005/8/layout/hierarchy2"/>
    <dgm:cxn modelId="{E39A8467-5000-4809-AF5B-9907C6C79B95}" type="presParOf" srcId="{6D2BE3C5-9420-4755-B6EF-321A72C99C21}" destId="{F2A78192-716D-4277-92B4-1B60D1D29809}" srcOrd="0" destOrd="0" presId="urn:microsoft.com/office/officeart/2005/8/layout/hierarchy2"/>
    <dgm:cxn modelId="{F9DAD1E0-76E3-43CE-84FA-643EE6DD2EC3}" type="presParOf" srcId="{6D2BE3C5-9420-4755-B6EF-321A72C99C21}" destId="{F60CFCB5-0699-4129-BC6A-76755EED91AF}" srcOrd="1" destOrd="0" presId="urn:microsoft.com/office/officeart/2005/8/layout/hierarchy2"/>
    <dgm:cxn modelId="{95D5C89F-6B15-47A2-A89D-CBA5488D3250}" type="presParOf" srcId="{F60CFCB5-0699-4129-BC6A-76755EED91AF}" destId="{8F85AB5F-F79B-4166-81E8-B5672548D5BE}" srcOrd="0" destOrd="0" presId="urn:microsoft.com/office/officeart/2005/8/layout/hierarchy2"/>
    <dgm:cxn modelId="{E67692D8-6A2A-47C0-8271-6F8E00C505BF}" type="presParOf" srcId="{8F85AB5F-F79B-4166-81E8-B5672548D5BE}" destId="{D4F62F8C-AD02-423C-A607-C9A95027CFAF}" srcOrd="0" destOrd="0" presId="urn:microsoft.com/office/officeart/2005/8/layout/hierarchy2"/>
    <dgm:cxn modelId="{5DFCCB60-F109-4A08-A286-BCB973F5FB43}" type="presParOf" srcId="{F60CFCB5-0699-4129-BC6A-76755EED91AF}" destId="{7A7D6112-CB69-486D-95E6-AFD01EE9B9FA}" srcOrd="1" destOrd="0" presId="urn:microsoft.com/office/officeart/2005/8/layout/hierarchy2"/>
    <dgm:cxn modelId="{A07E7174-5E8F-4EE4-A611-22EE6CC458D5}" type="presParOf" srcId="{7A7D6112-CB69-486D-95E6-AFD01EE9B9FA}" destId="{56D68D4F-5553-4679-B900-4E95D68472D6}" srcOrd="0" destOrd="0" presId="urn:microsoft.com/office/officeart/2005/8/layout/hierarchy2"/>
    <dgm:cxn modelId="{AB7541CC-C71D-4BC0-A135-8AF2B1416912}" type="presParOf" srcId="{7A7D6112-CB69-486D-95E6-AFD01EE9B9FA}" destId="{08AA92CF-1918-417D-8100-1B4DC2D1424C}" srcOrd="1" destOrd="0" presId="urn:microsoft.com/office/officeart/2005/8/layout/hierarchy2"/>
    <dgm:cxn modelId="{E8B30270-5DFB-4B95-829D-EAEA7A677A54}" type="presParOf" srcId="{08AA92CF-1918-417D-8100-1B4DC2D1424C}" destId="{55B27D84-05A4-4204-A529-8038A8FD7164}" srcOrd="0" destOrd="0" presId="urn:microsoft.com/office/officeart/2005/8/layout/hierarchy2"/>
    <dgm:cxn modelId="{0AC61A55-366C-413D-B4DD-F0F196333309}" type="presParOf" srcId="{55B27D84-05A4-4204-A529-8038A8FD7164}" destId="{1566A113-DC2D-4EFB-A98B-A906C3C6CAF7}" srcOrd="0" destOrd="0" presId="urn:microsoft.com/office/officeart/2005/8/layout/hierarchy2"/>
    <dgm:cxn modelId="{5845854A-017B-459F-9759-5A16F2EFE974}" type="presParOf" srcId="{08AA92CF-1918-417D-8100-1B4DC2D1424C}" destId="{8F5C6856-B916-4AA0-B3EB-C0131DED0B19}" srcOrd="1" destOrd="0" presId="urn:microsoft.com/office/officeart/2005/8/layout/hierarchy2"/>
    <dgm:cxn modelId="{C1E3E518-95F6-4AD6-BA10-B456ABD21BD9}" type="presParOf" srcId="{8F5C6856-B916-4AA0-B3EB-C0131DED0B19}" destId="{A9F0E0BE-7012-4E0B-AA10-05BED43D4CC6}" srcOrd="0" destOrd="0" presId="urn:microsoft.com/office/officeart/2005/8/layout/hierarchy2"/>
    <dgm:cxn modelId="{9CDF1B68-39C5-4D92-B484-F0A34C1D2E0A}" type="presParOf" srcId="{8F5C6856-B916-4AA0-B3EB-C0131DED0B19}" destId="{EC0EA7AD-20D8-43CA-8FBE-38E8506847A5}" srcOrd="1" destOrd="0" presId="urn:microsoft.com/office/officeart/2005/8/layout/hierarchy2"/>
    <dgm:cxn modelId="{44661436-49E4-4349-A013-2DB01510E75A}" type="presParOf" srcId="{08AA92CF-1918-417D-8100-1B4DC2D1424C}" destId="{5E967302-9742-4D43-A70E-2430C3377416}" srcOrd="2" destOrd="0" presId="urn:microsoft.com/office/officeart/2005/8/layout/hierarchy2"/>
    <dgm:cxn modelId="{A0DC81D3-0D13-4C9D-A924-68615A879AC0}" type="presParOf" srcId="{5E967302-9742-4D43-A70E-2430C3377416}" destId="{18A89126-0C2A-4F4A-8610-ECCD0BCCA61F}" srcOrd="0" destOrd="0" presId="urn:microsoft.com/office/officeart/2005/8/layout/hierarchy2"/>
    <dgm:cxn modelId="{AA476051-1F71-4B93-8E84-B6203C0A95C4}" type="presParOf" srcId="{08AA92CF-1918-417D-8100-1B4DC2D1424C}" destId="{4CECD60C-52FB-4E5C-BF7C-F820120D085B}" srcOrd="3" destOrd="0" presId="urn:microsoft.com/office/officeart/2005/8/layout/hierarchy2"/>
    <dgm:cxn modelId="{85E85FDD-3351-41A4-BA6E-FFF547AF54F9}" type="presParOf" srcId="{4CECD60C-52FB-4E5C-BF7C-F820120D085B}" destId="{DF8F0B0C-7531-4420-8648-031C64079704}" srcOrd="0" destOrd="0" presId="urn:microsoft.com/office/officeart/2005/8/layout/hierarchy2"/>
    <dgm:cxn modelId="{5C66BB02-CD4C-4D3B-B261-DE675ED878E1}" type="presParOf" srcId="{4CECD60C-52FB-4E5C-BF7C-F820120D085B}" destId="{920C5DD6-2C0A-416C-9FFE-54E1D1BD1231}" srcOrd="1" destOrd="0" presId="urn:microsoft.com/office/officeart/2005/8/layout/hierarchy2"/>
    <dgm:cxn modelId="{BEE79D76-2BB3-4A2C-A4F3-367D989D9FC0}" type="presParOf" srcId="{F60CFCB5-0699-4129-BC6A-76755EED91AF}" destId="{1D1FD7FC-69FD-487F-ACEC-3386081472BA}" srcOrd="2" destOrd="0" presId="urn:microsoft.com/office/officeart/2005/8/layout/hierarchy2"/>
    <dgm:cxn modelId="{78E08D40-A6CB-4A80-898D-D27EC997FC59}" type="presParOf" srcId="{1D1FD7FC-69FD-487F-ACEC-3386081472BA}" destId="{4BD950DE-FAC2-4CAC-AB8D-911729ED75E5}" srcOrd="0" destOrd="0" presId="urn:microsoft.com/office/officeart/2005/8/layout/hierarchy2"/>
    <dgm:cxn modelId="{419ECFDB-54FD-4415-8D77-9A31D48CBFA6}" type="presParOf" srcId="{F60CFCB5-0699-4129-BC6A-76755EED91AF}" destId="{01EA0CD6-4589-4FC4-9158-E5372F5D52F2}" srcOrd="3" destOrd="0" presId="urn:microsoft.com/office/officeart/2005/8/layout/hierarchy2"/>
    <dgm:cxn modelId="{75AA05CC-F0A0-4E65-AFE4-0642AAE09287}" type="presParOf" srcId="{01EA0CD6-4589-4FC4-9158-E5372F5D52F2}" destId="{4DE3CE35-EAFE-4DB4-A192-92D4F5991AA1}" srcOrd="0" destOrd="0" presId="urn:microsoft.com/office/officeart/2005/8/layout/hierarchy2"/>
    <dgm:cxn modelId="{FABEBEB9-3662-436F-A0FD-4718866D9E0A}" type="presParOf" srcId="{01EA0CD6-4589-4FC4-9158-E5372F5D52F2}" destId="{8DA818FA-5052-4CB5-8594-A5DBEF29E506}" srcOrd="1" destOrd="0" presId="urn:microsoft.com/office/officeart/2005/8/layout/hierarchy2"/>
    <dgm:cxn modelId="{7CB24577-E094-4D2A-8E3B-0D33D3EEBCAA}" type="presParOf" srcId="{8DA818FA-5052-4CB5-8594-A5DBEF29E506}" destId="{E9C612AB-BE42-466B-B613-7182E5292A52}" srcOrd="0" destOrd="0" presId="urn:microsoft.com/office/officeart/2005/8/layout/hierarchy2"/>
    <dgm:cxn modelId="{F4064090-2692-404A-80C5-85B2653939B8}" type="presParOf" srcId="{E9C612AB-BE42-466B-B613-7182E5292A52}" destId="{A3D3B626-7D78-41A0-B4CF-D2BE33056435}" srcOrd="0" destOrd="0" presId="urn:microsoft.com/office/officeart/2005/8/layout/hierarchy2"/>
    <dgm:cxn modelId="{C6BB9285-6F04-452A-A1C5-F73059FF8C74}" type="presParOf" srcId="{8DA818FA-5052-4CB5-8594-A5DBEF29E506}" destId="{683ABDBD-9940-439A-99F1-3453F4EF815F}" srcOrd="1" destOrd="0" presId="urn:microsoft.com/office/officeart/2005/8/layout/hierarchy2"/>
    <dgm:cxn modelId="{B0683A37-4EE6-4F5E-877F-822C76850CAE}" type="presParOf" srcId="{683ABDBD-9940-439A-99F1-3453F4EF815F}" destId="{648703AD-B0A2-454B-9BEC-66C2E0396A37}" srcOrd="0" destOrd="0" presId="urn:microsoft.com/office/officeart/2005/8/layout/hierarchy2"/>
    <dgm:cxn modelId="{DEBA33B7-A82D-475D-85F2-38CCA1129265}" type="presParOf" srcId="{683ABDBD-9940-439A-99F1-3453F4EF815F}" destId="{46D2AC24-BAF8-4B09-A6EA-D5543B47D407}" srcOrd="1" destOrd="0" presId="urn:microsoft.com/office/officeart/2005/8/layout/hierarchy2"/>
    <dgm:cxn modelId="{F1EDB08D-F9C6-4322-BC8F-E0F3595151A8}" type="presParOf" srcId="{8DA818FA-5052-4CB5-8594-A5DBEF29E506}" destId="{4256C828-2ED3-4495-A816-F783B617BCF0}" srcOrd="2" destOrd="0" presId="urn:microsoft.com/office/officeart/2005/8/layout/hierarchy2"/>
    <dgm:cxn modelId="{10C9A2C9-607E-420B-8EDD-EC68568DABE6}" type="presParOf" srcId="{4256C828-2ED3-4495-A816-F783B617BCF0}" destId="{31817454-1E36-49BC-953C-343FCA8BF403}" srcOrd="0" destOrd="0" presId="urn:microsoft.com/office/officeart/2005/8/layout/hierarchy2"/>
    <dgm:cxn modelId="{4C9966A0-68AA-4250-AEE7-0EEF7F07CD81}" type="presParOf" srcId="{8DA818FA-5052-4CB5-8594-A5DBEF29E506}" destId="{4CC9A330-406B-49FC-8611-6F3F37D15CA3}" srcOrd="3" destOrd="0" presId="urn:microsoft.com/office/officeart/2005/8/layout/hierarchy2"/>
    <dgm:cxn modelId="{3D180244-913F-490B-8E36-AA996622F39E}" type="presParOf" srcId="{4CC9A330-406B-49FC-8611-6F3F37D15CA3}" destId="{5371862D-03A3-494E-B0FB-F594393D4840}" srcOrd="0" destOrd="0" presId="urn:microsoft.com/office/officeart/2005/8/layout/hierarchy2"/>
    <dgm:cxn modelId="{147D30E1-0136-491D-BC38-C44C5BD5C153}" type="presParOf" srcId="{4CC9A330-406B-49FC-8611-6F3F37D15CA3}" destId="{778B0335-AC5D-4B55-AB3C-57B28D12A35F}" srcOrd="1" destOrd="0" presId="urn:microsoft.com/office/officeart/2005/8/layout/hierarchy2"/>
    <dgm:cxn modelId="{A4F1A4E6-D2D4-4620-850E-A63B2BFBCD12}" type="presParOf" srcId="{8DA818FA-5052-4CB5-8594-A5DBEF29E506}" destId="{FFA13751-76A7-4BE5-B099-29C736B519EC}" srcOrd="4" destOrd="0" presId="urn:microsoft.com/office/officeart/2005/8/layout/hierarchy2"/>
    <dgm:cxn modelId="{80774AE3-3148-4C17-9657-91A8AAC24742}" type="presParOf" srcId="{FFA13751-76A7-4BE5-B099-29C736B519EC}" destId="{821E4E8A-A602-45F6-B3FB-A6478DDB2683}" srcOrd="0" destOrd="0" presId="urn:microsoft.com/office/officeart/2005/8/layout/hierarchy2"/>
    <dgm:cxn modelId="{745A2DB1-AFE5-4BEB-A3CF-C85D4A8F2FAB}" type="presParOf" srcId="{8DA818FA-5052-4CB5-8594-A5DBEF29E506}" destId="{8E53CB7F-AC04-4323-9D68-099C6DD9F899}" srcOrd="5" destOrd="0" presId="urn:microsoft.com/office/officeart/2005/8/layout/hierarchy2"/>
    <dgm:cxn modelId="{257961A6-2885-4605-9638-FFFBE9C7503B}" type="presParOf" srcId="{8E53CB7F-AC04-4323-9D68-099C6DD9F899}" destId="{44CEC631-675A-4EBD-81B4-CBF03C246220}" srcOrd="0" destOrd="0" presId="urn:microsoft.com/office/officeart/2005/8/layout/hierarchy2"/>
    <dgm:cxn modelId="{802B20BB-0383-402C-8C91-6A8C581A7325}" type="presParOf" srcId="{8E53CB7F-AC04-4323-9D68-099C6DD9F899}" destId="{FD5F2EBA-9C39-4C28-AEAF-73E88449E90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77CE3-4C3D-430D-B349-F302C849418B}" type="datetimeFigureOut">
              <a:rPr lang="en-IN" smtClean="0"/>
              <a:pPr/>
              <a:t>01/01/2011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63739-071D-40AA-A19B-D1F2FB44C605}" type="slidenum">
              <a:rPr lang="en-IN" smtClean="0"/>
              <a:pPr/>
              <a:t>‹#›</a:t>
            </a:fld>
            <a:endParaRPr lang="en-IN" dirty="0"/>
          </a:p>
        </p:txBody>
      </p:sp>
    </p:spTree>
    <p:extLst>
      <p:ext uri="{BB962C8B-B14F-4D97-AF65-F5344CB8AC3E}">
        <p14:creationId xmlns:p14="http://schemas.microsoft.com/office/powerpoint/2010/main" val="50210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txBox="1">
            <a:spLocks noGrp="1"/>
          </p:cNvSpPr>
          <p:nvPr/>
        </p:nvSpPr>
        <p:spPr bwMode="auto">
          <a:xfrm>
            <a:off x="3884613" y="8685081"/>
            <a:ext cx="2971800" cy="457424"/>
          </a:xfrm>
          <a:prstGeom prst="rect">
            <a:avLst/>
          </a:prstGeom>
          <a:noFill/>
          <a:ln w="9525">
            <a:noFill/>
            <a:miter lim="800000"/>
            <a:headEnd/>
            <a:tailEnd/>
          </a:ln>
        </p:spPr>
        <p:txBody>
          <a:bodyPr anchor="b"/>
          <a:lstStyle/>
          <a:p>
            <a:pPr algn="r"/>
            <a:fld id="{53A1242B-D188-4607-930A-73777948A446}" type="slidenum">
              <a:rPr lang="en-US" sz="1200">
                <a:latin typeface="Calibri" pitchFamily="34" charset="0"/>
              </a:rPr>
              <a:pPr algn="r"/>
              <a:t>19</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txBox="1">
            <a:spLocks noGrp="1"/>
          </p:cNvSpPr>
          <p:nvPr/>
        </p:nvSpPr>
        <p:spPr bwMode="auto">
          <a:xfrm>
            <a:off x="3884613" y="8685081"/>
            <a:ext cx="2971800" cy="457424"/>
          </a:xfrm>
          <a:prstGeom prst="rect">
            <a:avLst/>
          </a:prstGeom>
          <a:noFill/>
          <a:ln w="9525">
            <a:noFill/>
            <a:miter lim="800000"/>
            <a:headEnd/>
            <a:tailEnd/>
          </a:ln>
        </p:spPr>
        <p:txBody>
          <a:bodyPr anchor="b"/>
          <a:lstStyle/>
          <a:p>
            <a:pPr algn="r"/>
            <a:fld id="{7CD71625-D338-4BAF-A977-52B7B0AF310B}" type="slidenum">
              <a:rPr lang="en-US" sz="1200">
                <a:latin typeface="Calibri" pitchFamily="34" charset="0"/>
              </a:rPr>
              <a:pPr algn="r"/>
              <a:t>20</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txBox="1">
            <a:spLocks noGrp="1"/>
          </p:cNvSpPr>
          <p:nvPr/>
        </p:nvSpPr>
        <p:spPr bwMode="auto">
          <a:xfrm>
            <a:off x="3884613" y="8685081"/>
            <a:ext cx="2971800" cy="457424"/>
          </a:xfrm>
          <a:prstGeom prst="rect">
            <a:avLst/>
          </a:prstGeom>
          <a:noFill/>
          <a:ln w="9525">
            <a:noFill/>
            <a:miter lim="800000"/>
            <a:headEnd/>
            <a:tailEnd/>
          </a:ln>
        </p:spPr>
        <p:txBody>
          <a:bodyPr anchor="b"/>
          <a:lstStyle/>
          <a:p>
            <a:pPr algn="r"/>
            <a:fld id="{E0373426-EBF3-449E-ABF5-6448CCC29138}" type="slidenum">
              <a:rPr lang="en-US" sz="1200">
                <a:latin typeface="Calibri" pitchFamily="34" charset="0"/>
              </a:rPr>
              <a:pPr algn="r"/>
              <a:t>23</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txBox="1">
            <a:spLocks noGrp="1"/>
          </p:cNvSpPr>
          <p:nvPr/>
        </p:nvSpPr>
        <p:spPr bwMode="auto">
          <a:xfrm>
            <a:off x="3884613" y="8685081"/>
            <a:ext cx="2971800" cy="457424"/>
          </a:xfrm>
          <a:prstGeom prst="rect">
            <a:avLst/>
          </a:prstGeom>
          <a:noFill/>
          <a:ln w="9525">
            <a:noFill/>
            <a:miter lim="800000"/>
            <a:headEnd/>
            <a:tailEnd/>
          </a:ln>
        </p:spPr>
        <p:txBody>
          <a:bodyPr anchor="b"/>
          <a:lstStyle/>
          <a:p>
            <a:pPr algn="r"/>
            <a:fld id="{6CF45913-034A-4532-8BF6-BBCC1918F626}" type="slidenum">
              <a:rPr lang="en-US" sz="1200">
                <a:latin typeface="Calibri" pitchFamily="34" charset="0"/>
              </a:rPr>
              <a:pPr algn="r"/>
              <a:t>25</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663739-071D-40AA-A19B-D1F2FB44C605}" type="slidenum">
              <a:rPr lang="en-IN" smtClean="0"/>
              <a:pPr/>
              <a:t>30</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E416E60B-463D-4DA9-91B7-16182794000D}" type="datetime2">
              <a:rPr lang="en-US" smtClean="0"/>
              <a:pPr/>
              <a:t>Saturday, January 01, 2011</a:t>
            </a:fld>
            <a:endParaRPr lang="en-US" dirty="0"/>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505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7B3919E-4E58-48AE-A1D5-516FFE0F7347}" type="datetime2">
              <a:rPr lang="en-US" smtClean="0"/>
              <a:pPr/>
              <a:t>Saturday, January 01, 2011</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7573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FB747C0-6F97-4D63-B693-16BF37ECCD04}" type="datetime2">
              <a:rPr lang="en-US" smtClean="0"/>
              <a:pPr/>
              <a:t>Saturday, January 01, 2011</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389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15BE64E-D41F-434E-A788-9AED672198F2}" type="datetime2">
              <a:rPr lang="en-US" smtClean="0"/>
              <a:pPr/>
              <a:t>Saturday, January 01, 2011</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075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E5F44AB-6E8E-4504-99C4-D59BA564BAFD}" type="datetime2">
              <a:rPr lang="en-US" smtClean="0"/>
              <a:pPr/>
              <a:t>Saturday, January 01, 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337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7A9C3A-BDDF-4F2A-B398-7B659175FA7B}" type="datetime2">
              <a:rPr lang="en-US" smtClean="0"/>
              <a:pPr/>
              <a:t>Saturday, January 01, 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937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68A2480-F1D4-4CA0-9257-9CADFBBCAF05}"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71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3A983E7-7096-46E3-945E-0DF959A26AA2}"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5320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0E127EB8-62D1-4CF9-BFE9-2D7AEEE90D19}"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7157712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0E127EB8-62D1-4CF9-BFE9-2D7AEEE90D19}" type="datetime2">
              <a:rPr lang="en-US" smtClean="0"/>
              <a:pPr/>
              <a:t>Saturday, January 01, 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607854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7BA98F3-769A-42C6-A664-D79C9F637ACC}" type="slidenum">
              <a:rPr lang="en-GB"/>
              <a:pPr>
                <a:defRPr/>
              </a:pPr>
              <a:t>‹#›</a:t>
            </a:fld>
            <a:endParaRPr lang="en-GB"/>
          </a:p>
        </p:txBody>
      </p:sp>
    </p:spTree>
    <p:extLst>
      <p:ext uri="{BB962C8B-B14F-4D97-AF65-F5344CB8AC3E}">
        <p14:creationId xmlns:p14="http://schemas.microsoft.com/office/powerpoint/2010/main" val="39530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0E127EB8-62D1-4CF9-BFE9-2D7AEEE90D19}" type="datetime2">
              <a:rPr lang="en-US" smtClean="0"/>
              <a:pPr/>
              <a:t>Saturday, January 01, 2011</a:t>
            </a:fld>
            <a:endParaRPr lang="en-US" dirty="0"/>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340816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42AC0918-F184-449F-97EC-CDE47EB7B1A3}" type="slidenum">
              <a:rPr lang="en-GB"/>
              <a:pPr>
                <a:defRPr/>
              </a:pPr>
              <a:t>‹#›</a:t>
            </a:fld>
            <a:endParaRPr lang="en-GB"/>
          </a:p>
        </p:txBody>
      </p:sp>
    </p:spTree>
    <p:extLst>
      <p:ext uri="{BB962C8B-B14F-4D97-AF65-F5344CB8AC3E}">
        <p14:creationId xmlns:p14="http://schemas.microsoft.com/office/powerpoint/2010/main" val="174183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AA1D15C5-0009-43C6-AD6C-671125D8B131}" type="slidenum">
              <a:rPr lang="en-GB"/>
              <a:pPr>
                <a:defRPr/>
              </a:pPr>
              <a:t>‹#›</a:t>
            </a:fld>
            <a:endParaRPr lang="en-GB"/>
          </a:p>
        </p:txBody>
      </p:sp>
    </p:spTree>
    <p:extLst>
      <p:ext uri="{BB962C8B-B14F-4D97-AF65-F5344CB8AC3E}">
        <p14:creationId xmlns:p14="http://schemas.microsoft.com/office/powerpoint/2010/main" val="1835519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5689229-6337-480E-9B37-D8F96B3BFDBB}" type="slidenum">
              <a:rPr lang="en-GB"/>
              <a:pPr>
                <a:defRPr/>
              </a:pPr>
              <a:t>‹#›</a:t>
            </a:fld>
            <a:endParaRPr lang="en-GB"/>
          </a:p>
        </p:txBody>
      </p:sp>
    </p:spTree>
    <p:extLst>
      <p:ext uri="{BB962C8B-B14F-4D97-AF65-F5344CB8AC3E}">
        <p14:creationId xmlns:p14="http://schemas.microsoft.com/office/powerpoint/2010/main" val="230120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3082EFF-C428-4A15-9040-240E45F5DD5C}" type="slidenum">
              <a:rPr lang="en-GB"/>
              <a:pPr>
                <a:defRPr/>
              </a:pPr>
              <a:t>‹#›</a:t>
            </a:fld>
            <a:endParaRPr lang="en-GB"/>
          </a:p>
        </p:txBody>
      </p:sp>
    </p:spTree>
    <p:extLst>
      <p:ext uri="{BB962C8B-B14F-4D97-AF65-F5344CB8AC3E}">
        <p14:creationId xmlns:p14="http://schemas.microsoft.com/office/powerpoint/2010/main" val="16593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4849B9-DF76-436B-97E4-1B517505DB11}" type="slidenum">
              <a:rPr lang="en-GB"/>
              <a:pPr>
                <a:defRPr/>
              </a:pPr>
              <a:t>‹#›</a:t>
            </a:fld>
            <a:endParaRPr lang="en-GB"/>
          </a:p>
        </p:txBody>
      </p:sp>
    </p:spTree>
    <p:extLst>
      <p:ext uri="{BB962C8B-B14F-4D97-AF65-F5344CB8AC3E}">
        <p14:creationId xmlns:p14="http://schemas.microsoft.com/office/powerpoint/2010/main" val="2369020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EA4057-6915-40D9-9637-B774754A723E}" type="slidenum">
              <a:rPr lang="en-GB"/>
              <a:pPr>
                <a:defRPr/>
              </a:pPr>
              <a:t>‹#›</a:t>
            </a:fld>
            <a:endParaRPr lang="en-GB"/>
          </a:p>
        </p:txBody>
      </p:sp>
    </p:spTree>
    <p:extLst>
      <p:ext uri="{BB962C8B-B14F-4D97-AF65-F5344CB8AC3E}">
        <p14:creationId xmlns:p14="http://schemas.microsoft.com/office/powerpoint/2010/main" val="1543605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BA4B56-1D8A-4DF3-85ED-60E28F82C88A}" type="slidenum">
              <a:rPr lang="en-GB"/>
              <a:pPr>
                <a:defRPr/>
              </a:pPr>
              <a:t>‹#›</a:t>
            </a:fld>
            <a:endParaRPr lang="en-GB"/>
          </a:p>
        </p:txBody>
      </p:sp>
    </p:spTree>
    <p:extLst>
      <p:ext uri="{BB962C8B-B14F-4D97-AF65-F5344CB8AC3E}">
        <p14:creationId xmlns:p14="http://schemas.microsoft.com/office/powerpoint/2010/main" val="767500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3FCC03-E067-4688-BC09-E8A3769743E6}" type="slidenum">
              <a:rPr lang="en-GB"/>
              <a:pPr>
                <a:defRPr/>
              </a:pPr>
              <a:t>‹#›</a:t>
            </a:fld>
            <a:endParaRPr lang="en-GB"/>
          </a:p>
        </p:txBody>
      </p:sp>
    </p:spTree>
    <p:extLst>
      <p:ext uri="{BB962C8B-B14F-4D97-AF65-F5344CB8AC3E}">
        <p14:creationId xmlns:p14="http://schemas.microsoft.com/office/powerpoint/2010/main" val="2702573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47C9D50-A24A-480F-941D-BCAA36990F5C}" type="slidenum">
              <a:rPr lang="en-GB"/>
              <a:pPr>
                <a:defRPr/>
              </a:pPr>
              <a:t>‹#›</a:t>
            </a:fld>
            <a:endParaRPr lang="en-GB"/>
          </a:p>
        </p:txBody>
      </p:sp>
    </p:spTree>
    <p:extLst>
      <p:ext uri="{BB962C8B-B14F-4D97-AF65-F5344CB8AC3E}">
        <p14:creationId xmlns:p14="http://schemas.microsoft.com/office/powerpoint/2010/main" val="2282887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A8CAA20-3BAE-4A6A-9122-3AE326A44B91}" type="slidenum">
              <a:rPr lang="en-GB"/>
              <a:pPr>
                <a:defRPr/>
              </a:pPr>
              <a:t>‹#›</a:t>
            </a:fld>
            <a:endParaRPr lang="en-GB"/>
          </a:p>
        </p:txBody>
      </p:sp>
    </p:spTree>
    <p:extLst>
      <p:ext uri="{BB962C8B-B14F-4D97-AF65-F5344CB8AC3E}">
        <p14:creationId xmlns:p14="http://schemas.microsoft.com/office/powerpoint/2010/main" val="149655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1CD2C7E6-9F3E-4D4D-BD4C-4261B56E5A96}" type="datetime2">
              <a:rPr lang="en-US" smtClean="0"/>
              <a:pPr/>
              <a:t>Saturday, January 01, 2011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0207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F460F16-B6C0-49A0-B729-F68BB5F66BD6}" type="slidenum">
              <a:rPr lang="en-GB"/>
              <a:pPr>
                <a:defRPr/>
              </a:pPr>
              <a:t>‹#›</a:t>
            </a:fld>
            <a:endParaRPr lang="en-GB"/>
          </a:p>
        </p:txBody>
      </p:sp>
    </p:spTree>
    <p:extLst>
      <p:ext uri="{BB962C8B-B14F-4D97-AF65-F5344CB8AC3E}">
        <p14:creationId xmlns:p14="http://schemas.microsoft.com/office/powerpoint/2010/main" val="2367788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C96489-E941-4B25-9BB5-E14B994750C1}" type="slidenum">
              <a:rPr lang="en-GB"/>
              <a:pPr>
                <a:defRPr/>
              </a:pPr>
              <a:t>‹#›</a:t>
            </a:fld>
            <a:endParaRPr lang="en-GB"/>
          </a:p>
        </p:txBody>
      </p:sp>
    </p:spTree>
    <p:extLst>
      <p:ext uri="{BB962C8B-B14F-4D97-AF65-F5344CB8AC3E}">
        <p14:creationId xmlns:p14="http://schemas.microsoft.com/office/powerpoint/2010/main" val="958131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9F799D-71D2-4578-97FF-FAFA1718D1E1}" type="slidenum">
              <a:rPr lang="en-GB"/>
              <a:pPr>
                <a:defRPr/>
              </a:pPr>
              <a:t>‹#›</a:t>
            </a:fld>
            <a:endParaRPr lang="en-GB"/>
          </a:p>
        </p:txBody>
      </p:sp>
    </p:spTree>
    <p:extLst>
      <p:ext uri="{BB962C8B-B14F-4D97-AF65-F5344CB8AC3E}">
        <p14:creationId xmlns:p14="http://schemas.microsoft.com/office/powerpoint/2010/main" val="821925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2B70C0-9465-45BA-B144-B7697703FBF4}" type="slidenum">
              <a:rPr lang="en-GB"/>
              <a:pPr>
                <a:defRPr/>
              </a:pPr>
              <a:t>‹#›</a:t>
            </a:fld>
            <a:endParaRPr lang="en-GB"/>
          </a:p>
        </p:txBody>
      </p:sp>
    </p:spTree>
    <p:extLst>
      <p:ext uri="{BB962C8B-B14F-4D97-AF65-F5344CB8AC3E}">
        <p14:creationId xmlns:p14="http://schemas.microsoft.com/office/powerpoint/2010/main" val="167096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F2248B-998E-4633-BE10-7677396A65E4}" type="slidenum">
              <a:rPr lang="en-GB"/>
              <a:pPr>
                <a:defRPr/>
              </a:pPr>
              <a:t>‹#›</a:t>
            </a:fld>
            <a:endParaRPr lang="en-GB"/>
          </a:p>
        </p:txBody>
      </p:sp>
    </p:spTree>
    <p:extLst>
      <p:ext uri="{BB962C8B-B14F-4D97-AF65-F5344CB8AC3E}">
        <p14:creationId xmlns:p14="http://schemas.microsoft.com/office/powerpoint/2010/main" val="1895375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E590C4-0134-4695-9B6B-8234FFAD919C}" type="slidenum">
              <a:rPr lang="en-GB"/>
              <a:pPr>
                <a:defRPr/>
              </a:pPr>
              <a:t>‹#›</a:t>
            </a:fld>
            <a:endParaRPr lang="en-GB"/>
          </a:p>
        </p:txBody>
      </p:sp>
    </p:spTree>
    <p:extLst>
      <p:ext uri="{BB962C8B-B14F-4D97-AF65-F5344CB8AC3E}">
        <p14:creationId xmlns:p14="http://schemas.microsoft.com/office/powerpoint/2010/main" val="431893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9CCDCB1-40BE-44D8-983A-FF13074A1975}" type="slidenum">
              <a:rPr lang="en-GB"/>
              <a:pPr>
                <a:defRPr/>
              </a:pPr>
              <a:t>‹#›</a:t>
            </a:fld>
            <a:endParaRPr lang="en-GB"/>
          </a:p>
        </p:txBody>
      </p:sp>
    </p:spTree>
    <p:extLst>
      <p:ext uri="{BB962C8B-B14F-4D97-AF65-F5344CB8AC3E}">
        <p14:creationId xmlns:p14="http://schemas.microsoft.com/office/powerpoint/2010/main" val="892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2C7E6-9F3E-4D4D-BD4C-4261B56E5A96}" type="datetime2">
              <a:rPr lang="en-US" smtClean="0"/>
              <a:pPr/>
              <a:t>Saturday, January 01, 2011</a:t>
            </a:fld>
            <a:endParaRPr lang="en-US" dirty="0"/>
          </a:p>
        </p:txBody>
      </p:sp>
      <p:sp>
        <p:nvSpPr>
          <p:cNvPr id="5" name="Footer Placeholder 4"/>
          <p:cNvSpPr>
            <a:spLocks noGrp="1"/>
          </p:cNvSpPr>
          <p:nvPr>
            <p:ph type="ftr" sz="quarter" idx="11"/>
          </p:nvPr>
        </p:nvSpPr>
        <p:spPr/>
        <p:txBody>
          <a:bodyPr/>
          <a:lstStyle/>
          <a:p>
            <a:r>
              <a:rPr lang="en-US" smtClean="0"/>
              <a:t>gingival crevicular fluid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0E127EB8-62D1-4CF9-BFE9-2D7AEEE90D19}" type="datetime2">
              <a:rPr lang="en-US" smtClean="0"/>
              <a:pPr/>
              <a:t>Saturday, January 01, 2011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4502461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D6E9B5-2B35-491A-9894-41F360255E8A}" type="datetime2">
              <a:rPr lang="en-US" smtClean="0"/>
              <a:pPr/>
              <a:t>Saturday, January 01, 2011</a:t>
            </a:fld>
            <a:endParaRPr lang="en-US" dirty="0"/>
          </a:p>
        </p:txBody>
      </p:sp>
      <p:sp>
        <p:nvSpPr>
          <p:cNvPr id="6" name="Footer Placeholder 5"/>
          <p:cNvSpPr>
            <a:spLocks noGrp="1"/>
          </p:cNvSpPr>
          <p:nvPr>
            <p:ph type="ftr" sz="quarter" idx="11"/>
          </p:nvPr>
        </p:nvSpPr>
        <p:spPr/>
        <p:txBody>
          <a:bodyPr/>
          <a:lstStyle/>
          <a:p>
            <a:r>
              <a:rPr lang="en-US" smtClean="0"/>
              <a:t>gingival crevicular fluid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3919E-4E58-48AE-A1D5-516FFE0F7347}" type="datetime2">
              <a:rPr lang="en-US" smtClean="0"/>
              <a:pPr/>
              <a:t>Saturday, January 01, 2011</a:t>
            </a:fld>
            <a:endParaRPr lang="en-US" dirty="0"/>
          </a:p>
        </p:txBody>
      </p:sp>
      <p:sp>
        <p:nvSpPr>
          <p:cNvPr id="8" name="Footer Placeholder 7"/>
          <p:cNvSpPr>
            <a:spLocks noGrp="1"/>
          </p:cNvSpPr>
          <p:nvPr>
            <p:ph type="ftr" sz="quarter" idx="11"/>
          </p:nvPr>
        </p:nvSpPr>
        <p:spPr/>
        <p:txBody>
          <a:bodyPr/>
          <a:lstStyle/>
          <a:p>
            <a:r>
              <a:rPr lang="en-US" smtClean="0"/>
              <a:t>gingival crevicular fluid</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747C0-6F97-4D63-B693-16BF37ECCD04}" type="datetime2">
              <a:rPr lang="en-US" smtClean="0"/>
              <a:pPr/>
              <a:t>Saturday, January 01, 2011</a:t>
            </a:fld>
            <a:endParaRPr lang="en-US" dirty="0"/>
          </a:p>
        </p:txBody>
      </p:sp>
      <p:sp>
        <p:nvSpPr>
          <p:cNvPr id="4" name="Footer Placeholder 3"/>
          <p:cNvSpPr>
            <a:spLocks noGrp="1"/>
          </p:cNvSpPr>
          <p:nvPr>
            <p:ph type="ftr" sz="quarter" idx="11"/>
          </p:nvPr>
        </p:nvSpPr>
        <p:spPr/>
        <p:txBody>
          <a:bodyPr/>
          <a:lstStyle/>
          <a:p>
            <a:r>
              <a:rPr lang="en-US" smtClean="0"/>
              <a:t>gingival crevicular fluid</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BE64E-D41F-434E-A788-9AED672198F2}" type="datetime2">
              <a:rPr lang="en-US" smtClean="0"/>
              <a:pPr/>
              <a:t>Saturday, January 01, 2011</a:t>
            </a:fld>
            <a:endParaRPr lang="en-US" dirty="0"/>
          </a:p>
        </p:txBody>
      </p:sp>
      <p:sp>
        <p:nvSpPr>
          <p:cNvPr id="3" name="Footer Placeholder 2"/>
          <p:cNvSpPr>
            <a:spLocks noGrp="1"/>
          </p:cNvSpPr>
          <p:nvPr>
            <p:ph type="ftr" sz="quarter" idx="11"/>
          </p:nvPr>
        </p:nvSpPr>
        <p:spPr/>
        <p:txBody>
          <a:bodyPr/>
          <a:lstStyle/>
          <a:p>
            <a:r>
              <a:rPr lang="en-US" smtClean="0"/>
              <a:t>gingival crevicular fluid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F44AB-6E8E-4504-99C4-D59BA564BAFD}" type="datetime2">
              <a:rPr lang="en-US" smtClean="0"/>
              <a:pPr/>
              <a:t>Saturday, January 01, 2011</a:t>
            </a:fld>
            <a:endParaRPr lang="en-US" dirty="0"/>
          </a:p>
        </p:txBody>
      </p:sp>
      <p:sp>
        <p:nvSpPr>
          <p:cNvPr id="6" name="Footer Placeholder 5"/>
          <p:cNvSpPr>
            <a:spLocks noGrp="1"/>
          </p:cNvSpPr>
          <p:nvPr>
            <p:ph type="ftr" sz="quarter" idx="11"/>
          </p:nvPr>
        </p:nvSpPr>
        <p:spPr/>
        <p:txBody>
          <a:bodyPr/>
          <a:lstStyle/>
          <a:p>
            <a:r>
              <a:rPr lang="en-US" smtClean="0"/>
              <a:t>gingival crevicular fluid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A9C3A-BDDF-4F2A-B398-7B659175FA7B}" type="datetime2">
              <a:rPr lang="en-US" smtClean="0"/>
              <a:pPr/>
              <a:t>Saturday, January 01, 2011</a:t>
            </a:fld>
            <a:endParaRPr lang="en-US" dirty="0"/>
          </a:p>
        </p:txBody>
      </p:sp>
      <p:sp>
        <p:nvSpPr>
          <p:cNvPr id="6" name="Footer Placeholder 5"/>
          <p:cNvSpPr>
            <a:spLocks noGrp="1"/>
          </p:cNvSpPr>
          <p:nvPr>
            <p:ph type="ftr" sz="quarter" idx="11"/>
          </p:nvPr>
        </p:nvSpPr>
        <p:spPr/>
        <p:txBody>
          <a:bodyPr/>
          <a:lstStyle/>
          <a:p>
            <a:r>
              <a:rPr lang="en-US" smtClean="0"/>
              <a:t>gingival crevicular fluid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A2480-F1D4-4CA0-9257-9CADFBBCAF05}" type="datetime2">
              <a:rPr lang="en-US" smtClean="0"/>
              <a:pPr/>
              <a:t>Saturday, January 01, 2011</a:t>
            </a:fld>
            <a:endParaRPr lang="en-US" dirty="0"/>
          </a:p>
        </p:txBody>
      </p:sp>
      <p:sp>
        <p:nvSpPr>
          <p:cNvPr id="5" name="Footer Placeholder 4"/>
          <p:cNvSpPr>
            <a:spLocks noGrp="1"/>
          </p:cNvSpPr>
          <p:nvPr>
            <p:ph type="ftr" sz="quarter" idx="11"/>
          </p:nvPr>
        </p:nvSpPr>
        <p:spPr/>
        <p:txBody>
          <a:bodyPr/>
          <a:lstStyle/>
          <a:p>
            <a:r>
              <a:rPr lang="en-US" smtClean="0"/>
              <a:t>gingival crevicular fluid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983E7-7096-46E3-945E-0DF959A26AA2}" type="datetime2">
              <a:rPr lang="en-US" smtClean="0"/>
              <a:pPr/>
              <a:t>Saturday, January 01, 2011</a:t>
            </a:fld>
            <a:endParaRPr lang="en-US" dirty="0"/>
          </a:p>
        </p:txBody>
      </p:sp>
      <p:sp>
        <p:nvSpPr>
          <p:cNvPr id="5" name="Footer Placeholder 4"/>
          <p:cNvSpPr>
            <a:spLocks noGrp="1"/>
          </p:cNvSpPr>
          <p:nvPr>
            <p:ph type="ftr" sz="quarter" idx="11"/>
          </p:nvPr>
        </p:nvSpPr>
        <p:spPr/>
        <p:txBody>
          <a:bodyPr/>
          <a:lstStyle/>
          <a:p>
            <a:r>
              <a:rPr lang="en-US" smtClean="0"/>
              <a:t>gingival crevicular fluid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0E127EB8-62D1-4CF9-BFE9-2D7AEEE90D19}" type="datetime2">
              <a:rPr lang="en-US" smtClean="0"/>
              <a:pPr/>
              <a:t>Saturday, January 01, 2011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412446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0E127EB8-62D1-4CF9-BFE9-2D7AEEE90D19}"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48357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0E127EB8-62D1-4CF9-BFE9-2D7AEEE90D19}"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182753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43940B8-CAC5-4A06-87CB-816435C45B60}" type="datetime2">
              <a:rPr lang="en-US" smtClean="0"/>
              <a:pPr/>
              <a:t>Saturday, January 01, 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1648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9BD6E9B5-2B35-491A-9894-41F360255E8A}" type="datetime2">
              <a:rPr lang="en-US" smtClean="0"/>
              <a:pPr/>
              <a:t>Saturday, January 01, 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gingival crevicular fluid</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4269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E127EB8-62D1-4CF9-BFE9-2D7AEEE90D19}" type="datetime2">
              <a:rPr lang="en-US" smtClean="0"/>
              <a:pPr/>
              <a:t>Saturday, January 01, 2011</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gingival crevicular fluid</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hdr="0"/>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EC5FF8-C9A5-4514-92BF-478790D4E77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0E127EB8-62D1-4CF9-BFE9-2D7AEEE90D19}" type="datetime2">
              <a:rPr lang="en-US" smtClean="0"/>
              <a:pPr/>
              <a:t>Saturday, January 01, 2011</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r>
              <a:rPr lang="en-US" smtClean="0"/>
              <a:t>gingival crevicular fluid</a:t>
            </a:r>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6F15528-21DE-4FAA-801E-634DDDAF4B2B}" type="slidenum">
              <a:rPr lang="en-US" smtClean="0"/>
              <a:pPr/>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117180" cy="1470025"/>
          </a:xfrm>
        </p:spPr>
        <p:txBody>
          <a:bodyPr>
            <a:normAutofit/>
          </a:bodyPr>
          <a:lstStyle/>
          <a:p>
            <a:pPr algn="ctr"/>
            <a:r>
              <a:rPr lang="en-US" sz="4000" dirty="0" smtClean="0">
                <a:latin typeface="Times New Roman" pitchFamily="18" charset="0"/>
                <a:cs typeface="Times New Roman" pitchFamily="18" charset="0"/>
              </a:rPr>
              <a:t>GINGIVAL CREVICULAR FLUID</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4953000" y="4572000"/>
            <a:ext cx="2819400" cy="658813"/>
          </a:xfrm>
        </p:spPr>
        <p:txBody>
          <a:bodyPr>
            <a:no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4" name="Title 1"/>
          <p:cNvSpPr txBox="1">
            <a:spLocks/>
          </p:cNvSpPr>
          <p:nvPr/>
        </p:nvSpPr>
        <p:spPr>
          <a:xfrm>
            <a:off x="1752600" y="3962400"/>
            <a:ext cx="7117180" cy="1470025"/>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smtClean="0">
                <a:latin typeface="Times New Roman" pitchFamily="18" charset="0"/>
                <a:cs typeface="Times New Roman" pitchFamily="18" charset="0"/>
              </a:rPr>
              <a:t>P.K.Sasikumar</a:t>
            </a:r>
            <a:r>
              <a:rPr lang="en-US" dirty="0" smtClean="0">
                <a:latin typeface="Times New Roman" pitchFamily="18" charset="0"/>
                <a:cs typeface="Times New Roman" pitchFamily="18" charset="0"/>
              </a:rPr>
              <a:t>, MDS, PhD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097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685800"/>
            <a:ext cx="7125113" cy="924475"/>
          </a:xfrm>
        </p:spPr>
        <p:txBody>
          <a:bodyPr>
            <a:normAutofit/>
          </a:bodyPr>
          <a:lstStyle/>
          <a:p>
            <a:r>
              <a:rPr lang="en-US" sz="3600" dirty="0" smtClean="0">
                <a:solidFill>
                  <a:schemeClr val="tx2"/>
                </a:solidFill>
                <a:latin typeface="Times New Roman" pitchFamily="18" charset="0"/>
                <a:cs typeface="Times New Roman" pitchFamily="18" charset="0"/>
              </a:rPr>
              <a:t>Passage form CT into the sulcus: </a:t>
            </a:r>
            <a:endParaRPr lang="en-US" sz="3600" dirty="0">
              <a:solidFill>
                <a:schemeClr val="tx2"/>
              </a:solidFill>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In a series of experiments, Brill verified the assumption that   </a:t>
            </a:r>
          </a:p>
          <a:p>
            <a:pPr algn="just">
              <a:buNone/>
            </a:pPr>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Interstitial fluid entered the gingival sulcus through its epithelial wall</a:t>
            </a:r>
            <a:r>
              <a:rPr lang="en-US" sz="2400" dirty="0" smtClean="0">
                <a:latin typeface="Times New Roman" pitchFamily="18" charset="0"/>
                <a:cs typeface="Times New Roman" pitchFamily="18" charset="0"/>
              </a:rPr>
              <a:t>  ------  by showing that the tracer material, Sodium fluorescein administered parenterally or per orally, could be recovered form the gingival sulcus but not form other oral epithelia.</a:t>
            </a:r>
          </a:p>
          <a:p>
            <a:pPr algn="just"/>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97556084"/>
              </p:ext>
            </p:extLst>
          </p:nvPr>
        </p:nvGraphicFramePr>
        <p:xfrm>
          <a:off x="304800" y="381000"/>
          <a:ext cx="8305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36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itchFamily="18" charset="0"/>
                <a:cs typeface="Times New Roman" pitchFamily="18" charset="0"/>
              </a:rPr>
              <a:t>Gingival washing methods</a:t>
            </a:r>
          </a:p>
        </p:txBody>
      </p:sp>
      <p:sp>
        <p:nvSpPr>
          <p:cNvPr id="3" name="Content Placeholder 2"/>
          <p:cNvSpPr>
            <a:spLocks noGrp="1"/>
          </p:cNvSpPr>
          <p:nvPr>
            <p:ph idx="1"/>
          </p:nvPr>
        </p:nvSpPr>
        <p:spPr>
          <a:xfrm>
            <a:off x="152400" y="1735015"/>
            <a:ext cx="4429125" cy="4051437"/>
          </a:xfrm>
        </p:spPr>
        <p:txBody>
          <a:bodyPr>
            <a:normAutofit lnSpcReduction="10000"/>
          </a:bodyPr>
          <a:lstStyle/>
          <a:p>
            <a:pPr algn="just"/>
            <a:r>
              <a:rPr lang="en-US" sz="2400" dirty="0">
                <a:latin typeface="Times New Roman" pitchFamily="18" charset="0"/>
                <a:cs typeface="Times New Roman" pitchFamily="18" charset="0"/>
              </a:rPr>
              <a:t>In this technique the gingival crevice is </a:t>
            </a:r>
            <a:r>
              <a:rPr lang="en-US" sz="2400" dirty="0" smtClean="0">
                <a:latin typeface="Times New Roman" pitchFamily="18" charset="0"/>
                <a:cs typeface="Times New Roman" pitchFamily="18" charset="0"/>
              </a:rPr>
              <a:t>perfused with </a:t>
            </a:r>
            <a:r>
              <a:rPr lang="en-US" sz="2400" dirty="0">
                <a:latin typeface="Times New Roman" pitchFamily="18" charset="0"/>
                <a:cs typeface="Times New Roman" pitchFamily="18" charset="0"/>
              </a:rPr>
              <a:t>an isotonic solution, such as Hanks’ </a:t>
            </a:r>
            <a:r>
              <a:rPr lang="en-US" sz="2400" dirty="0" smtClean="0">
                <a:latin typeface="Times New Roman" pitchFamily="18" charset="0"/>
                <a:cs typeface="Times New Roman" pitchFamily="18" charset="0"/>
              </a:rPr>
              <a:t>balanced salt </a:t>
            </a:r>
            <a:r>
              <a:rPr lang="en-US" sz="2400" dirty="0">
                <a:latin typeface="Times New Roman" pitchFamily="18" charset="0"/>
                <a:cs typeface="Times New Roman" pitchFamily="18" charset="0"/>
              </a:rPr>
              <a:t>solution, usually of fixed volume.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fluid </a:t>
            </a:r>
            <a:r>
              <a:rPr lang="en-US" sz="2400" dirty="0" smtClean="0">
                <a:latin typeface="Times New Roman" pitchFamily="18" charset="0"/>
                <a:cs typeface="Times New Roman" pitchFamily="18" charset="0"/>
              </a:rPr>
              <a:t>collected then </a:t>
            </a:r>
            <a:r>
              <a:rPr lang="en-US" sz="2400" dirty="0">
                <a:latin typeface="Times New Roman" pitchFamily="18" charset="0"/>
                <a:cs typeface="Times New Roman" pitchFamily="18" charset="0"/>
              </a:rPr>
              <a:t>represents a dilution of </a:t>
            </a:r>
            <a:r>
              <a:rPr lang="en-US" sz="2400" dirty="0" err="1">
                <a:latin typeface="Times New Roman" pitchFamily="18" charset="0"/>
                <a:cs typeface="Times New Roman" pitchFamily="18" charset="0"/>
              </a:rPr>
              <a:t>crevicular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fluid and </a:t>
            </a:r>
            <a:r>
              <a:rPr lang="en-US" sz="2400" dirty="0">
                <a:latin typeface="Times New Roman" pitchFamily="18" charset="0"/>
                <a:cs typeface="Times New Roman" pitchFamily="18" charset="0"/>
              </a:rPr>
              <a:t>contains both cells and soluble </a:t>
            </a:r>
            <a:r>
              <a:rPr lang="en-US" sz="2400" dirty="0" smtClean="0">
                <a:latin typeface="Times New Roman" pitchFamily="18" charset="0"/>
                <a:cs typeface="Times New Roman" pitchFamily="18" charset="0"/>
              </a:rPr>
              <a:t>constituents such </a:t>
            </a:r>
            <a:r>
              <a:rPr lang="en-US" sz="2400" dirty="0">
                <a:latin typeface="Times New Roman" pitchFamily="18" charset="0"/>
                <a:cs typeface="Times New Roman" pitchFamily="18" charset="0"/>
              </a:rPr>
              <a:t>as plasma proteins.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1752600"/>
            <a:ext cx="45624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448755" cy="4563398"/>
          </a:xfrm>
        </p:spPr>
        <p:txBody>
          <a:bodyPr>
            <a:noAutofit/>
          </a:bodyPr>
          <a:lstStyle/>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2 different </a:t>
            </a:r>
            <a:r>
              <a:rPr lang="en-US" sz="2000" dirty="0">
                <a:latin typeface="Times New Roman" pitchFamily="18" charset="0"/>
                <a:cs typeface="Times New Roman" pitchFamily="18" charset="0"/>
              </a:rPr>
              <a:t>techniques have been used.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simplest technique – instillation and re-aspiration of </a:t>
            </a:r>
            <a:r>
              <a:rPr lang="en-US" sz="2000" dirty="0">
                <a:latin typeface="Times New Roman" pitchFamily="18" charset="0"/>
                <a:cs typeface="Times New Roman" pitchFamily="18" charset="0"/>
              </a:rPr>
              <a:t>10ml of Hanks’ balanced salt solution at </a:t>
            </a:r>
            <a:r>
              <a:rPr lang="en-US" sz="2000" dirty="0" smtClean="0">
                <a:latin typeface="Times New Roman" pitchFamily="18" charset="0"/>
                <a:cs typeface="Times New Roman" pitchFamily="18" charset="0"/>
              </a:rPr>
              <a:t>the interdental </a:t>
            </a:r>
            <a:r>
              <a:rPr lang="en-US" sz="2000" dirty="0">
                <a:latin typeface="Times New Roman" pitchFamily="18" charset="0"/>
                <a:cs typeface="Times New Roman" pitchFamily="18" charset="0"/>
              </a:rPr>
              <a:t>papilla </a:t>
            </a:r>
            <a:r>
              <a:rPr lang="en-US" sz="2000" dirty="0" err="1">
                <a:solidFill>
                  <a:srgbClr val="FFFF00"/>
                </a:solidFill>
                <a:latin typeface="Times New Roman" pitchFamily="18" charset="0"/>
                <a:cs typeface="Times New Roman" pitchFamily="18" charset="0"/>
              </a:rPr>
              <a:t>Skapski</a:t>
            </a:r>
            <a:r>
              <a:rPr lang="en-US" sz="2000" dirty="0">
                <a:solidFill>
                  <a:srgbClr val="FFFF00"/>
                </a:solidFill>
                <a:latin typeface="Times New Roman" pitchFamily="18" charset="0"/>
                <a:cs typeface="Times New Roman" pitchFamily="18" charset="0"/>
              </a:rPr>
              <a:t> H</a:t>
            </a:r>
            <a:r>
              <a:rPr lang="en-US" sz="2000" dirty="0" smtClean="0">
                <a:solidFill>
                  <a:srgbClr val="FFFF00"/>
                </a:solidFill>
                <a:latin typeface="Times New Roman" pitchFamily="18" charset="0"/>
                <a:cs typeface="Times New Roman" pitchFamily="18" charset="0"/>
              </a:rPr>
              <a:t>, 1976.</a:t>
            </a:r>
          </a:p>
          <a:p>
            <a:pPr algn="just"/>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process was </a:t>
            </a:r>
            <a:r>
              <a:rPr lang="en-US" sz="2000" dirty="0" smtClean="0">
                <a:latin typeface="Times New Roman" pitchFamily="18" charset="0"/>
                <a:cs typeface="Times New Roman" pitchFamily="18" charset="0"/>
              </a:rPr>
              <a:t>repeated 12 </a:t>
            </a:r>
            <a:r>
              <a:rPr lang="en-US" sz="2000" dirty="0">
                <a:latin typeface="Times New Roman" pitchFamily="18" charset="0"/>
                <a:cs typeface="Times New Roman" pitchFamily="18" charset="0"/>
              </a:rPr>
              <a:t>times to allow thorough mixing of the </a:t>
            </a:r>
            <a:r>
              <a:rPr lang="en-US" sz="2000" dirty="0" smtClean="0">
                <a:latin typeface="Times New Roman" pitchFamily="18" charset="0"/>
                <a:cs typeface="Times New Roman" pitchFamily="18" charset="0"/>
              </a:rPr>
              <a:t>transport solution </a:t>
            </a:r>
            <a:r>
              <a:rPr lang="en-US" sz="2000" dirty="0">
                <a:latin typeface="Times New Roman" pitchFamily="18" charset="0"/>
                <a:cs typeface="Times New Roman" pitchFamily="18" charset="0"/>
              </a:rPr>
              <a:t>and GCF.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technique could therefore </a:t>
            </a:r>
            <a:r>
              <a:rPr lang="en-US" sz="2000" dirty="0" smtClean="0">
                <a:latin typeface="Times New Roman" pitchFamily="18" charset="0"/>
                <a:cs typeface="Times New Roman" pitchFamily="18" charset="0"/>
              </a:rPr>
              <a:t>be applied </a:t>
            </a:r>
            <a:r>
              <a:rPr lang="en-US" sz="2000" dirty="0">
                <a:latin typeface="Times New Roman" pitchFamily="18" charset="0"/>
                <a:cs typeface="Times New Roman" pitchFamily="18" charset="0"/>
              </a:rPr>
              <a:t>either to individual interdental units or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multiple units which were then pooled.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more </a:t>
            </a:r>
            <a:r>
              <a:rPr lang="en-US" sz="2000" dirty="0" smtClean="0">
                <a:latin typeface="Times New Roman" pitchFamily="18" charset="0"/>
                <a:cs typeface="Times New Roman" pitchFamily="18" charset="0"/>
              </a:rPr>
              <a:t>complicated method </a:t>
            </a:r>
            <a:r>
              <a:rPr lang="en-US" sz="2000" dirty="0">
                <a:solidFill>
                  <a:srgbClr val="FFFF00"/>
                </a:solidFill>
                <a:latin typeface="Times New Roman" pitchFamily="18" charset="0"/>
                <a:cs typeface="Times New Roman" pitchFamily="18" charset="0"/>
              </a:rPr>
              <a:t>Oppenheim </a:t>
            </a:r>
            <a:r>
              <a:rPr lang="en-US" sz="2000" dirty="0" smtClean="0">
                <a:solidFill>
                  <a:srgbClr val="FFFF00"/>
                </a:solidFill>
                <a:latin typeface="Times New Roman" pitchFamily="18" charset="0"/>
                <a:cs typeface="Times New Roman" pitchFamily="18" charset="0"/>
              </a:rPr>
              <a:t>FG, 1970 </a:t>
            </a:r>
            <a:r>
              <a:rPr lang="en-US" sz="2000" dirty="0">
                <a:latin typeface="Times New Roman" pitchFamily="18" charset="0"/>
                <a:cs typeface="Times New Roman" pitchFamily="18" charset="0"/>
              </a:rPr>
              <a:t>involved the construction of </a:t>
            </a:r>
            <a:r>
              <a:rPr lang="en-US" sz="2000" dirty="0" smtClean="0">
                <a:latin typeface="Times New Roman" pitchFamily="18" charset="0"/>
                <a:cs typeface="Times New Roman" pitchFamily="18" charset="0"/>
              </a:rPr>
              <a:t>a customized </a:t>
            </a:r>
            <a:r>
              <a:rPr lang="en-US" sz="2000" dirty="0">
                <a:latin typeface="Times New Roman" pitchFamily="18" charset="0"/>
                <a:cs typeface="Times New Roman" pitchFamily="18" charset="0"/>
              </a:rPr>
              <a:t>acrylic stent which isolated the </a:t>
            </a:r>
            <a:r>
              <a:rPr lang="en-US" sz="2000" dirty="0" smtClean="0">
                <a:latin typeface="Times New Roman" pitchFamily="18" charset="0"/>
                <a:cs typeface="Times New Roman" pitchFamily="18" charset="0"/>
              </a:rPr>
              <a:t>gingival tissues </a:t>
            </a:r>
            <a:r>
              <a:rPr lang="en-US" sz="2000" dirty="0">
                <a:latin typeface="Times New Roman" pitchFamily="18" charset="0"/>
                <a:cs typeface="Times New Roman" pitchFamily="18" charset="0"/>
              </a:rPr>
              <a:t>from the rest of the mouth.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tissues </a:t>
            </a:r>
            <a:r>
              <a:rPr lang="en-US" sz="2000" dirty="0" smtClean="0">
                <a:latin typeface="Times New Roman" pitchFamily="18" charset="0"/>
                <a:cs typeface="Times New Roman" pitchFamily="18" charset="0"/>
              </a:rPr>
              <a:t>were then </a:t>
            </a:r>
            <a:r>
              <a:rPr lang="en-US" sz="2000" dirty="0">
                <a:latin typeface="Times New Roman" pitchFamily="18" charset="0"/>
                <a:cs typeface="Times New Roman" pitchFamily="18" charset="0"/>
              </a:rPr>
              <a:t>irrigated for 15min, with a saline </a:t>
            </a:r>
            <a:r>
              <a:rPr lang="en-US" sz="2000" dirty="0" smtClean="0">
                <a:latin typeface="Times New Roman" pitchFamily="18" charset="0"/>
                <a:cs typeface="Times New Roman" pitchFamily="18" charset="0"/>
              </a:rPr>
              <a:t>solution, using </a:t>
            </a:r>
            <a:r>
              <a:rPr lang="en-US" sz="2000" dirty="0">
                <a:latin typeface="Times New Roman" pitchFamily="18" charset="0"/>
                <a:cs typeface="Times New Roman" pitchFamily="18" charset="0"/>
              </a:rPr>
              <a:t>a peristaltic pump, and the diluted GCF </a:t>
            </a:r>
            <a:r>
              <a:rPr lang="en-US" sz="2000" dirty="0" smtClean="0">
                <a:latin typeface="Times New Roman" pitchFamily="18" charset="0"/>
                <a:cs typeface="Times New Roman" pitchFamily="18" charset="0"/>
              </a:rPr>
              <a:t>was removed</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7613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25113" cy="924475"/>
          </a:xfrm>
        </p:spPr>
        <p:txBody>
          <a:bodyPr/>
          <a:lstStyle/>
          <a:p>
            <a:r>
              <a:rPr lang="en-US" dirty="0" err="1" smtClean="0">
                <a:solidFill>
                  <a:schemeClr val="tx2"/>
                </a:solidFill>
                <a:latin typeface="Times New Roman" pitchFamily="18" charset="0"/>
                <a:cs typeface="Times New Roman" pitchFamily="18" charset="0"/>
              </a:rPr>
              <a:t>Adavantage</a:t>
            </a:r>
            <a:r>
              <a:rPr lang="en-US" dirty="0" smtClean="0">
                <a:solidFill>
                  <a:schemeClr val="tx2"/>
                </a:solidFill>
                <a:latin typeface="Times New Roman" pitchFamily="18" charset="0"/>
                <a:cs typeface="Times New Roman" pitchFamily="18" charset="0"/>
              </a:rPr>
              <a:t> and disadvantages</a:t>
            </a:r>
            <a:endParaRPr lang="en-US"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807361"/>
            <a:ext cx="7848599" cy="4051437"/>
          </a:xfrm>
        </p:spPr>
        <p:txBody>
          <a:bodyPr>
            <a:noAutofit/>
          </a:bodyPr>
          <a:lstStyle/>
          <a:p>
            <a:pPr algn="just"/>
            <a:r>
              <a:rPr lang="en-US" sz="2000" dirty="0">
                <a:latin typeface="Times New Roman" pitchFamily="18" charset="0"/>
                <a:cs typeface="Times New Roman" pitchFamily="18" charset="0"/>
              </a:rPr>
              <a:t>The washing technique is particularly valuable </a:t>
            </a:r>
            <a:r>
              <a:rPr lang="en-US" sz="2000" dirty="0" smtClean="0">
                <a:latin typeface="Times New Roman" pitchFamily="18" charset="0"/>
                <a:cs typeface="Times New Roman" pitchFamily="18" charset="0"/>
              </a:rPr>
              <a:t>for harvesting </a:t>
            </a:r>
            <a:r>
              <a:rPr lang="en-US" sz="2000" dirty="0">
                <a:latin typeface="Times New Roman" pitchFamily="18" charset="0"/>
                <a:cs typeface="Times New Roman" pitchFamily="18" charset="0"/>
              </a:rPr>
              <a:t>cells from the gingival crevice </a:t>
            </a:r>
            <a:r>
              <a:rPr lang="en-US" sz="2000" dirty="0" smtClean="0">
                <a:latin typeface="Times New Roman" pitchFamily="18" charset="0"/>
                <a:cs typeface="Times New Roman" pitchFamily="18" charset="0"/>
              </a:rPr>
              <a:t>region.</a:t>
            </a:r>
          </a:p>
          <a:p>
            <a:pPr algn="just"/>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the production of customized </a:t>
            </a:r>
            <a:r>
              <a:rPr lang="en-US" sz="2000" dirty="0" smtClean="0">
                <a:latin typeface="Times New Roman" pitchFamily="18" charset="0"/>
                <a:cs typeface="Times New Roman" pitchFamily="18" charset="0"/>
              </a:rPr>
              <a:t>acrylic stents </a:t>
            </a:r>
            <a:r>
              <a:rPr lang="en-US" sz="2000" dirty="0">
                <a:latin typeface="Times New Roman" pitchFamily="18" charset="0"/>
                <a:cs typeface="Times New Roman" pitchFamily="18" charset="0"/>
              </a:rPr>
              <a:t>is complicated and technically demanding.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is technique </a:t>
            </a:r>
            <a:r>
              <a:rPr lang="en-US" sz="2000" dirty="0">
                <a:latin typeface="Times New Roman" pitchFamily="18" charset="0"/>
                <a:cs typeface="Times New Roman" pitchFamily="18" charset="0"/>
              </a:rPr>
              <a:t>of limited application </a:t>
            </a:r>
            <a:r>
              <a:rPr lang="en-US" sz="2000" dirty="0" smtClean="0">
                <a:latin typeface="Times New Roman" pitchFamily="18" charset="0"/>
                <a:cs typeface="Times New Roman" pitchFamily="18" charset="0"/>
              </a:rPr>
              <a:t>and has </a:t>
            </a:r>
            <a:r>
              <a:rPr lang="en-US" sz="2000" dirty="0">
                <a:latin typeface="Times New Roman" pitchFamily="18" charset="0"/>
                <a:cs typeface="Times New Roman" pitchFamily="18" charset="0"/>
              </a:rPr>
              <a:t>been restricted to the study of GCF </a:t>
            </a:r>
            <a:r>
              <a:rPr lang="en-US" sz="2000" dirty="0" smtClean="0">
                <a:latin typeface="Times New Roman" pitchFamily="18" charset="0"/>
                <a:cs typeface="Times New Roman" pitchFamily="18" charset="0"/>
              </a:rPr>
              <a:t>obtained from </a:t>
            </a:r>
            <a:r>
              <a:rPr lang="en-US" sz="2000" dirty="0">
                <a:latin typeface="Times New Roman" pitchFamily="18" charset="0"/>
                <a:cs typeface="Times New Roman" pitchFamily="18" charset="0"/>
              </a:rPr>
              <a:t>only a few individuals.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Only applied </a:t>
            </a:r>
            <a:r>
              <a:rPr lang="en-US" sz="2000" dirty="0">
                <a:latin typeface="Times New Roman" pitchFamily="18" charset="0"/>
                <a:cs typeface="Times New Roman" pitchFamily="18" charset="0"/>
              </a:rPr>
              <a:t>to the maxillary arch, </a:t>
            </a:r>
            <a:r>
              <a:rPr lang="en-US" sz="2000" dirty="0" smtClean="0">
                <a:latin typeface="Times New Roman" pitchFamily="18" charset="0"/>
                <a:cs typeface="Times New Roman" pitchFamily="18" charset="0"/>
              </a:rPr>
              <a:t>because of </a:t>
            </a:r>
            <a:r>
              <a:rPr lang="en-US" sz="2000" dirty="0">
                <a:latin typeface="Times New Roman" pitchFamily="18" charset="0"/>
                <a:cs typeface="Times New Roman" pitchFamily="18" charset="0"/>
              </a:rPr>
              <a:t>the difficulties of producing a </a:t>
            </a:r>
            <a:r>
              <a:rPr lang="en-US" sz="2000" dirty="0" smtClean="0">
                <a:latin typeface="Times New Roman" pitchFamily="18" charset="0"/>
                <a:cs typeface="Times New Roman" pitchFamily="18" charset="0"/>
              </a:rPr>
              <a:t>technically satisfactory </a:t>
            </a:r>
            <a:r>
              <a:rPr lang="en-US" sz="2000" dirty="0">
                <a:latin typeface="Times New Roman" pitchFamily="18" charset="0"/>
                <a:cs typeface="Times New Roman" pitchFamily="18" charset="0"/>
              </a:rPr>
              <a:t>appliance for the mandibular arch.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GCF </a:t>
            </a:r>
            <a:r>
              <a:rPr lang="en-US" sz="2000" dirty="0">
                <a:latin typeface="Times New Roman" pitchFamily="18" charset="0"/>
                <a:cs typeface="Times New Roman" pitchFamily="18" charset="0"/>
              </a:rPr>
              <a:t>from individual </a:t>
            </a:r>
            <a:r>
              <a:rPr lang="en-US" sz="2000" dirty="0" smtClean="0">
                <a:latin typeface="Times New Roman" pitchFamily="18" charset="0"/>
                <a:cs typeface="Times New Roman" pitchFamily="18" charset="0"/>
              </a:rPr>
              <a:t>sites cannot </a:t>
            </a:r>
            <a:r>
              <a:rPr lang="en-US" sz="2000" dirty="0">
                <a:latin typeface="Times New Roman" pitchFamily="18" charset="0"/>
                <a:cs typeface="Times New Roman" pitchFamily="18" charset="0"/>
              </a:rPr>
              <a:t>be analyzed</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All fluid </a:t>
            </a:r>
            <a:r>
              <a:rPr lang="en-US" sz="2000" dirty="0">
                <a:latin typeface="Times New Roman" pitchFamily="18" charset="0"/>
                <a:cs typeface="Times New Roman" pitchFamily="18" charset="0"/>
              </a:rPr>
              <a:t>may not be recovered </a:t>
            </a:r>
            <a:r>
              <a:rPr lang="en-US" sz="2000" dirty="0" smtClean="0">
                <a:latin typeface="Times New Roman" pitchFamily="18" charset="0"/>
                <a:cs typeface="Times New Roman" pitchFamily="18" charset="0"/>
              </a:rPr>
              <a:t>during the </a:t>
            </a:r>
            <a:r>
              <a:rPr lang="en-US" sz="2000" dirty="0">
                <a:latin typeface="Times New Roman" pitchFamily="18" charset="0"/>
                <a:cs typeface="Times New Roman" pitchFamily="18" charset="0"/>
              </a:rPr>
              <a:t>aspiration and re-aspiration procedure.  </a:t>
            </a:r>
            <a:r>
              <a:rPr lang="en-US" sz="2000" dirty="0" smtClean="0">
                <a:latin typeface="Times New Roman" pitchFamily="18" charset="0"/>
                <a:cs typeface="Times New Roman" pitchFamily="18" charset="0"/>
              </a:rPr>
              <a:t>Thus accurate quantification </a:t>
            </a:r>
            <a:r>
              <a:rPr lang="en-US" sz="2000" dirty="0">
                <a:latin typeface="Times New Roman" pitchFamily="18" charset="0"/>
                <a:cs typeface="Times New Roman" pitchFamily="18" charset="0"/>
              </a:rPr>
              <a:t>of GCF volume or </a:t>
            </a:r>
            <a:r>
              <a:rPr lang="en-US" sz="2000" dirty="0" smtClean="0">
                <a:latin typeface="Times New Roman" pitchFamily="18" charset="0"/>
                <a:cs typeface="Times New Roman" pitchFamily="18" charset="0"/>
              </a:rPr>
              <a:t>composition is </a:t>
            </a:r>
            <a:r>
              <a:rPr lang="en-US" sz="2000" dirty="0">
                <a:latin typeface="Times New Roman" pitchFamily="18" charset="0"/>
                <a:cs typeface="Times New Roman" pitchFamily="18" charset="0"/>
              </a:rPr>
              <a:t>not possible as the precise dilution factor </a:t>
            </a:r>
            <a:r>
              <a:rPr lang="en-US" sz="2000" dirty="0" smtClean="0">
                <a:latin typeface="Times New Roman" pitchFamily="18" charset="0"/>
                <a:cs typeface="Times New Roman" pitchFamily="18" charset="0"/>
              </a:rPr>
              <a:t>cannot be </a:t>
            </a:r>
            <a:r>
              <a:rPr lang="en-US" sz="2000" dirty="0">
                <a:latin typeface="Times New Roman" pitchFamily="18" charset="0"/>
                <a:cs typeface="Times New Roman" pitchFamily="18" charset="0"/>
              </a:rPr>
              <a:t>determined.</a:t>
            </a:r>
          </a:p>
        </p:txBody>
      </p:sp>
    </p:spTree>
    <p:extLst>
      <p:ext uri="{BB962C8B-B14F-4D97-AF65-F5344CB8AC3E}">
        <p14:creationId xmlns:p14="http://schemas.microsoft.com/office/powerpoint/2010/main" val="388951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Absorbent filter paper strip</a:t>
            </a:r>
            <a:endParaRPr lang="en-IN" dirty="0">
              <a:solidFill>
                <a:schemeClr val="tx2"/>
              </a:solidFill>
              <a:latin typeface="Times New Roman" pitchFamily="18" charset="0"/>
              <a:cs typeface="Times New Roman" pitchFamily="18" charset="0"/>
            </a:endParaRPr>
          </a:p>
        </p:txBody>
      </p:sp>
      <p:pic>
        <p:nvPicPr>
          <p:cNvPr id="4" name="Picture 11" descr="gcf collection"/>
          <p:cNvPicPr>
            <a:picLocks noGrp="1" noChangeAspect="1" noChangeArrowheads="1"/>
          </p:cNvPicPr>
          <p:nvPr>
            <p:ph idx="1"/>
          </p:nvPr>
        </p:nvPicPr>
        <p:blipFill>
          <a:blip r:embed="rId2" cstate="print"/>
          <a:stretch>
            <a:fillRect/>
          </a:stretch>
        </p:blipFill>
        <p:spPr bwMode="auto">
          <a:xfrm>
            <a:off x="6477000" y="2209800"/>
            <a:ext cx="2438400" cy="225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33400" y="1981200"/>
            <a:ext cx="5715000" cy="4154984"/>
          </a:xfrm>
          <a:prstGeom prst="rect">
            <a:avLst/>
          </a:prstGeom>
          <a:noFill/>
        </p:spPr>
        <p:txBody>
          <a:bodyPr wrap="square">
            <a:spAutoFit/>
          </a:bodyPr>
          <a:lstStyle/>
          <a:p>
            <a:pPr algn="just"/>
            <a:r>
              <a:rPr lang="en-US" sz="2400" dirty="0" smtClean="0">
                <a:latin typeface="Times New Roman" pitchFamily="18" charset="0"/>
                <a:cs typeface="Times New Roman" pitchFamily="18" charset="0"/>
              </a:rPr>
              <a:t>These strips are placed within the sulcus (Intrasulcular method) or at its entrance (Extrasulcular method). The placement of filter paper strip in relation to the sulcus or pocket is important.</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The Brill technique </a:t>
            </a:r>
            <a:r>
              <a:rPr lang="en-US" sz="2400" dirty="0" smtClean="0">
                <a:latin typeface="Times New Roman" pitchFamily="18" charset="0"/>
                <a:cs typeface="Times New Roman" pitchFamily="18" charset="0"/>
              </a:rPr>
              <a:t>places it into the pocket until resistance is encountered.</a:t>
            </a:r>
          </a:p>
          <a:p>
            <a:pPr>
              <a:buFont typeface="Wingdings" pitchFamily="2" charset="2"/>
              <a:buNone/>
            </a:pPr>
            <a:r>
              <a:rPr lang="en-US" sz="2400" dirty="0" smtClean="0">
                <a:latin typeface="Times New Roman" pitchFamily="18" charset="0"/>
                <a:cs typeface="Times New Roman" pitchFamily="18" charset="0"/>
              </a:rPr>
              <a:t>      DISADVANTAGE ----  This method introduces a degree of irritation of the sulcular epithelium than can, by itself trigger the oozing of fluid. </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normAutofit/>
          </a:bodyPr>
          <a:lstStyle/>
          <a:p>
            <a:r>
              <a:rPr lang="en-US" sz="2400" dirty="0" smtClean="0">
                <a:latin typeface="Times New Roman" pitchFamily="18" charset="0"/>
                <a:cs typeface="Times New Roman" pitchFamily="18" charset="0"/>
              </a:rPr>
              <a:t>To minimize this irritation, </a:t>
            </a:r>
            <a:r>
              <a:rPr lang="en-US" sz="2400" b="1" dirty="0" smtClean="0">
                <a:solidFill>
                  <a:srgbClr val="FFFF00"/>
                </a:solidFill>
                <a:latin typeface="Times New Roman" pitchFamily="18" charset="0"/>
                <a:cs typeface="Times New Roman" pitchFamily="18" charset="0"/>
              </a:rPr>
              <a:t>Loe and Holm</a:t>
            </a:r>
            <a:r>
              <a:rPr lang="en-US" sz="2400" dirty="0" smtClean="0">
                <a:solidFill>
                  <a:srgbClr val="FFFF00"/>
                </a:solidFill>
                <a:latin typeface="Times New Roman" pitchFamily="18" charset="0"/>
                <a:cs typeface="Times New Roman" pitchFamily="18" charset="0"/>
              </a:rPr>
              <a:t> – </a:t>
            </a:r>
            <a:r>
              <a:rPr lang="en-US" sz="2400" b="1" dirty="0" smtClean="0">
                <a:solidFill>
                  <a:srgbClr val="FFFF00"/>
                </a:solidFill>
                <a:latin typeface="Times New Roman" pitchFamily="18" charset="0"/>
                <a:cs typeface="Times New Roman" pitchFamily="18" charset="0"/>
              </a:rPr>
              <a:t>Pedersen 1965 </a:t>
            </a:r>
            <a:r>
              <a:rPr lang="en-US" sz="2400" dirty="0" smtClean="0">
                <a:latin typeface="Times New Roman" pitchFamily="18" charset="0"/>
                <a:cs typeface="Times New Roman" pitchFamily="18" charset="0"/>
              </a:rPr>
              <a:t>placed the filter paper strip just at the entrance of the pocket or over the pocket entrance. In this way, fluid seeping out is picked up by the strip, but the sulcular epithelium will not be in contact with the paper. </a:t>
            </a:r>
          </a:p>
          <a:p>
            <a:pPr>
              <a:buNone/>
            </a:pPr>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solidFill>
                  <a:schemeClr val="tx2"/>
                </a:solidFill>
              </a:rPr>
              <a:t>Method of collection</a:t>
            </a:r>
            <a:endParaRPr lang="en-US" dirty="0">
              <a:solidFill>
                <a:schemeClr val="tx2"/>
              </a:solidFill>
            </a:endParaRPr>
          </a:p>
        </p:txBody>
      </p:sp>
      <p:cxnSp>
        <p:nvCxnSpPr>
          <p:cNvPr id="4" name="Straight Connector 3"/>
          <p:cNvCxnSpPr/>
          <p:nvPr/>
        </p:nvCxnSpPr>
        <p:spPr>
          <a:xfrm>
            <a:off x="4100146" y="2286000"/>
            <a:ext cx="0" cy="6858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716300240"/>
              </p:ext>
            </p:extLst>
          </p:nvPr>
        </p:nvGraphicFramePr>
        <p:xfrm>
          <a:off x="609600" y="1524000"/>
          <a:ext cx="7696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09625"/>
            <a:ext cx="45529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4191000"/>
            <a:ext cx="6781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positioning of papers for the </a:t>
            </a:r>
            <a:r>
              <a:rPr lang="en-US" sz="2400" dirty="0" smtClean="0">
                <a:latin typeface="Times New Roman" pitchFamily="18" charset="0"/>
                <a:cs typeface="Times New Roman" pitchFamily="18" charset="0"/>
              </a:rPr>
              <a:t>filter paper </a:t>
            </a:r>
            <a:r>
              <a:rPr lang="en-US" sz="2400" dirty="0">
                <a:latin typeface="Times New Roman" pitchFamily="18" charset="0"/>
                <a:cs typeface="Times New Roman" pitchFamily="18" charset="0"/>
              </a:rPr>
              <a:t>strip method of collection: (a) </a:t>
            </a:r>
            <a:r>
              <a:rPr lang="en-US" sz="2400" dirty="0" err="1">
                <a:latin typeface="Times New Roman" pitchFamily="18" charset="0"/>
                <a:cs typeface="Times New Roman" pitchFamily="18" charset="0"/>
              </a:rPr>
              <a:t>extracrevicular</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method; (b) </a:t>
            </a:r>
            <a:r>
              <a:rPr lang="en-US" sz="2400" dirty="0" err="1">
                <a:latin typeface="Times New Roman" pitchFamily="18" charset="0"/>
                <a:cs typeface="Times New Roman" pitchFamily="18" charset="0"/>
              </a:rPr>
              <a:t>intracrevicular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method ‘superficial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Löe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&amp; Holm-Pederson],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intracrevicular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method ‘deep</a:t>
            </a:r>
            <a:r>
              <a:rPr lang="en-US" sz="2400" dirty="0" smtClean="0">
                <a:latin typeface="Times New Roman" pitchFamily="18" charset="0"/>
                <a:cs typeface="Times New Roman" pitchFamily="18" charset="0"/>
              </a:rPr>
              <a:t>’ [Brill].</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673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sz="4000" dirty="0" err="1" smtClean="0">
                <a:solidFill>
                  <a:schemeClr val="tx2"/>
                </a:solidFill>
                <a:latin typeface="Times New Roman" pitchFamily="18" charset="0"/>
                <a:cs typeface="Times New Roman" pitchFamily="18" charset="0"/>
              </a:rPr>
              <a:t>Preweighed</a:t>
            </a:r>
            <a:r>
              <a:rPr lang="en-US" sz="4000" dirty="0" smtClean="0">
                <a:solidFill>
                  <a:schemeClr val="tx2"/>
                </a:solidFill>
                <a:latin typeface="Times New Roman" pitchFamily="18" charset="0"/>
                <a:cs typeface="Times New Roman" pitchFamily="18" charset="0"/>
              </a:rPr>
              <a:t> twisted threads</a:t>
            </a:r>
            <a:endParaRPr lang="en-IN" sz="4000" dirty="0">
              <a:solidFill>
                <a:schemeClr val="tx2"/>
              </a:solidFill>
              <a:latin typeface="Times New Roman" pitchFamily="18" charset="0"/>
              <a:cs typeface="Times New Roman" pitchFamily="18" charset="0"/>
            </a:endParaRPr>
          </a:p>
        </p:txBody>
      </p:sp>
      <p:sp>
        <p:nvSpPr>
          <p:cNvPr id="20483" name="Rectangle 3"/>
          <p:cNvSpPr>
            <a:spLocks noGrp="1"/>
          </p:cNvSpPr>
          <p:nvPr>
            <p:ph idx="1"/>
          </p:nvPr>
        </p:nvSpPr>
        <p:spPr/>
        <p:txBody>
          <a:bodyPr>
            <a:normAutofit/>
          </a:bodyPr>
          <a:lstStyle/>
          <a:p>
            <a:pPr>
              <a:buClr>
                <a:schemeClr val="folHlink"/>
              </a:buClr>
              <a:buNone/>
            </a:pPr>
            <a:r>
              <a:rPr lang="en-US" sz="2400" dirty="0" smtClean="0">
                <a:latin typeface="Times New Roman" pitchFamily="18" charset="0"/>
                <a:cs typeface="Times New Roman" pitchFamily="18" charset="0"/>
              </a:rPr>
              <a:t>Threads were placed in the gingival crevice around the tooth ,and the amount of fluid collected was estimated by weigh in the sample thread.</a:t>
            </a:r>
          </a:p>
          <a:p>
            <a:pPr>
              <a:buClr>
                <a:schemeClr val="folHlink"/>
              </a:buClr>
              <a:buNone/>
            </a:pPr>
            <a:r>
              <a:rPr lang="en-US" sz="2400" dirty="0" smtClean="0">
                <a:latin typeface="Times New Roman" pitchFamily="18" charset="0"/>
                <a:cs typeface="Times New Roman" pitchFamily="18" charset="0"/>
              </a:rPr>
              <a:t>Used by </a:t>
            </a:r>
            <a:r>
              <a:rPr lang="en-US" sz="2400" dirty="0" smtClean="0">
                <a:solidFill>
                  <a:srgbClr val="FFFF00"/>
                </a:solidFill>
                <a:latin typeface="Times New Roman" pitchFamily="18" charset="0"/>
                <a:cs typeface="Times New Roman" pitchFamily="18" charset="0"/>
              </a:rPr>
              <a:t>WEINSTEIN et al 1967</a:t>
            </a:r>
          </a:p>
          <a:p>
            <a:pPr>
              <a:buClr>
                <a:schemeClr val="folHlink"/>
              </a:buClr>
              <a:buNone/>
            </a:pPr>
            <a:endParaRPr lang="en-US" sz="2400" dirty="0" smtClean="0">
              <a:latin typeface="Times New Roman" pitchFamily="18" charset="0"/>
              <a:cs typeface="Times New Roman" pitchFamily="18" charset="0"/>
            </a:endParaRPr>
          </a:p>
          <a:p>
            <a:pPr eaLnBrk="1" hangingPunct="1">
              <a:buNone/>
            </a:pPr>
            <a:endParaRPr lang="en-US" sz="2400" dirty="0" smtClean="0">
              <a:latin typeface="Times New Roman" pitchFamily="18" charset="0"/>
              <a:cs typeface="Times New Roman" pitchFamily="18" charset="0"/>
            </a:endParaRPr>
          </a:p>
        </p:txBody>
      </p:sp>
      <p:sp>
        <p:nvSpPr>
          <p:cNvPr id="20486" name="WordArt 9"/>
          <p:cNvSpPr>
            <a:spLocks noChangeArrowheads="1" noChangeShapeType="1" noTextEdit="1"/>
          </p:cNvSpPr>
          <p:nvPr/>
        </p:nvSpPr>
        <p:spPr bwMode="auto">
          <a:xfrm>
            <a:off x="152400" y="304800"/>
            <a:ext cx="8991600" cy="647700"/>
          </a:xfrm>
          <a:prstGeom prst="rect">
            <a:avLst/>
          </a:prstGeom>
        </p:spPr>
        <p:txBody>
          <a:bodyPr wrap="none" fromWordArt="1">
            <a:prstTxWarp prst="textPlain">
              <a:avLst>
                <a:gd name="adj" fmla="val 50000"/>
              </a:avLst>
            </a:prstTxWarp>
          </a:bodyPr>
          <a:lstStyle/>
          <a:p>
            <a:pPr algn="ctr"/>
            <a:endParaRPr lang="en-IN" sz="3600" kern="10" dirty="0">
              <a:ln w="9525">
                <a:solidFill>
                  <a:srgbClr val="000000"/>
                </a:solidFill>
                <a:round/>
                <a:headEnd/>
                <a:tailEnd/>
              </a:ln>
              <a:solidFill>
                <a:schemeClr val="bg1"/>
              </a:solidFill>
              <a:latin typeface="Arial Bla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tx2"/>
                </a:solidFill>
                <a:latin typeface="Times New Roman" pitchFamily="18" charset="0"/>
                <a:cs typeface="Times New Roman" pitchFamily="18" charset="0"/>
              </a:rPr>
              <a:t>Anatomy of the gingival crevice</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50988"/>
            <a:ext cx="3886200" cy="4541837"/>
          </a:xfrm>
        </p:spPr>
        <p:txBody>
          <a:bodyPr>
            <a:normAutofit/>
          </a:bodyPr>
          <a:lstStyle/>
          <a:p>
            <a:r>
              <a:rPr lang="en-US" sz="2400" dirty="0" smtClean="0">
                <a:latin typeface="Times New Roman" pitchFamily="18" charset="0"/>
                <a:cs typeface="Times New Roman" pitchFamily="18" charset="0"/>
              </a:rPr>
              <a:t>The gingival sulcus </a:t>
            </a:r>
          </a:p>
          <a:p>
            <a:pPr>
              <a:buNone/>
            </a:pPr>
            <a:r>
              <a:rPr lang="en-US" sz="2400" dirty="0" smtClean="0">
                <a:latin typeface="Times New Roman" pitchFamily="18" charset="0"/>
                <a:cs typeface="Times New Roman" pitchFamily="18" charset="0"/>
              </a:rPr>
              <a:t>is the shallow crevice or </a:t>
            </a:r>
          </a:p>
          <a:p>
            <a:pPr>
              <a:buNone/>
            </a:pPr>
            <a:r>
              <a:rPr lang="en-US" sz="2400" dirty="0" smtClean="0">
                <a:latin typeface="Times New Roman" pitchFamily="18" charset="0"/>
                <a:cs typeface="Times New Roman" pitchFamily="18" charset="0"/>
              </a:rPr>
              <a:t>space around the tooth ,</a:t>
            </a:r>
          </a:p>
          <a:p>
            <a:pPr>
              <a:buNone/>
            </a:pPr>
            <a:r>
              <a:rPr lang="en-US" sz="2400" dirty="0" smtClean="0">
                <a:latin typeface="Times New Roman" pitchFamily="18" charset="0"/>
                <a:cs typeface="Times New Roman" pitchFamily="18" charset="0"/>
              </a:rPr>
              <a:t>bounded by the surface </a:t>
            </a:r>
          </a:p>
          <a:p>
            <a:pPr>
              <a:buNone/>
            </a:pPr>
            <a:r>
              <a:rPr lang="en-US" sz="2400" dirty="0" smtClean="0">
                <a:latin typeface="Times New Roman" pitchFamily="18" charset="0"/>
                <a:cs typeface="Times New Roman" pitchFamily="18" charset="0"/>
              </a:rPr>
              <a:t>of the tooth on one side and</a:t>
            </a:r>
          </a:p>
          <a:p>
            <a:pPr>
              <a:buNone/>
            </a:pPr>
            <a:r>
              <a:rPr lang="en-US" sz="2400" dirty="0" smtClean="0">
                <a:latin typeface="Times New Roman" pitchFamily="18" charset="0"/>
                <a:cs typeface="Times New Roman" pitchFamily="18" charset="0"/>
              </a:rPr>
              <a:t>the epithelial lining the </a:t>
            </a:r>
          </a:p>
          <a:p>
            <a:pPr>
              <a:buNone/>
            </a:pPr>
            <a:r>
              <a:rPr lang="en-US" sz="2400" dirty="0" smtClean="0">
                <a:latin typeface="Times New Roman" pitchFamily="18" charset="0"/>
                <a:cs typeface="Times New Roman" pitchFamily="18" charset="0"/>
              </a:rPr>
              <a:t>free margin of the </a:t>
            </a:r>
          </a:p>
          <a:p>
            <a:pPr>
              <a:buNone/>
            </a:pPr>
            <a:r>
              <a:rPr lang="en-US" sz="2400" dirty="0" smtClean="0">
                <a:latin typeface="Times New Roman" pitchFamily="18" charset="0"/>
                <a:cs typeface="Times New Roman" pitchFamily="18" charset="0"/>
              </a:rPr>
              <a:t>gingiva on the other.</a:t>
            </a:r>
          </a:p>
          <a:p>
            <a:endParaRPr lang="en-IN" sz="2400" dirty="0">
              <a:latin typeface="Times New Roman" pitchFamily="18" charset="0"/>
              <a:cs typeface="Times New Roman" pitchFamily="18" charset="0"/>
            </a:endParaRPr>
          </a:p>
        </p:txBody>
      </p:sp>
      <p:pic>
        <p:nvPicPr>
          <p:cNvPr id="4" name="Picture 16"/>
          <p:cNvPicPr>
            <a:picLocks noChangeAspect="1" noChangeArrowheads="1"/>
          </p:cNvPicPr>
          <p:nvPr/>
        </p:nvPicPr>
        <p:blipFill>
          <a:blip r:embed="rId2" cstate="print"/>
          <a:srcRect/>
          <a:stretch>
            <a:fillRect/>
          </a:stretch>
        </p:blipFill>
        <p:spPr bwMode="auto">
          <a:xfrm>
            <a:off x="4724400" y="1676400"/>
            <a:ext cx="3781425" cy="417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914400" y="304800"/>
            <a:ext cx="7125113" cy="924475"/>
          </a:xfrm>
        </p:spPr>
        <p:txBody>
          <a:bodyPr>
            <a:normAutofit fontScale="90000"/>
          </a:bodyPr>
          <a:lstStyle/>
          <a:p>
            <a:r>
              <a:rPr lang="en-US" sz="4000" dirty="0" smtClean="0">
                <a:solidFill>
                  <a:schemeClr val="tx2"/>
                </a:solidFill>
                <a:latin typeface="Times New Roman" pitchFamily="18" charset="0"/>
                <a:cs typeface="Times New Roman" pitchFamily="18" charset="0"/>
              </a:rPr>
              <a:t/>
            </a:r>
            <a:br>
              <a:rPr lang="en-US" sz="4000" dirty="0" smtClean="0">
                <a:solidFill>
                  <a:schemeClr val="tx2"/>
                </a:solidFill>
                <a:latin typeface="Times New Roman" pitchFamily="18" charset="0"/>
                <a:cs typeface="Times New Roman" pitchFamily="18" charset="0"/>
              </a:rPr>
            </a:br>
            <a:r>
              <a:rPr lang="en-US" sz="4000" dirty="0">
                <a:solidFill>
                  <a:schemeClr val="tx2"/>
                </a:solidFill>
                <a:latin typeface="Times New Roman" pitchFamily="18" charset="0"/>
                <a:cs typeface="Times New Roman" pitchFamily="18" charset="0"/>
              </a:rPr>
              <a:t>Micropipettes/ capillary tubing</a:t>
            </a:r>
            <a:r>
              <a:rPr lang="en-US" sz="4000" dirty="0" smtClean="0">
                <a:solidFill>
                  <a:schemeClr val="tx2"/>
                </a:solidFill>
                <a:latin typeface="Times New Roman" pitchFamily="18" charset="0"/>
                <a:cs typeface="Times New Roman" pitchFamily="18" charset="0"/>
              </a:rPr>
              <a:t/>
            </a:r>
            <a:br>
              <a:rPr lang="en-US" sz="4000" dirty="0" smtClean="0">
                <a:solidFill>
                  <a:schemeClr val="tx2"/>
                </a:solidFill>
                <a:latin typeface="Times New Roman" pitchFamily="18" charset="0"/>
                <a:cs typeface="Times New Roman" pitchFamily="18" charset="0"/>
              </a:rPr>
            </a:br>
            <a:endParaRPr lang="en-US" sz="4000" dirty="0" smtClean="0">
              <a:solidFill>
                <a:schemeClr val="tx2"/>
              </a:solidFill>
              <a:latin typeface="Times New Roman" pitchFamily="18" charset="0"/>
              <a:cs typeface="Times New Roman" pitchFamily="18" charset="0"/>
            </a:endParaRPr>
          </a:p>
        </p:txBody>
      </p:sp>
      <p:sp>
        <p:nvSpPr>
          <p:cNvPr id="9" name="Content Placeholder 8"/>
          <p:cNvSpPr>
            <a:spLocks noGrp="1"/>
          </p:cNvSpPr>
          <p:nvPr>
            <p:ph idx="1"/>
          </p:nvPr>
        </p:nvSpPr>
        <p:spPr>
          <a:xfrm>
            <a:off x="838200" y="1828800"/>
            <a:ext cx="7125112" cy="4051437"/>
          </a:xfrm>
        </p:spPr>
        <p:txBody>
          <a:bodyPr>
            <a:noAutofit/>
          </a:bodyPr>
          <a:lstStyle/>
          <a:p>
            <a:pPr>
              <a:buClr>
                <a:srgbClr val="00CC00"/>
              </a:buClr>
              <a:buNone/>
            </a:pPr>
            <a:r>
              <a:rPr lang="en-US" sz="2400" dirty="0" smtClean="0">
                <a:solidFill>
                  <a:srgbClr val="FFFF00"/>
                </a:solidFill>
                <a:latin typeface="Times New Roman" pitchFamily="18" charset="0"/>
                <a:cs typeface="Times New Roman" pitchFamily="18" charset="0"/>
              </a:rPr>
              <a:t>KRASSE AND EGELBERG 1958 </a:t>
            </a:r>
            <a:r>
              <a:rPr lang="en-US" sz="2400" dirty="0" smtClean="0">
                <a:latin typeface="Times New Roman" pitchFamily="18" charset="0"/>
                <a:cs typeface="Times New Roman" pitchFamily="18" charset="0"/>
              </a:rPr>
              <a:t>were first to utilize capillary tubing.</a:t>
            </a:r>
          </a:p>
          <a:p>
            <a:pPr>
              <a:buClr>
                <a:srgbClr val="00CC00"/>
              </a:buClr>
              <a:buNone/>
            </a:pPr>
            <a:r>
              <a:rPr lang="en-US" sz="2400" dirty="0" smtClean="0">
                <a:latin typeface="Times New Roman" pitchFamily="18" charset="0"/>
                <a:cs typeface="Times New Roman" pitchFamily="18" charset="0"/>
              </a:rPr>
              <a:t>This permits the collection of fluid by capillary action.</a:t>
            </a:r>
          </a:p>
          <a:p>
            <a:pPr>
              <a:buClr>
                <a:srgbClr val="00CC00"/>
              </a:buClr>
              <a:buNone/>
            </a:pPr>
            <a:r>
              <a:rPr lang="en-US" sz="2400" dirty="0" smtClean="0">
                <a:latin typeface="Times New Roman" pitchFamily="18" charset="0"/>
                <a:cs typeface="Times New Roman" pitchFamily="18" charset="0"/>
              </a:rPr>
              <a:t>                  After isolation and drying of collection </a:t>
            </a:r>
            <a:r>
              <a:rPr lang="en-US" sz="2400" dirty="0" err="1" smtClean="0">
                <a:latin typeface="Times New Roman" pitchFamily="18" charset="0"/>
                <a:cs typeface="Times New Roman" pitchFamily="18" charset="0"/>
              </a:rPr>
              <a:t>site,capillary</a:t>
            </a:r>
            <a:r>
              <a:rPr lang="en-US" sz="2400" dirty="0" smtClean="0">
                <a:latin typeface="Times New Roman" pitchFamily="18" charset="0"/>
                <a:cs typeface="Times New Roman" pitchFamily="18" charset="0"/>
              </a:rPr>
              <a:t> tubes of known diameter are inserted into the entrance of gingival crevice, GCF migrates into the tube by capillary action.</a:t>
            </a:r>
          </a:p>
          <a:p>
            <a:pPr>
              <a:buClr>
                <a:srgbClr val="00CC00"/>
              </a:buClr>
              <a:buNone/>
            </a:pPr>
            <a:r>
              <a:rPr lang="en-US" sz="2400" dirty="0" smtClean="0">
                <a:latin typeface="Times New Roman" pitchFamily="18" charset="0"/>
                <a:cs typeface="Times New Roman" pitchFamily="18" charset="0"/>
              </a:rPr>
              <a:t>                  As diameter is known, the amount of GCF can be calculated by measuring the distance which the GCF has migrated.</a:t>
            </a:r>
          </a:p>
          <a:p>
            <a:pPr>
              <a:buClr>
                <a:srgbClr val="00CC00"/>
              </a:buClr>
              <a:buNone/>
            </a:pPr>
            <a:r>
              <a:rPr lang="en-US" sz="2400" dirty="0" smtClean="0">
                <a:latin typeface="Times New Roman" pitchFamily="18" charset="0"/>
                <a:cs typeface="Times New Roman" pitchFamily="18" charset="0"/>
              </a:rPr>
              <a:t>                 And finally, their content is then centrifuged and analyzed.</a:t>
            </a:r>
          </a:p>
          <a:p>
            <a:pPr>
              <a:buNone/>
            </a:pPr>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10"/>
          <p:cNvPicPr>
            <a:picLocks noGrp="1" noChangeAspect="1" noChangeArrowheads="1"/>
          </p:cNvPicPr>
          <p:nvPr>
            <p:ph idx="1"/>
          </p:nvPr>
        </p:nvPicPr>
        <p:blipFill>
          <a:blip r:embed="rId2" cstate="print"/>
          <a:srcRect/>
          <a:stretch>
            <a:fillRect/>
          </a:stretch>
        </p:blipFill>
        <p:spPr bwMode="auto">
          <a:xfrm>
            <a:off x="685800" y="2971800"/>
            <a:ext cx="266510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Nitika\Desktop\IndianJDentRes_2010_21_4_531_74209_f7.jpg"/>
          <p:cNvPicPr>
            <a:picLocks noChangeAspect="1" noChangeArrowheads="1"/>
          </p:cNvPicPr>
          <p:nvPr/>
        </p:nvPicPr>
        <p:blipFill>
          <a:blip r:embed="rId3" cstate="print"/>
          <a:srcRect/>
          <a:stretch>
            <a:fillRect/>
          </a:stretch>
        </p:blipFill>
        <p:spPr bwMode="auto">
          <a:xfrm>
            <a:off x="3733800" y="2286000"/>
            <a:ext cx="4800600" cy="3245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125112" cy="4889637"/>
          </a:xfrm>
        </p:spPr>
        <p:txBody>
          <a:bodyPr>
            <a:normAutofit lnSpcReduction="10000"/>
          </a:bodyPr>
          <a:lstStyle/>
          <a:p>
            <a:r>
              <a:rPr lang="en-US" sz="2400" dirty="0" smtClean="0">
                <a:latin typeface="Times New Roman" pitchFamily="18" charset="0"/>
                <a:cs typeface="Times New Roman" pitchFamily="18" charset="0"/>
              </a:rPr>
              <a:t>Advantage: provides an undiluted sample of native GCF</a:t>
            </a:r>
          </a:p>
          <a:p>
            <a:r>
              <a:rPr lang="en-US" sz="2400" dirty="0" smtClean="0">
                <a:latin typeface="Times New Roman" pitchFamily="18" charset="0"/>
                <a:cs typeface="Times New Roman" pitchFamily="18" charset="0"/>
              </a:rPr>
              <a:t>Disadvantages:</a:t>
            </a:r>
          </a:p>
          <a:p>
            <a:pPr lvl="1"/>
            <a:r>
              <a:rPr lang="en-US" sz="2400" dirty="0" smtClean="0">
                <a:latin typeface="Times New Roman" pitchFamily="18" charset="0"/>
                <a:cs typeface="Times New Roman" pitchFamily="18" charset="0"/>
              </a:rPr>
              <a:t>Difficult to hold capillary tube at the entrance of gingival crevice for such lengthy periods</a:t>
            </a:r>
          </a:p>
          <a:p>
            <a:pPr lvl="1"/>
            <a:r>
              <a:rPr lang="en-US" sz="2400" dirty="0" smtClean="0">
                <a:latin typeface="Times New Roman" pitchFamily="18" charset="0"/>
                <a:cs typeface="Times New Roman" pitchFamily="18" charset="0"/>
              </a:rPr>
              <a:t>Difficult to remove the complete sample from the tubing</a:t>
            </a:r>
            <a:endParaRPr lang="en-US" sz="2400" dirty="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May cause trauma as excessive holding of pipette is required</a:t>
            </a:r>
          </a:p>
          <a:p>
            <a:pPr lvl="1"/>
            <a:r>
              <a:rPr lang="en-US" sz="2400" dirty="0" smtClean="0">
                <a:latin typeface="Times New Roman" pitchFamily="18" charset="0"/>
                <a:cs typeface="Times New Roman" pitchFamily="18" charset="0"/>
              </a:rPr>
              <a:t>The collection of the fluid is difficult because the viscosity of the fluid makes the aspiration difficult</a:t>
            </a:r>
          </a:p>
          <a:p>
            <a:pPr lvl="1">
              <a:buNone/>
            </a:pPr>
            <a:endParaRPr lang="en-US" sz="2400" dirty="0" smtClean="0">
              <a:latin typeface="Times New Roman" pitchFamily="18" charset="0"/>
              <a:cs typeface="Times New Roman" pitchFamily="18" charset="0"/>
            </a:endParaRPr>
          </a:p>
          <a:p>
            <a:pPr lvl="1"/>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Crevicular washings </a:t>
            </a:r>
            <a:endParaRPr lang="en-IN" dirty="0">
              <a:solidFill>
                <a:schemeClr val="tx2"/>
              </a:solidFill>
              <a:latin typeface="Times New Roman" pitchFamily="18" charset="0"/>
              <a:cs typeface="Times New Roman" pitchFamily="18" charset="0"/>
            </a:endParaRPr>
          </a:p>
        </p:txBody>
      </p:sp>
      <p:sp>
        <p:nvSpPr>
          <p:cNvPr id="9" name="Content Placeholder 8"/>
          <p:cNvSpPr>
            <a:spLocks noGrp="1"/>
          </p:cNvSpPr>
          <p:nvPr>
            <p:ph idx="1"/>
          </p:nvPr>
        </p:nvSpPr>
        <p:spPr/>
        <p:txBody>
          <a:bodyPr>
            <a:normAutofit/>
          </a:bodyPr>
          <a:lstStyle/>
          <a:p>
            <a:pPr algn="just">
              <a:lnSpc>
                <a:spcPct val="90000"/>
              </a:lnSpc>
            </a:pPr>
            <a:r>
              <a:rPr lang="en-US" sz="2400" b="1" dirty="0" smtClean="0">
                <a:solidFill>
                  <a:srgbClr val="FFFF00"/>
                </a:solidFill>
                <a:latin typeface="Times New Roman" pitchFamily="18" charset="0"/>
                <a:cs typeface="Times New Roman" pitchFamily="18" charset="0"/>
              </a:rPr>
              <a:t>The Method Of Oppenheim:</a:t>
            </a:r>
          </a:p>
          <a:p>
            <a:pPr algn="just">
              <a:lnSpc>
                <a:spcPct val="90000"/>
              </a:lnSpc>
              <a:buNone/>
            </a:pPr>
            <a:r>
              <a:rPr lang="en-US" sz="2400" dirty="0" smtClean="0">
                <a:latin typeface="Times New Roman" pitchFamily="18" charset="0"/>
                <a:cs typeface="Times New Roman" pitchFamily="18" charset="0"/>
              </a:rPr>
              <a:t> 	This method uses an appliance consisting of a hard acrylic plate covering the maxilla with soft borders and a groove following the gingival margins, connected to four collection tubes.</a:t>
            </a:r>
            <a:endParaRPr lang="en-US" sz="2400" b="1" dirty="0" smtClean="0">
              <a:latin typeface="Times New Roman" pitchFamily="18" charset="0"/>
              <a:cs typeface="Times New Roman" pitchFamily="18" charset="0"/>
            </a:endParaRPr>
          </a:p>
          <a:p>
            <a:pPr algn="just">
              <a:lnSpc>
                <a:spcPct val="90000"/>
              </a:lnSpc>
            </a:pPr>
            <a:r>
              <a:rPr lang="en-US" sz="2400" dirty="0" smtClean="0">
                <a:latin typeface="Times New Roman" pitchFamily="18" charset="0"/>
                <a:cs typeface="Times New Roman" pitchFamily="18" charset="0"/>
              </a:rPr>
              <a:t>	The washings are obtained by rinsing the crevicular areas from one side to the other, using a peristaltic pump.</a:t>
            </a:r>
            <a:endParaRPr lang="en-US" sz="2400" b="1" dirty="0" smtClean="0">
              <a:latin typeface="Times New Roman" pitchFamily="18" charset="0"/>
              <a:cs typeface="Times New Roman" pitchFamily="18" charset="0"/>
            </a:endParaRPr>
          </a:p>
          <a:p>
            <a:pPr algn="just">
              <a:lnSpc>
                <a:spcPct val="90000"/>
              </a:lnSpc>
              <a:buNone/>
            </a:pPr>
            <a:r>
              <a:rPr lang="en-US" sz="2400" b="1" dirty="0" smtClean="0">
                <a:latin typeface="Times New Roman" pitchFamily="18" charset="0"/>
                <a:cs typeface="Times New Roman" pitchFamily="18" charset="0"/>
              </a:rPr>
              <a:t> </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ADVANTAGES:</a:t>
            </a:r>
          </a:p>
          <a:p>
            <a:pPr lvl="1"/>
            <a:r>
              <a:rPr lang="en-US" sz="2400" dirty="0" smtClean="0">
                <a:latin typeface="Times New Roman" pitchFamily="18" charset="0"/>
                <a:cs typeface="Times New Roman" pitchFamily="18" charset="0"/>
              </a:rPr>
              <a:t>Useful for longitudinal studies</a:t>
            </a:r>
          </a:p>
          <a:p>
            <a:pPr lvl="1"/>
            <a:r>
              <a:rPr lang="en-US" sz="2400" dirty="0" smtClean="0">
                <a:latin typeface="Times New Roman" pitchFamily="18" charset="0"/>
                <a:cs typeface="Times New Roman" pitchFamily="18" charset="0"/>
              </a:rPr>
              <a:t>Permits collection without disturbing the integrity of the marginal tissues</a:t>
            </a:r>
          </a:p>
          <a:p>
            <a:pPr lvl="1"/>
            <a:r>
              <a:rPr lang="en-US" sz="2400" dirty="0" smtClean="0">
                <a:latin typeface="Times New Roman" pitchFamily="18" charset="0"/>
                <a:cs typeface="Times New Roman" pitchFamily="18" charset="0"/>
              </a:rPr>
              <a:t>Contamination is least</a:t>
            </a:r>
          </a:p>
          <a:p>
            <a:pPr marL="0" indent="0">
              <a:buNone/>
            </a:pPr>
            <a:r>
              <a:rPr lang="en-US" sz="2400" dirty="0" smtClean="0">
                <a:latin typeface="Times New Roman" pitchFamily="18" charset="0"/>
                <a:cs typeface="Times New Roman" pitchFamily="18" charset="0"/>
              </a:rPr>
              <a:t>DISADVANTAGES:</a:t>
            </a:r>
          </a:p>
          <a:p>
            <a:pPr lvl="1"/>
            <a:r>
              <a:rPr lang="en-US" sz="2400" dirty="0" smtClean="0">
                <a:latin typeface="Times New Roman" pitchFamily="18" charset="0"/>
                <a:cs typeface="Times New Roman" pitchFamily="18" charset="0"/>
              </a:rPr>
              <a:t>Complex procedure</a:t>
            </a:r>
          </a:p>
          <a:p>
            <a:pPr lvl="1"/>
            <a:r>
              <a:rPr lang="en-US" sz="2400" dirty="0" smtClean="0">
                <a:latin typeface="Times New Roman" pitchFamily="18" charset="0"/>
                <a:cs typeface="Times New Roman" pitchFamily="18" charset="0"/>
              </a:rPr>
              <a:t>Represents a dilution of crevicular fluid</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304800" y="1676400"/>
            <a:ext cx="6553200" cy="369332"/>
          </a:xfrm>
          <a:prstGeom prst="rect">
            <a:avLst/>
          </a:prstGeom>
          <a:noFill/>
          <a:ln w="9525">
            <a:noFill/>
            <a:miter lim="800000"/>
            <a:headEnd/>
            <a:tailEnd/>
          </a:ln>
        </p:spPr>
        <p:txBody>
          <a:bodyPr>
            <a:spAutoFit/>
          </a:bodyPr>
          <a:lstStyle/>
          <a:p>
            <a:pPr>
              <a:buClr>
                <a:srgbClr val="E8F814"/>
              </a:buClr>
            </a:pPr>
            <a:endParaRPr lang="en-US" dirty="0"/>
          </a:p>
        </p:txBody>
      </p:sp>
      <p:sp>
        <p:nvSpPr>
          <p:cNvPr id="9" name="Title 8"/>
          <p:cNvSpPr>
            <a:spLocks noGrp="1"/>
          </p:cNvSpPr>
          <p:nvPr>
            <p:ph type="title"/>
          </p:nvPr>
        </p:nvSpPr>
        <p:spPr/>
        <p:txBody>
          <a:bodyPr/>
          <a:lstStyle/>
          <a:p>
            <a:endParaRPr lang="en-IN" dirty="0"/>
          </a:p>
        </p:txBody>
      </p:sp>
      <p:sp>
        <p:nvSpPr>
          <p:cNvPr id="10" name="Content Placeholder 9"/>
          <p:cNvSpPr>
            <a:spLocks noGrp="1"/>
          </p:cNvSpPr>
          <p:nvPr>
            <p:ph idx="1"/>
          </p:nvPr>
        </p:nvSpPr>
        <p:spPr/>
        <p:txBody>
          <a:bodyPr>
            <a:normAutofit/>
          </a:bodyPr>
          <a:lstStyle/>
          <a:p>
            <a:pPr marL="0" indent="0">
              <a:buClr>
                <a:srgbClr val="00B050"/>
              </a:buClr>
              <a:buNone/>
            </a:pPr>
            <a:r>
              <a:rPr lang="en-US" sz="2400" b="1" dirty="0" smtClean="0">
                <a:solidFill>
                  <a:srgbClr val="FFFF00"/>
                </a:solidFill>
                <a:latin typeface="Times New Roman" pitchFamily="18" charset="0"/>
                <a:cs typeface="Times New Roman" pitchFamily="18" charset="0"/>
              </a:rPr>
              <a:t>The Method Of Skapski And Lehner:</a:t>
            </a:r>
            <a:endParaRPr lang="en-US" sz="2400" dirty="0" smtClean="0">
              <a:solidFill>
                <a:srgbClr val="FFFF00"/>
              </a:solidFill>
              <a:latin typeface="Times New Roman" pitchFamily="18" charset="0"/>
              <a:cs typeface="Times New Roman" pitchFamily="18" charset="0"/>
            </a:endParaRPr>
          </a:p>
          <a:p>
            <a:pPr lvl="1">
              <a:buClr>
                <a:schemeClr val="accent1"/>
              </a:buClr>
            </a:pPr>
            <a:r>
              <a:rPr lang="en-US" sz="2400" dirty="0" smtClean="0">
                <a:latin typeface="Times New Roman" pitchFamily="18" charset="0"/>
                <a:cs typeface="Times New Roman" pitchFamily="18" charset="0"/>
              </a:rPr>
              <a:t>This method uses two injection needles fitted one within the other such that during sampling the inside, or ejection, needle is at the bottom of the pocket and the outside, or collecting, one is at the gingival margin. The collection needle is drained into a sample tube by continuous suction</a:t>
            </a:r>
          </a:p>
          <a:p>
            <a:pPr>
              <a:buClr>
                <a:srgbClr val="00B050"/>
              </a:buClr>
            </a:pPr>
            <a:endParaRPr lang="en-US" sz="24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marL="0" indent="0">
              <a:buClr>
                <a:schemeClr val="accent1"/>
              </a:buClr>
              <a:buNone/>
            </a:pPr>
            <a:r>
              <a:rPr lang="en-US" sz="2400" dirty="0" smtClean="0">
                <a:latin typeface="Times New Roman" pitchFamily="18" charset="0"/>
                <a:cs typeface="Times New Roman" pitchFamily="18" charset="0"/>
              </a:rPr>
              <a:t>ADVANTAGES</a:t>
            </a:r>
          </a:p>
          <a:p>
            <a:pPr lvl="1">
              <a:buClr>
                <a:schemeClr val="accent1"/>
              </a:buClr>
            </a:pPr>
            <a:r>
              <a:rPr lang="en-US" sz="2400" dirty="0" smtClean="0">
                <a:latin typeface="Times New Roman" pitchFamily="18" charset="0"/>
                <a:cs typeface="Times New Roman" pitchFamily="18" charset="0"/>
              </a:rPr>
              <a:t>Useful for cases of clinically normal gingival</a:t>
            </a:r>
          </a:p>
          <a:p>
            <a:pPr lvl="1">
              <a:buClr>
                <a:schemeClr val="accent1"/>
              </a:buClr>
            </a:pPr>
            <a:r>
              <a:rPr lang="en-US" sz="2400" dirty="0" smtClean="0">
                <a:latin typeface="Times New Roman" pitchFamily="18" charset="0"/>
                <a:cs typeface="Times New Roman" pitchFamily="18" charset="0"/>
              </a:rPr>
              <a:t>Useful for studying the number and state of cells and bacteria form the crevicular area</a:t>
            </a:r>
          </a:p>
          <a:p>
            <a:pPr>
              <a:buClr>
                <a:schemeClr val="accent1"/>
              </a:buClr>
            </a:pPr>
            <a:endParaRPr lang="en-US" sz="2400" dirty="0" smtClean="0">
              <a:latin typeface="Times New Roman" pitchFamily="18" charset="0"/>
              <a:cs typeface="Times New Roman" pitchFamily="18" charset="0"/>
            </a:endParaRPr>
          </a:p>
          <a:p>
            <a:pPr marL="0" indent="0">
              <a:buClr>
                <a:schemeClr val="accent1"/>
              </a:buClr>
              <a:buNone/>
            </a:pPr>
            <a:r>
              <a:rPr lang="en-US" sz="2400" dirty="0" smtClean="0">
                <a:latin typeface="Times New Roman" pitchFamily="18" charset="0"/>
                <a:cs typeface="Times New Roman" pitchFamily="18" charset="0"/>
              </a:rPr>
              <a:t>DISADVANTAGES;</a:t>
            </a:r>
          </a:p>
          <a:p>
            <a:pPr lvl="1">
              <a:buClr>
                <a:schemeClr val="accent1"/>
              </a:buClr>
            </a:pPr>
            <a:r>
              <a:rPr lang="en-US" sz="2400" dirty="0" smtClean="0">
                <a:latin typeface="Times New Roman" pitchFamily="18" charset="0"/>
                <a:cs typeface="Times New Roman" pitchFamily="18" charset="0"/>
              </a:rPr>
              <a:t>Does not permit absolute Quantitative assessment as the dilution factor cannot be determined</a:t>
            </a:r>
          </a:p>
          <a:p>
            <a:pPr>
              <a:buClr>
                <a:schemeClr val="accent1"/>
              </a:buClr>
            </a:pPr>
            <a:endParaRPr lang="en-IN" sz="2400" dirty="0" smtClean="0">
              <a:latin typeface="Times New Roman" pitchFamily="18" charset="0"/>
              <a:cs typeface="Times New Roman" pitchFamily="18" charset="0"/>
            </a:endParaRPr>
          </a:p>
          <a:p>
            <a:pPr>
              <a:buClr>
                <a:schemeClr val="accent1"/>
              </a:buClr>
            </a:pPr>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Times New Roman" pitchFamily="18" charset="0"/>
                <a:cs typeface="Times New Roman" pitchFamily="18" charset="0"/>
              </a:rPr>
              <a:t>Problems during GCF collection</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b="1" dirty="0" smtClean="0">
                <a:latin typeface="Times New Roman" pitchFamily="18" charset="0"/>
                <a:cs typeface="Times New Roman" pitchFamily="18" charset="0"/>
              </a:rPr>
              <a:t>Contamination</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The major sources of contamination of GCF sample would be blood, saliva, or plaque. </a:t>
            </a:r>
          </a:p>
          <a:p>
            <a:r>
              <a:rPr lang="en-US" sz="2400" b="1" dirty="0" smtClean="0">
                <a:latin typeface="Times New Roman" pitchFamily="18" charset="0"/>
                <a:cs typeface="Times New Roman" pitchFamily="18" charset="0"/>
              </a:rPr>
              <a:t>Sampling time</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The problem with prolonged collection times is that the nature of the GCF sample collected is likely to change with the protein concentration of the initial GCF collected.</a:t>
            </a:r>
            <a:endParaRPr lang="en-US" sz="2400" b="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US" sz="2400" b="1" dirty="0" smtClean="0">
                <a:latin typeface="Times New Roman" pitchFamily="18" charset="0"/>
                <a:cs typeface="Times New Roman" pitchFamily="18" charset="0"/>
              </a:rPr>
              <a:t>Volume determination</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Recovery from strips</a:t>
            </a:r>
          </a:p>
          <a:p>
            <a:r>
              <a:rPr lang="en-US" sz="2400" b="1" dirty="0" smtClean="0">
                <a:latin typeface="Times New Roman" pitchFamily="18" charset="0"/>
                <a:cs typeface="Times New Roman" pitchFamily="18" charset="0"/>
              </a:rPr>
              <a:t>Data reporting</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Constituents found within GCF samples have either</a:t>
            </a:r>
          </a:p>
          <a:p>
            <a:pPr>
              <a:buNone/>
            </a:pPr>
            <a:r>
              <a:rPr lang="en-US" sz="2400" dirty="0" smtClean="0">
                <a:latin typeface="Times New Roman" pitchFamily="18" charset="0"/>
                <a:cs typeface="Times New Roman" pitchFamily="18" charset="0"/>
              </a:rPr>
              <a:t>been reported as absolute amount (mg), concentrations</a:t>
            </a:r>
          </a:p>
          <a:p>
            <a:pPr>
              <a:buNone/>
            </a:pPr>
            <a:r>
              <a:rPr lang="en-US" sz="2400" dirty="0" smtClean="0">
                <a:latin typeface="Times New Roman" pitchFamily="18" charset="0"/>
                <a:cs typeface="Times New Roman" pitchFamily="18" charset="0"/>
              </a:rPr>
              <a:t>(mg/ml)</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PERIOTRON</a:t>
            </a:r>
            <a:endParaRPr lang="en-IN" dirty="0">
              <a:solidFill>
                <a:schemeClr val="tx2"/>
              </a:solidFill>
              <a:latin typeface="Times New Roman" pitchFamily="18" charset="0"/>
              <a:cs typeface="Times New Roman" pitchFamily="18" charset="0"/>
            </a:endParaRPr>
          </a:p>
        </p:txBody>
      </p:sp>
      <p:pic>
        <p:nvPicPr>
          <p:cNvPr id="5" name="Picture 6" descr="C:\Users\Nitika\Desktop\13.JPG"/>
          <p:cNvPicPr>
            <a:picLocks noChangeAspect="1" noChangeArrowheads="1"/>
          </p:cNvPicPr>
          <p:nvPr/>
        </p:nvPicPr>
        <p:blipFill>
          <a:blip r:embed="rId2" cstate="print"/>
          <a:srcRect/>
          <a:stretch>
            <a:fillRect/>
          </a:stretch>
        </p:blipFill>
        <p:spPr bwMode="auto">
          <a:xfrm>
            <a:off x="2057400" y="2209800"/>
            <a:ext cx="480060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533400" y="4648200"/>
            <a:ext cx="8305800" cy="1569660"/>
          </a:xfrm>
          <a:prstGeom prst="rect">
            <a:avLst/>
          </a:prstGeom>
          <a:noFill/>
        </p:spPr>
        <p:txBody>
          <a:bodyPr wrap="square" rtlCol="0">
            <a:spAutoFit/>
          </a:bodyPr>
          <a:lstStyle/>
          <a:p>
            <a:pPr lvl="0"/>
            <a:r>
              <a:rPr lang="en-US" sz="2400" dirty="0" smtClean="0">
                <a:latin typeface="Times New Roman" pitchFamily="18" charset="0"/>
                <a:ea typeface="Times New Roman" pitchFamily="18" charset="0"/>
                <a:cs typeface="Times New Roman" pitchFamily="18" charset="0"/>
              </a:rPr>
              <a:t>An electronic method has been devised for measuring gingival fluid absorbed on paper strips by Harco electronics called Periotron  (Dental product division Winnipeg, Manitoba, Canada). </a:t>
            </a:r>
            <a:endParaRPr lang="en-US"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2"/>
                </a:solidFill>
                <a:latin typeface="Times New Roman" pitchFamily="18" charset="0"/>
                <a:cs typeface="Times New Roman" pitchFamily="18" charset="0"/>
              </a:rPr>
              <a:t>Is GCF a Transduate of interstitial fluid? </a:t>
            </a:r>
            <a:endParaRPr lang="en-IN" sz="4400"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From the work of </a:t>
            </a:r>
            <a:r>
              <a:rPr lang="en-US" sz="2400" b="1" dirty="0" smtClean="0">
                <a:solidFill>
                  <a:srgbClr val="FFFF00"/>
                </a:solidFill>
                <a:latin typeface="Times New Roman" pitchFamily="18" charset="0"/>
                <a:cs typeface="Times New Roman" pitchFamily="18" charset="0"/>
              </a:rPr>
              <a:t>Alfano (1974) </a:t>
            </a:r>
            <a:r>
              <a:rPr lang="en-US" sz="2400" dirty="0" smtClean="0">
                <a:latin typeface="Times New Roman" pitchFamily="18" charset="0"/>
                <a:cs typeface="Times New Roman" pitchFamily="18" charset="0"/>
              </a:rPr>
              <a:t>and from the hypothesis postulated by </a:t>
            </a:r>
            <a:r>
              <a:rPr lang="en-US" sz="2400" b="1" dirty="0" smtClean="0">
                <a:solidFill>
                  <a:srgbClr val="FFFF00"/>
                </a:solidFill>
                <a:latin typeface="Times New Roman" pitchFamily="18" charset="0"/>
                <a:cs typeface="Times New Roman" pitchFamily="18" charset="0"/>
              </a:rPr>
              <a:t>Pashley (1976)</a:t>
            </a:r>
            <a:r>
              <a:rPr lang="en-US" sz="2400"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which suggested that the initial fluid produced could simply represent interstitial fluid which appears in the crevice as a result of an osmotic gradient. This initial, pre-inflammatory fluid was considered to be a transduate, and, on stimulation, this changed to become an inflammatory exudate </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125112" cy="4051437"/>
          </a:xfrm>
        </p:spPr>
        <p:txBody>
          <a:bodyPr>
            <a:noAutofit/>
          </a:bodyPr>
          <a:lstStyle/>
          <a:p>
            <a:r>
              <a:rPr lang="en-US" sz="2400" dirty="0" smtClean="0">
                <a:latin typeface="Times New Roman" pitchFamily="18" charset="0"/>
                <a:cs typeface="Times New Roman" pitchFamily="18" charset="0"/>
              </a:rPr>
              <a:t>An electronic measuring device which measures the affect on the electric current flow of wetted paper strip.</a:t>
            </a:r>
          </a:p>
          <a:p>
            <a:r>
              <a:rPr lang="en-US" sz="2400" dirty="0" smtClean="0">
                <a:latin typeface="Times New Roman" pitchFamily="18" charset="0"/>
                <a:cs typeface="Times New Roman" pitchFamily="18" charset="0"/>
              </a:rPr>
              <a:t>It has 2 metal jaws which acts as the plates of an electrical condenser.</a:t>
            </a:r>
          </a:p>
          <a:p>
            <a:r>
              <a:rPr lang="en-US" sz="2400" dirty="0" smtClean="0">
                <a:latin typeface="Times New Roman" pitchFamily="18" charset="0"/>
                <a:cs typeface="Times New Roman" pitchFamily="18" charset="0"/>
              </a:rPr>
              <a:t>When a dry strip is places </a:t>
            </a:r>
            <a:r>
              <a:rPr lang="en-US" sz="2400" dirty="0" smtClean="0">
                <a:latin typeface="Times New Roman" pitchFamily="18" charset="0"/>
                <a:cs typeface="Times New Roman" pitchFamily="18" charset="0"/>
                <a:sym typeface="Wingdings" pitchFamily="2" charset="2"/>
              </a:rPr>
              <a:t> zero reading is obtained</a:t>
            </a:r>
          </a:p>
          <a:p>
            <a:r>
              <a:rPr lang="en-US" sz="2400" dirty="0" smtClean="0">
                <a:latin typeface="Times New Roman" pitchFamily="18" charset="0"/>
                <a:cs typeface="Times New Roman" pitchFamily="18" charset="0"/>
                <a:sym typeface="Wingdings" pitchFamily="2" charset="2"/>
              </a:rPr>
              <a:t>A wet paper strip will increase the capacitance in proportion to the volume of fluid and this can be measured as an increased value in the readout.</a:t>
            </a:r>
          </a:p>
          <a:p>
            <a:r>
              <a:rPr lang="en-US" sz="2400" dirty="0" smtClean="0">
                <a:latin typeface="Times New Roman" pitchFamily="18" charset="0"/>
                <a:cs typeface="Times New Roman" pitchFamily="18" charset="0"/>
                <a:sym typeface="Wingdings" pitchFamily="2" charset="2"/>
              </a:rPr>
              <a:t>Three models  600, 6000 and 8000.</a:t>
            </a:r>
          </a:p>
          <a:p>
            <a:r>
              <a:rPr lang="en-US" sz="2400" dirty="0" smtClean="0">
                <a:latin typeface="Times New Roman" pitchFamily="18" charset="0"/>
                <a:cs typeface="Times New Roman" pitchFamily="18" charset="0"/>
                <a:sym typeface="Wingdings" pitchFamily="2" charset="2"/>
              </a:rPr>
              <a:t>Limitations: inability to measure the volume of FCG greater than 1.0µl.</a:t>
            </a:r>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86107691"/>
              </p:ext>
            </p:extLst>
          </p:nvPr>
        </p:nvGraphicFramePr>
        <p:xfrm>
          <a:off x="457200" y="4572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0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24475"/>
          </a:xfrm>
        </p:spPr>
        <p:txBody>
          <a:bodyPr/>
          <a:lstStyle/>
          <a:p>
            <a:r>
              <a:rPr lang="en-US" dirty="0" smtClean="0">
                <a:solidFill>
                  <a:schemeClr val="tx2"/>
                </a:solidFill>
                <a:latin typeface="Times New Roman" pitchFamily="18" charset="0"/>
                <a:cs typeface="Times New Roman" pitchFamily="18" charset="0"/>
              </a:rPr>
              <a:t>Enzymes &amp; other compounds in GCF</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fontAlgn="base">
              <a:spcBef>
                <a:spcPct val="0"/>
              </a:spcBef>
              <a:spcAft>
                <a:spcPct val="0"/>
              </a:spcAft>
            </a:pPr>
            <a:r>
              <a:rPr lang="en-US" sz="2400" dirty="0" smtClean="0">
                <a:latin typeface="Times New Roman" pitchFamily="18" charset="0"/>
                <a:cs typeface="Times New Roman" pitchFamily="18" charset="0"/>
              </a:rPr>
              <a:t>Acid phosphates</a:t>
            </a:r>
          </a:p>
          <a:p>
            <a:pPr marL="0" indent="0" fontAlgn="base">
              <a:spcBef>
                <a:spcPct val="0"/>
              </a:spcBef>
              <a:spcAft>
                <a:spcPct val="0"/>
              </a:spcAft>
            </a:pPr>
            <a:r>
              <a:rPr lang="en-US" sz="2400" dirty="0" smtClean="0">
                <a:latin typeface="Times New Roman" pitchFamily="18" charset="0"/>
                <a:cs typeface="Times New Roman" pitchFamily="18" charset="0"/>
              </a:rPr>
              <a:t>Alkaline phosphatase</a:t>
            </a:r>
          </a:p>
          <a:p>
            <a:pPr marL="0" indent="0" fontAlgn="base">
              <a:spcBef>
                <a:spcPct val="0"/>
              </a:spcBef>
              <a:spcAft>
                <a:spcPct val="0"/>
              </a:spcAft>
            </a:pPr>
            <a:r>
              <a:rPr lang="en-US" sz="2400" dirty="0" smtClean="0">
                <a:latin typeface="Times New Roman" pitchFamily="18" charset="0"/>
                <a:cs typeface="Times New Roman" pitchFamily="18" charset="0"/>
              </a:rPr>
              <a:t>Alpha 1 antitrypsin</a:t>
            </a:r>
          </a:p>
          <a:p>
            <a:pPr marL="0" indent="0" fontAlgn="base">
              <a:spcBef>
                <a:spcPct val="0"/>
              </a:spcBef>
              <a:spcAft>
                <a:spcPct val="0"/>
              </a:spcAft>
            </a:pPr>
            <a:r>
              <a:rPr lang="en-US" sz="2400" dirty="0" smtClean="0">
                <a:latin typeface="Times New Roman" pitchFamily="18" charset="0"/>
                <a:cs typeface="Times New Roman" pitchFamily="18" charset="0"/>
              </a:rPr>
              <a:t>Arylsulphatse</a:t>
            </a:r>
          </a:p>
          <a:p>
            <a:pPr marL="0" indent="0" fontAlgn="base">
              <a:spcBef>
                <a:spcPct val="0"/>
              </a:spcBef>
              <a:spcAft>
                <a:spcPct val="0"/>
              </a:spcAft>
            </a:pPr>
            <a:r>
              <a:rPr lang="en-US" sz="2400" dirty="0" smtClean="0">
                <a:latin typeface="Times New Roman" pitchFamily="18" charset="0"/>
                <a:cs typeface="Times New Roman" pitchFamily="18" charset="0"/>
              </a:rPr>
              <a:t>Aspartate aminotransfarase</a:t>
            </a:r>
          </a:p>
          <a:p>
            <a:pPr marL="0" indent="0" fontAlgn="base">
              <a:spcBef>
                <a:spcPct val="0"/>
              </a:spcBef>
              <a:spcAft>
                <a:spcPct val="0"/>
              </a:spcAft>
            </a:pPr>
            <a:r>
              <a:rPr lang="en-US" sz="2400" dirty="0" smtClean="0">
                <a:latin typeface="Times New Roman" pitchFamily="18" charset="0"/>
                <a:cs typeface="Times New Roman" pitchFamily="18" charset="0"/>
              </a:rPr>
              <a:t>Chondroition sulphate</a:t>
            </a:r>
          </a:p>
          <a:p>
            <a:pPr marL="0" indent="0" fontAlgn="base">
              <a:spcBef>
                <a:spcPct val="0"/>
              </a:spcBef>
              <a:spcAft>
                <a:spcPct val="0"/>
              </a:spcAft>
            </a:pPr>
            <a:r>
              <a:rPr lang="en-US" sz="2400" dirty="0" err="1" smtClean="0">
                <a:latin typeface="Times New Roman" pitchFamily="18" charset="0"/>
                <a:cs typeface="Times New Roman" pitchFamily="18" charset="0"/>
              </a:rPr>
              <a:t>Immunoglobulins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IgG</a:t>
            </a:r>
            <a:r>
              <a:rPr lang="en-US" sz="2400" dirty="0" smtClean="0">
                <a:latin typeface="Times New Roman" pitchFamily="18" charset="0"/>
                <a:cs typeface="Times New Roman" pitchFamily="18" charset="0"/>
              </a:rPr>
              <a:t>, IgA, IgG4, </a:t>
            </a:r>
            <a:r>
              <a:rPr lang="en-US" sz="2400" dirty="0" err="1" smtClean="0">
                <a:latin typeface="Times New Roman" pitchFamily="18" charset="0"/>
                <a:cs typeface="Times New Roman" pitchFamily="18" charset="0"/>
              </a:rPr>
              <a:t>IgM</a:t>
            </a:r>
            <a:r>
              <a:rPr lang="en-US" sz="2400" dirty="0" smtClean="0">
                <a:latin typeface="Times New Roman" pitchFamily="18" charset="0"/>
                <a:cs typeface="Times New Roman" pitchFamily="18" charset="0"/>
              </a:rPr>
              <a:t>) </a:t>
            </a:r>
          </a:p>
          <a:p>
            <a:pPr marL="0" indent="0" fontAlgn="base">
              <a:spcBef>
                <a:spcPct val="0"/>
              </a:spcBef>
              <a:spcAft>
                <a:spcPct val="0"/>
              </a:spcAft>
            </a:pPr>
            <a:r>
              <a:rPr lang="en-US" sz="2400" dirty="0" smtClean="0">
                <a:latin typeface="Times New Roman" pitchFamily="18" charset="0"/>
                <a:cs typeface="Times New Roman" pitchFamily="18" charset="0"/>
              </a:rPr>
              <a:t>Cystatins</a:t>
            </a:r>
          </a:p>
          <a:p>
            <a:pPr marL="0" indent="0" fontAlgn="base">
              <a:spcBef>
                <a:spcPct val="0"/>
              </a:spcBef>
              <a:spcAft>
                <a:spcPct val="0"/>
              </a:spcAft>
            </a:pPr>
            <a:r>
              <a:rPr lang="en-US" sz="2400" dirty="0" smtClean="0">
                <a:latin typeface="Times New Roman" pitchFamily="18" charset="0"/>
                <a:cs typeface="Times New Roman" pitchFamily="18" charset="0"/>
              </a:rPr>
              <a:t>B-glucuronidase</a:t>
            </a:r>
          </a:p>
          <a:p>
            <a:pPr marL="0" indent="0" fontAlgn="base">
              <a:spcBef>
                <a:spcPct val="0"/>
              </a:spcBef>
              <a:spcAft>
                <a:spcPct val="0"/>
              </a:spcAft>
            </a:pPr>
            <a:r>
              <a:rPr lang="en-US" sz="2400" dirty="0" smtClean="0">
                <a:latin typeface="Times New Roman" pitchFamily="18" charset="0"/>
                <a:cs typeface="Times New Roman" pitchFamily="18" charset="0"/>
              </a:rPr>
              <a:t>Cathepsin</a:t>
            </a:r>
          </a:p>
          <a:p>
            <a:pPr marL="0" indent="0" fontAlgn="base">
              <a:spcBef>
                <a:spcPct val="0"/>
              </a:spcBef>
              <a:spcAft>
                <a:spcPct val="0"/>
              </a:spcAft>
            </a:pPr>
            <a:r>
              <a:rPr lang="en-US" sz="2400" dirty="0" smtClean="0">
                <a:latin typeface="Times New Roman" pitchFamily="18" charset="0"/>
                <a:cs typeface="Times New Roman" pitchFamily="18" charset="0"/>
              </a:rPr>
              <a:t>Matrix metalloproteins</a:t>
            </a:r>
          </a:p>
          <a:p>
            <a:pPr marL="0" indent="0" fontAlgn="base">
              <a:spcBef>
                <a:spcPct val="0"/>
              </a:spcBef>
              <a:spcAft>
                <a:spcPct val="0"/>
              </a:spcAft>
            </a:pPr>
            <a:r>
              <a:rPr lang="en-US" sz="2400" dirty="0" smtClean="0">
                <a:latin typeface="Times New Roman" pitchFamily="18" charset="0"/>
                <a:cs typeface="Times New Roman" pitchFamily="18" charset="0"/>
              </a:rPr>
              <a:t>Cytokines – IL-1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IL-6, IL-8</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Bacteria derived enzymes</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Acid phosphatase</a:t>
            </a:r>
          </a:p>
          <a:p>
            <a:r>
              <a:rPr lang="en-US" sz="2400" dirty="0" smtClean="0">
                <a:latin typeface="Times New Roman" pitchFamily="18" charset="0"/>
                <a:cs typeface="Times New Roman" pitchFamily="18" charset="0"/>
              </a:rPr>
              <a:t> Alkaline phosphatase</a:t>
            </a:r>
          </a:p>
          <a:p>
            <a:r>
              <a:rPr lang="en-US" sz="2400" dirty="0" smtClean="0">
                <a:latin typeface="Times New Roman" pitchFamily="18" charset="0"/>
                <a:cs typeface="Times New Roman" pitchFamily="18" charset="0"/>
              </a:rPr>
              <a:t>Collagenase</a:t>
            </a:r>
          </a:p>
          <a:p>
            <a:r>
              <a:rPr lang="en-US" sz="2400" dirty="0" smtClean="0">
                <a:latin typeface="Times New Roman" pitchFamily="18" charset="0"/>
                <a:cs typeface="Times New Roman" pitchFamily="18" charset="0"/>
              </a:rPr>
              <a:t>Hyaluronidase</a:t>
            </a:r>
          </a:p>
          <a:p>
            <a:r>
              <a:rPr lang="en-US" sz="2400" dirty="0" smtClean="0">
                <a:latin typeface="Times New Roman" pitchFamily="18" charset="0"/>
                <a:cs typeface="Times New Roman" pitchFamily="18" charset="0"/>
              </a:rPr>
              <a:t>Phospholipse-A</a:t>
            </a:r>
          </a:p>
          <a:p>
            <a:r>
              <a:rPr lang="en-US" sz="2400" dirty="0" smtClean="0">
                <a:latin typeface="Times New Roman" pitchFamily="18" charset="0"/>
                <a:cs typeface="Times New Roman" pitchFamily="18" charset="0"/>
              </a:rPr>
              <a:t>Phospholipase-C</a:t>
            </a:r>
          </a:p>
          <a:p>
            <a:pPr>
              <a:buNone/>
            </a:pPr>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543800" cy="4229100"/>
          </a:xfrm>
        </p:spPr>
        <p:txBody>
          <a:bodyPr>
            <a:noAutofit/>
          </a:bodyPr>
          <a:lstStyle/>
          <a:p>
            <a:pPr marL="0" lvl="0" indent="0" fontAlgn="base">
              <a:spcBef>
                <a:spcPct val="0"/>
              </a:spcBef>
              <a:spcAft>
                <a:spcPct val="0"/>
              </a:spcAft>
              <a:buNone/>
            </a:pPr>
            <a:r>
              <a:rPr lang="en-US" sz="2400" b="1" u="sng" dirty="0" smtClean="0">
                <a:latin typeface="Times New Roman" pitchFamily="18" charset="0"/>
                <a:cs typeface="Times New Roman" pitchFamily="18" charset="0"/>
              </a:rPr>
              <a:t>Cellular elements</a:t>
            </a:r>
          </a:p>
          <a:p>
            <a:pPr marL="0" lvl="0" indent="0" fontAlgn="base">
              <a:spcBef>
                <a:spcPct val="0"/>
              </a:spcBef>
              <a:spcAft>
                <a:spcPct val="0"/>
              </a:spcAft>
              <a:buNone/>
            </a:pPr>
            <a:r>
              <a:rPr lang="en-US" sz="2400" dirty="0" smtClean="0">
                <a:latin typeface="Times New Roman" pitchFamily="18" charset="0"/>
                <a:cs typeface="Times New Roman" pitchFamily="18" charset="0"/>
              </a:rPr>
              <a:t>Bacteria</a:t>
            </a:r>
          </a:p>
          <a:p>
            <a:pPr marL="0" lvl="0" indent="0" fontAlgn="base">
              <a:spcBef>
                <a:spcPct val="0"/>
              </a:spcBef>
              <a:spcAft>
                <a:spcPct val="0"/>
              </a:spcAft>
              <a:buNone/>
            </a:pPr>
            <a:r>
              <a:rPr lang="en-US" sz="2400" dirty="0" smtClean="0">
                <a:latin typeface="Times New Roman" pitchFamily="18" charset="0"/>
                <a:cs typeface="Times New Roman" pitchFamily="18" charset="0"/>
              </a:rPr>
              <a:t>Desquamated epithelial cells</a:t>
            </a:r>
          </a:p>
          <a:p>
            <a:pPr marL="0" lvl="0" indent="0" fontAlgn="base">
              <a:spcBef>
                <a:spcPct val="0"/>
              </a:spcBef>
              <a:spcAft>
                <a:spcPct val="0"/>
              </a:spcAft>
              <a:buNone/>
            </a:pPr>
            <a:r>
              <a:rPr lang="en-US" sz="2400" dirty="0" smtClean="0">
                <a:latin typeface="Times New Roman" pitchFamily="18" charset="0"/>
                <a:cs typeface="Times New Roman" pitchFamily="18" charset="0"/>
              </a:rPr>
              <a:t>Leucocytes ( PMN’S, monocytes/macrophages)</a:t>
            </a:r>
          </a:p>
          <a:p>
            <a:pPr marL="0" lvl="0" indent="0" fontAlgn="base">
              <a:spcBef>
                <a:spcPct val="0"/>
              </a:spcBef>
              <a:spcAft>
                <a:spcPct val="0"/>
              </a:spcAft>
              <a:buNone/>
            </a:pPr>
            <a:endParaRPr lang="en-US" sz="2400" b="1" u="sng" dirty="0" smtClean="0">
              <a:latin typeface="Times New Roman" pitchFamily="18" charset="0"/>
              <a:cs typeface="Times New Roman" pitchFamily="18" charset="0"/>
            </a:endParaRPr>
          </a:p>
          <a:p>
            <a:pPr marL="0" lvl="0" indent="0" fontAlgn="base">
              <a:spcBef>
                <a:spcPct val="0"/>
              </a:spcBef>
              <a:spcAft>
                <a:spcPct val="0"/>
              </a:spcAft>
              <a:buNone/>
            </a:pPr>
            <a:r>
              <a:rPr lang="en-US" sz="2400" b="1" u="sng" dirty="0" smtClean="0">
                <a:latin typeface="Times New Roman" pitchFamily="18" charset="0"/>
                <a:cs typeface="Times New Roman" pitchFamily="18" charset="0"/>
              </a:rPr>
              <a:t>Electrolytes</a:t>
            </a:r>
          </a:p>
          <a:p>
            <a:pPr marL="0" lvl="0" indent="0" fontAlgn="base">
              <a:spcBef>
                <a:spcPct val="0"/>
              </a:spcBef>
              <a:spcAft>
                <a:spcPct val="0"/>
              </a:spcAft>
              <a:buNone/>
            </a:pPr>
            <a:r>
              <a:rPr lang="en-US" sz="2400" dirty="0" smtClean="0">
                <a:latin typeface="Times New Roman" pitchFamily="18" charset="0"/>
                <a:cs typeface="Times New Roman" pitchFamily="18" charset="0"/>
              </a:rPr>
              <a:t>Potassium</a:t>
            </a:r>
          </a:p>
          <a:p>
            <a:pPr marL="0" lvl="0" indent="0" fontAlgn="base">
              <a:spcBef>
                <a:spcPct val="0"/>
              </a:spcBef>
              <a:spcAft>
                <a:spcPct val="0"/>
              </a:spcAft>
              <a:buNone/>
            </a:pPr>
            <a:r>
              <a:rPr lang="en-US" sz="2400" dirty="0" smtClean="0">
                <a:latin typeface="Times New Roman" pitchFamily="18" charset="0"/>
                <a:cs typeface="Times New Roman" pitchFamily="18" charset="0"/>
              </a:rPr>
              <a:t>Calcium</a:t>
            </a:r>
          </a:p>
          <a:p>
            <a:pPr marL="0" lvl="0" indent="0" fontAlgn="base">
              <a:spcBef>
                <a:spcPct val="0"/>
              </a:spcBef>
              <a:spcAft>
                <a:spcPct val="0"/>
              </a:spcAft>
              <a:buNone/>
            </a:pPr>
            <a:r>
              <a:rPr lang="en-US" sz="2400" dirty="0" smtClean="0">
                <a:latin typeface="Times New Roman" pitchFamily="18" charset="0"/>
                <a:cs typeface="Times New Roman" pitchFamily="18" charset="0"/>
              </a:rPr>
              <a:t>Sodium</a:t>
            </a:r>
          </a:p>
          <a:p>
            <a:pPr marL="0" lvl="0" indent="0" fontAlgn="base">
              <a:spcBef>
                <a:spcPct val="0"/>
              </a:spcBef>
              <a:spcAft>
                <a:spcPct val="0"/>
              </a:spcAft>
              <a:buNone/>
            </a:pPr>
            <a:endParaRPr lang="en-US" sz="2400" b="1" u="sng" dirty="0" smtClean="0">
              <a:latin typeface="Times New Roman" pitchFamily="18" charset="0"/>
              <a:cs typeface="Times New Roman" pitchFamily="18" charset="0"/>
            </a:endParaRPr>
          </a:p>
          <a:p>
            <a:pPr marL="0" lvl="0" indent="0" fontAlgn="base">
              <a:spcBef>
                <a:spcPct val="0"/>
              </a:spcBef>
              <a:spcAft>
                <a:spcPct val="0"/>
              </a:spcAft>
              <a:buNone/>
            </a:pPr>
            <a:r>
              <a:rPr lang="en-US" sz="2400" b="1" u="sng" dirty="0" smtClean="0">
                <a:latin typeface="Times New Roman" pitchFamily="18" charset="0"/>
                <a:cs typeface="Times New Roman" pitchFamily="18" charset="0"/>
              </a:rPr>
              <a:t>Organic compounds</a:t>
            </a:r>
          </a:p>
          <a:p>
            <a:pPr marL="0" lvl="0" indent="0" fontAlgn="base">
              <a:spcBef>
                <a:spcPct val="0"/>
              </a:spcBef>
              <a:spcAft>
                <a:spcPct val="0"/>
              </a:spcAft>
              <a:buNone/>
            </a:pPr>
            <a:endParaRPr lang="en-US" sz="2400" dirty="0" smtClean="0">
              <a:latin typeface="Times New Roman" pitchFamily="18" charset="0"/>
              <a:cs typeface="Times New Roman" pitchFamily="18" charset="0"/>
            </a:endParaRPr>
          </a:p>
          <a:p>
            <a:pPr marL="0" lvl="0" indent="0" fontAlgn="base">
              <a:spcBef>
                <a:spcPct val="0"/>
              </a:spcBef>
              <a:spcAft>
                <a:spcPct val="0"/>
              </a:spcAft>
              <a:buNone/>
            </a:pPr>
            <a:r>
              <a:rPr lang="en-US" sz="2400" dirty="0" smtClean="0">
                <a:latin typeface="Times New Roman" pitchFamily="18" charset="0"/>
                <a:cs typeface="Times New Roman" pitchFamily="18" charset="0"/>
              </a:rPr>
              <a:t>Carbohydrates-</a:t>
            </a:r>
            <a:r>
              <a:rPr lang="en-US" sz="2400" dirty="0" err="1" smtClean="0">
                <a:latin typeface="Times New Roman" pitchFamily="18" charset="0"/>
                <a:cs typeface="Times New Roman" pitchFamily="18" charset="0"/>
              </a:rPr>
              <a:t>glucosehexosamine</a:t>
            </a:r>
            <a:endParaRPr lang="en-US" sz="2400" dirty="0" smtClean="0">
              <a:latin typeface="Times New Roman" pitchFamily="18" charset="0"/>
              <a:cs typeface="Times New Roman" pitchFamily="18" charset="0"/>
            </a:endParaRPr>
          </a:p>
          <a:p>
            <a:pPr marL="0" lvl="0" indent="0" fontAlgn="base">
              <a:spcBef>
                <a:spcPct val="0"/>
              </a:spcBef>
              <a:spcAft>
                <a:spcPct val="0"/>
              </a:spcAf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Hexuronic</a:t>
            </a:r>
            <a:r>
              <a:rPr lang="en-US" sz="2400" dirty="0" smtClean="0">
                <a:latin typeface="Times New Roman" pitchFamily="18" charset="0"/>
                <a:cs typeface="Times New Roman" pitchFamily="18" charset="0"/>
              </a:rPr>
              <a:t> acid</a:t>
            </a:r>
          </a:p>
          <a:p>
            <a:pPr marL="0" lvl="0" indent="0" fontAlgn="base">
              <a:spcBef>
                <a:spcPct val="0"/>
              </a:spcBef>
              <a:spcAft>
                <a:spcPct val="0"/>
              </a:spcAft>
              <a:buNone/>
            </a:pPr>
            <a:r>
              <a:rPr lang="en-US" sz="2400" dirty="0" smtClean="0">
                <a:latin typeface="Times New Roman" pitchFamily="18" charset="0"/>
                <a:cs typeface="Times New Roman" pitchFamily="18" charset="0"/>
              </a:rPr>
              <a:t>Proteins</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Metabolic end products</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Lactic acid</a:t>
            </a:r>
          </a:p>
          <a:p>
            <a:r>
              <a:rPr lang="en-US" sz="2400" dirty="0" smtClean="0">
                <a:latin typeface="Times New Roman" pitchFamily="18" charset="0"/>
                <a:cs typeface="Times New Roman" pitchFamily="18" charset="0"/>
              </a:rPr>
              <a:t>Urea</a:t>
            </a:r>
          </a:p>
          <a:p>
            <a:r>
              <a:rPr lang="en-US" sz="2400" dirty="0" smtClean="0">
                <a:latin typeface="Times New Roman" pitchFamily="18" charset="0"/>
                <a:cs typeface="Times New Roman" pitchFamily="18" charset="0"/>
              </a:rPr>
              <a:t>Hydroxyproline</a:t>
            </a:r>
          </a:p>
          <a:p>
            <a:r>
              <a:rPr lang="en-US" sz="2400" dirty="0" smtClean="0">
                <a:latin typeface="Times New Roman" pitchFamily="18" charset="0"/>
                <a:cs typeface="Times New Roman" pitchFamily="18" charset="0"/>
              </a:rPr>
              <a:t>Endotoxins</a:t>
            </a:r>
          </a:p>
          <a:p>
            <a:r>
              <a:rPr lang="en-US" sz="2400" dirty="0" smtClean="0">
                <a:latin typeface="Times New Roman" pitchFamily="18" charset="0"/>
                <a:cs typeface="Times New Roman" pitchFamily="18" charset="0"/>
              </a:rPr>
              <a:t>Cytotoxic substances</a:t>
            </a:r>
          </a:p>
          <a:p>
            <a:r>
              <a:rPr lang="en-US" sz="2400" dirty="0" smtClean="0">
                <a:latin typeface="Times New Roman" pitchFamily="18" charset="0"/>
                <a:cs typeface="Times New Roman" pitchFamily="18" charset="0"/>
              </a:rPr>
              <a:t>Hydrogen sulphide</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solidFill>
                  <a:schemeClr val="tx2"/>
                </a:solidFill>
                <a:latin typeface="Times New Roman" pitchFamily="18" charset="0"/>
                <a:cs typeface="Times New Roman" pitchFamily="18" charset="0"/>
              </a:rPr>
              <a:t>Cellular Elements:</a:t>
            </a:r>
          </a:p>
        </p:txBody>
      </p:sp>
      <p:sp>
        <p:nvSpPr>
          <p:cNvPr id="30723" name="Rectangle 3"/>
          <p:cNvSpPr>
            <a:spLocks noGrp="1" noChangeArrowheads="1"/>
          </p:cNvSpPr>
          <p:nvPr>
            <p:ph idx="1"/>
          </p:nvPr>
        </p:nvSpPr>
        <p:spPr/>
        <p:txBody>
          <a:bodyPr>
            <a:norm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cellular elements found in the gingival fluid include bacteria, desquamated epithelial cells, and leukocytes (PMN’s, lymphocytes and monocytes) which migrate through the sulcular epithelium.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7" name="Picture 2" descr="C:\Users\Nitika\Desktop\3.JPG"/>
          <p:cNvPicPr>
            <a:picLocks noGrp="1" noChangeAspect="1" noChangeArrowheads="1"/>
          </p:cNvPicPr>
          <p:nvPr>
            <p:ph idx="1"/>
          </p:nvPr>
        </p:nvPicPr>
        <p:blipFill>
          <a:blip r:embed="rId2" cstate="print"/>
          <a:stretch>
            <a:fillRect/>
          </a:stretch>
        </p:blipFill>
        <p:spPr bwMode="auto">
          <a:xfrm>
            <a:off x="127375" y="2209800"/>
            <a:ext cx="9016625" cy="3292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solidFill>
                  <a:schemeClr val="tx2"/>
                </a:solidFill>
                <a:latin typeface="Times New Roman" pitchFamily="18" charset="0"/>
                <a:cs typeface="Times New Roman" pitchFamily="18" charset="0"/>
              </a:rPr>
              <a:t>Electrolytes</a:t>
            </a:r>
          </a:p>
        </p:txBody>
      </p:sp>
      <p:sp>
        <p:nvSpPr>
          <p:cNvPr id="32771" name="Rectangle 3"/>
          <p:cNvSpPr>
            <a:spLocks noGrp="1" noChangeArrowheads="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Potassium, sodium, calcium, magnesium </a:t>
            </a:r>
            <a:r>
              <a:rPr lang="en-US" sz="2400" dirty="0">
                <a:latin typeface="Times New Roman" pitchFamily="18" charset="0"/>
                <a:cs typeface="Times New Roman" pitchFamily="18" charset="0"/>
              </a:rPr>
              <a:t>and fluoride have been studied in gingival fluid. Most studies have shown a positive correlation of calcium and sodium concentrations and the sodium to potassium ratio with inflammation. </a:t>
            </a:r>
          </a:p>
          <a:p>
            <a:pPr algn="just">
              <a:buFont typeface="Wingdings" pitchFamily="2" charset="2"/>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solidFill>
                  <a:schemeClr val="tx2"/>
                </a:solidFill>
                <a:latin typeface="Times New Roman" pitchFamily="18" charset="0"/>
                <a:cs typeface="Times New Roman" pitchFamily="18" charset="0"/>
              </a:rPr>
              <a:t>Organic Compounds </a:t>
            </a:r>
          </a:p>
        </p:txBody>
      </p:sp>
      <p:sp>
        <p:nvSpPr>
          <p:cNvPr id="33795" name="Rectangle 3"/>
          <p:cNvSpPr>
            <a:spLocks noGrp="1" noChangeArrowheads="1"/>
          </p:cNvSpPr>
          <p:nvPr>
            <p:ph idx="1"/>
          </p:nvPr>
        </p:nvSpPr>
        <p:spPr/>
        <p:txBody>
          <a:bodyPr>
            <a:normAutofit/>
          </a:bodyPr>
          <a:lstStyle/>
          <a:p>
            <a:pPr algn="just"/>
            <a:r>
              <a:rPr lang="en-US" sz="2400" dirty="0">
                <a:latin typeface="Times New Roman" pitchFamily="18" charset="0"/>
                <a:cs typeface="Times New Roman" pitchFamily="18" charset="0"/>
              </a:rPr>
              <a:t>Carbohydrates, proteins and lipids have been investigated. Glucose hexosamine and hexuronic acid are two of the compounds found in gingival fluid. Glucose concentration in gingival fluid is 3-4 times greater than that in serum.</a:t>
            </a:r>
          </a:p>
          <a:p>
            <a:pPr algn="just">
              <a:buFont typeface="Wingdings" pitchFamily="2" charset="2"/>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This is interpreted not only as a result of metabolic activity of adjacent tissues, but also as a function of the local microbial flora.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304800"/>
            <a:ext cx="6248400" cy="5503863"/>
          </a:xfrm>
        </p:spPr>
        <p:txBody>
          <a:bodyPr>
            <a:normAutofit/>
          </a:bodyPr>
          <a:lstStyle/>
          <a:p>
            <a:pPr algn="just"/>
            <a:r>
              <a:rPr lang="en-US" sz="2000" dirty="0" smtClean="0">
                <a:latin typeface="Times New Roman" pitchFamily="18" charset="0"/>
                <a:cs typeface="Times New Roman" pitchFamily="18" charset="0"/>
              </a:rPr>
              <a:t>The model proposed by </a:t>
            </a:r>
            <a:r>
              <a:rPr lang="en-US" sz="2000" b="1" dirty="0" err="1" smtClean="0">
                <a:solidFill>
                  <a:srgbClr val="FFFF00"/>
                </a:solidFill>
                <a:latin typeface="Times New Roman" pitchFamily="18" charset="0"/>
                <a:cs typeface="Times New Roman" pitchFamily="18" charset="0"/>
              </a:rPr>
              <a:t>Pashley</a:t>
            </a: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predicted that GCF production is governed </a:t>
            </a:r>
          </a:p>
          <a:p>
            <a:pPr algn="just">
              <a:buNone/>
            </a:pPr>
            <a:r>
              <a:rPr lang="en-US" sz="2000" dirty="0" smtClean="0">
                <a:latin typeface="Times New Roman" pitchFamily="18" charset="0"/>
                <a:cs typeface="Times New Roman" pitchFamily="18" charset="0"/>
              </a:rPr>
              <a:t>by the passage of </a:t>
            </a:r>
            <a:r>
              <a:rPr lang="en-US" sz="2000" b="1" dirty="0" smtClean="0">
                <a:latin typeface="Times New Roman" pitchFamily="18" charset="0"/>
                <a:cs typeface="Times New Roman" pitchFamily="18" charset="0"/>
              </a:rPr>
              <a:t>fluid</a:t>
            </a:r>
            <a:r>
              <a:rPr lang="en-US" sz="2000" dirty="0" smtClean="0">
                <a:latin typeface="Times New Roman" pitchFamily="18" charset="0"/>
                <a:cs typeface="Times New Roman" pitchFamily="18" charset="0"/>
              </a:rPr>
              <a:t> from capillaries into </a:t>
            </a:r>
          </a:p>
          <a:p>
            <a:pPr algn="just">
              <a:buNone/>
            </a:pPr>
            <a:r>
              <a:rPr lang="en-US" sz="2000" dirty="0" smtClean="0">
                <a:latin typeface="Times New Roman" pitchFamily="18" charset="0"/>
                <a:cs typeface="Times New Roman" pitchFamily="18" charset="0"/>
              </a:rPr>
              <a:t>the tissues (capillary filtrate) and the removal </a:t>
            </a:r>
          </a:p>
          <a:p>
            <a:pPr algn="just">
              <a:buNone/>
            </a:pPr>
            <a:r>
              <a:rPr lang="en-US" sz="2000" dirty="0" smtClean="0">
                <a:latin typeface="Times New Roman" pitchFamily="18" charset="0"/>
                <a:cs typeface="Times New Roman" pitchFamily="18" charset="0"/>
              </a:rPr>
              <a:t>of this </a:t>
            </a:r>
            <a:r>
              <a:rPr lang="en-US" sz="2000" b="1" dirty="0" smtClean="0">
                <a:latin typeface="Times New Roman" pitchFamily="18" charset="0"/>
                <a:cs typeface="Times New Roman" pitchFamily="18" charset="0"/>
              </a:rPr>
              <a:t>fluid</a:t>
            </a:r>
            <a:r>
              <a:rPr lang="en-US" sz="2000" dirty="0" smtClean="0">
                <a:latin typeface="Times New Roman" pitchFamily="18" charset="0"/>
                <a:cs typeface="Times New Roman" pitchFamily="18" charset="0"/>
              </a:rPr>
              <a:t> by the lymphatic system </a:t>
            </a:r>
          </a:p>
          <a:p>
            <a:pPr algn="just">
              <a:buNone/>
            </a:pPr>
            <a:r>
              <a:rPr lang="en-US" sz="2000" dirty="0" smtClean="0">
                <a:latin typeface="Times New Roman" pitchFamily="18" charset="0"/>
                <a:cs typeface="Times New Roman" pitchFamily="18" charset="0"/>
              </a:rPr>
              <a:t>(lymphatic uptake). When the rate of </a:t>
            </a:r>
          </a:p>
          <a:p>
            <a:pPr algn="just">
              <a:buNone/>
            </a:pPr>
            <a:r>
              <a:rPr lang="en-US" sz="2000" dirty="0" smtClean="0">
                <a:latin typeface="Times New Roman" pitchFamily="18" charset="0"/>
                <a:cs typeface="Times New Roman" pitchFamily="18" charset="0"/>
              </a:rPr>
              <a:t>capillary filtrate exceeds that of lymphatic </a:t>
            </a:r>
          </a:p>
          <a:p>
            <a:pPr algn="just">
              <a:buNone/>
            </a:pPr>
            <a:r>
              <a:rPr lang="en-US" sz="2000" dirty="0" smtClean="0">
                <a:latin typeface="Times New Roman" pitchFamily="18" charset="0"/>
                <a:cs typeface="Times New Roman" pitchFamily="18" charset="0"/>
              </a:rPr>
              <a:t>uptake, </a:t>
            </a:r>
            <a:r>
              <a:rPr lang="en-US" sz="2000" b="1" dirty="0" smtClean="0">
                <a:latin typeface="Times New Roman" pitchFamily="18" charset="0"/>
                <a:cs typeface="Times New Roman" pitchFamily="18" charset="0"/>
              </a:rPr>
              <a:t>fluid</a:t>
            </a:r>
            <a:r>
              <a:rPr lang="en-US" sz="2000" dirty="0" smtClean="0">
                <a:latin typeface="Times New Roman" pitchFamily="18" charset="0"/>
                <a:cs typeface="Times New Roman" pitchFamily="18" charset="0"/>
              </a:rPr>
              <a:t> will accumulate as edema </a:t>
            </a:r>
          </a:p>
          <a:p>
            <a:pPr algn="just">
              <a:buNone/>
            </a:pPr>
            <a:r>
              <a:rPr lang="en-US" sz="2000" dirty="0" smtClean="0">
                <a:latin typeface="Times New Roman" pitchFamily="18" charset="0"/>
                <a:cs typeface="Times New Roman" pitchFamily="18" charset="0"/>
              </a:rPr>
              <a:t>and/or leave the area as GCF</a:t>
            </a:r>
            <a:endParaRPr lang="en-IN" sz="2000" dirty="0">
              <a:latin typeface="Times New Roman" pitchFamily="18" charset="0"/>
              <a:cs typeface="Times New Roman" pitchFamily="18" charset="0"/>
            </a:endParaRPr>
          </a:p>
        </p:txBody>
      </p:sp>
      <p:pic>
        <p:nvPicPr>
          <p:cNvPr id="10" name="Picture 7"/>
          <p:cNvPicPr>
            <a:picLocks noGrp="1" noChangeAspect="1" noChangeArrowheads="1"/>
          </p:cNvPicPr>
          <p:nvPr>
            <p:ph sz="half" idx="2"/>
          </p:nvPr>
        </p:nvPicPr>
        <p:blipFill>
          <a:blip r:embed="rId2" cstate="print"/>
          <a:stretch>
            <a:fillRect/>
          </a:stretch>
        </p:blipFill>
        <p:spPr>
          <a:xfrm>
            <a:off x="5562600" y="381000"/>
            <a:ext cx="2645179" cy="640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solidFill>
                  <a:schemeClr val="tx2"/>
                </a:solidFill>
                <a:latin typeface="Times New Roman" pitchFamily="18" charset="0"/>
                <a:cs typeface="Times New Roman" pitchFamily="18" charset="0"/>
              </a:rPr>
              <a:t>Metabolic And Bacterial Products </a:t>
            </a:r>
          </a:p>
        </p:txBody>
      </p:sp>
      <p:sp>
        <p:nvSpPr>
          <p:cNvPr id="34819" name="Rectangle 3"/>
          <p:cNvSpPr>
            <a:spLocks noGrp="1" noChangeArrowheads="1"/>
          </p:cNvSpPr>
          <p:nvPr>
            <p:ph idx="1"/>
          </p:nvPr>
        </p:nvSpPr>
        <p:spPr/>
        <p:txBody>
          <a:bodyPr>
            <a:normAutofit/>
          </a:bodyPr>
          <a:lstStyle/>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Metabolic and bacterial products identified in gingival fluid include lactic acid, urea, hydroxy proline, endotoxins, prostaglandins, cytotoxic substances, hydrogen sulphide and antibacterial factors.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solidFill>
                  <a:schemeClr val="tx2"/>
                </a:solidFill>
                <a:latin typeface="Times New Roman" pitchFamily="18" charset="0"/>
                <a:cs typeface="Times New Roman" pitchFamily="18" charset="0"/>
              </a:rPr>
              <a:t>Enzyme </a:t>
            </a:r>
            <a:r>
              <a:rPr lang="en-US" dirty="0">
                <a:solidFill>
                  <a:schemeClr val="tx2"/>
                </a:solidFill>
                <a:latin typeface="Times New Roman" pitchFamily="18" charset="0"/>
                <a:cs typeface="Times New Roman" pitchFamily="18" charset="0"/>
              </a:rPr>
              <a:t>And Enzyme Inhibitors </a:t>
            </a:r>
          </a:p>
        </p:txBody>
      </p:sp>
      <p:sp>
        <p:nvSpPr>
          <p:cNvPr id="35843" name="Rectangle 3"/>
          <p:cNvSpPr>
            <a:spLocks noGrp="1" noChangeArrowheads="1"/>
          </p:cNvSpPr>
          <p:nvPr>
            <p:ph idx="1"/>
          </p:nvPr>
        </p:nvSpPr>
        <p:spPr/>
        <p:txBody>
          <a:bodyPr>
            <a:normAutofit/>
          </a:bodyPr>
          <a:lstStyle/>
          <a:p>
            <a:pPr>
              <a:buFont typeface="Wingdings" pitchFamily="2" charset="2"/>
              <a:buNone/>
            </a:pPr>
            <a:r>
              <a:rPr lang="en-US" sz="2400" dirty="0">
                <a:latin typeface="Times New Roman" pitchFamily="18" charset="0"/>
                <a:cs typeface="Times New Roman" pitchFamily="18" charset="0"/>
              </a:rPr>
              <a:t>      Various enzymes known to be present in gingival fluid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include: -                             </a:t>
            </a:r>
          </a:p>
          <a:p>
            <a:r>
              <a:rPr lang="en-US" sz="2400" dirty="0">
                <a:latin typeface="Times New Roman" pitchFamily="18" charset="0"/>
                <a:cs typeface="Times New Roman" pitchFamily="18" charset="0"/>
              </a:rPr>
              <a:t>Acid phosphatase, </a:t>
            </a:r>
          </a:p>
          <a:p>
            <a:r>
              <a:rPr lang="en-US" sz="2400" dirty="0" smtClean="0">
                <a:latin typeface="Times New Roman" pitchFamily="18" charset="0"/>
                <a:cs typeface="Times New Roman" pitchFamily="18" charset="0"/>
              </a:rPr>
              <a:t>Alkaline </a:t>
            </a:r>
            <a:r>
              <a:rPr lang="en-US" sz="2400" dirty="0">
                <a:latin typeface="Times New Roman" pitchFamily="18" charset="0"/>
                <a:cs typeface="Times New Roman" pitchFamily="18" charset="0"/>
              </a:rPr>
              <a:t>phosphatase,</a:t>
            </a:r>
          </a:p>
          <a:p>
            <a:r>
              <a:rPr lang="en-US" sz="2400" dirty="0" smtClean="0">
                <a:latin typeface="Times New Roman" pitchFamily="18" charset="0"/>
                <a:cs typeface="Times New Roman" pitchFamily="18" charset="0"/>
              </a:rPr>
              <a:t>Pyrophosphatase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sym typeface="Symbol" pitchFamily="18" charset="2"/>
              </a:rPr>
              <a:t></a:t>
            </a:r>
            <a:r>
              <a:rPr lang="en-US" sz="2400" dirty="0">
                <a:latin typeface="Times New Roman" pitchFamily="18" charset="0"/>
                <a:cs typeface="Times New Roman" pitchFamily="18" charset="0"/>
              </a:rPr>
              <a:t> - Glucoronidase, </a:t>
            </a:r>
          </a:p>
          <a:p>
            <a:r>
              <a:rPr lang="en-US" sz="2400" dirty="0" smtClean="0">
                <a:latin typeface="Times New Roman" pitchFamily="18" charset="0"/>
                <a:cs typeface="Times New Roman" pitchFamily="18" charset="0"/>
              </a:rPr>
              <a:t>Lysozyme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Hyaluronidase, </a:t>
            </a:r>
          </a:p>
          <a:p>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809625" y="1143000"/>
            <a:ext cx="8334375" cy="5105400"/>
          </a:xfrm>
        </p:spPr>
        <p:txBody>
          <a:bodyPr>
            <a:normAutofit/>
          </a:bodyPr>
          <a:lstStyle/>
          <a:p>
            <a:pPr>
              <a:buFont typeface="Wingdings" pitchFamily="2" charset="2"/>
              <a:buNone/>
            </a:pPr>
            <a:r>
              <a:rPr lang="en-US" sz="2400" dirty="0">
                <a:latin typeface="Times New Roman" pitchFamily="18" charset="0"/>
                <a:cs typeface="Times New Roman" pitchFamily="18" charset="0"/>
              </a:rPr>
              <a:t>Proteolytic enzymes </a:t>
            </a:r>
            <a:r>
              <a:rPr lang="en-US" sz="2400" dirty="0" smtClean="0">
                <a:latin typeface="Times New Roman" pitchFamily="18" charset="0"/>
                <a:cs typeface="Times New Roman" pitchFamily="18" charset="0"/>
              </a:rPr>
              <a:t>includes:</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Cathepsin </a:t>
            </a:r>
            <a:r>
              <a:rPr lang="en-US" sz="2400" dirty="0">
                <a:latin typeface="Times New Roman" pitchFamily="18" charset="0"/>
                <a:cs typeface="Times New Roman" pitchFamily="18" charset="0"/>
              </a:rPr>
              <a:t>D,</a:t>
            </a:r>
          </a:p>
          <a:p>
            <a:r>
              <a:rPr lang="en-US" sz="2400" dirty="0" smtClean="0">
                <a:latin typeface="Times New Roman" pitchFamily="18" charset="0"/>
                <a:cs typeface="Times New Roman" pitchFamily="18" charset="0"/>
              </a:rPr>
              <a:t>Elastase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Cathepsin G,</a:t>
            </a:r>
          </a:p>
          <a:p>
            <a:r>
              <a:rPr lang="en-US" sz="2400" dirty="0" smtClean="0">
                <a:latin typeface="Times New Roman" pitchFamily="18" charset="0"/>
                <a:cs typeface="Times New Roman" pitchFamily="18" charset="0"/>
              </a:rPr>
              <a:t>Plasminogen </a:t>
            </a:r>
            <a:r>
              <a:rPr lang="en-US" sz="2400" dirty="0">
                <a:latin typeface="Times New Roman" pitchFamily="18" charset="0"/>
                <a:cs typeface="Times New Roman" pitchFamily="18" charset="0"/>
              </a:rPr>
              <a:t>activators, </a:t>
            </a:r>
          </a:p>
          <a:p>
            <a:r>
              <a:rPr lang="en-US" sz="2400" dirty="0">
                <a:latin typeface="Times New Roman" pitchFamily="18" charset="0"/>
                <a:cs typeface="Times New Roman" pitchFamily="18" charset="0"/>
              </a:rPr>
              <a:t>Collagenase and </a:t>
            </a:r>
          </a:p>
          <a:p>
            <a:r>
              <a:rPr lang="en-US" sz="2400" dirty="0" smtClean="0">
                <a:latin typeface="Times New Roman" pitchFamily="18" charset="0"/>
                <a:cs typeface="Times New Roman" pitchFamily="18" charset="0"/>
              </a:rPr>
              <a:t>Bacterial </a:t>
            </a:r>
            <a:r>
              <a:rPr lang="en-US" sz="2400" dirty="0">
                <a:latin typeface="Times New Roman" pitchFamily="18" charset="0"/>
                <a:cs typeface="Times New Roman" pitchFamily="18" charset="0"/>
              </a:rPr>
              <a:t>proteinases (i.e. endo and exopeptidases), and</a:t>
            </a:r>
          </a:p>
          <a:p>
            <a:r>
              <a:rPr lang="en-US" sz="2400" dirty="0" smtClean="0">
                <a:latin typeface="Times New Roman" pitchFamily="18" charset="0"/>
                <a:cs typeface="Times New Roman" pitchFamily="18" charset="0"/>
              </a:rPr>
              <a:t>Lactic </a:t>
            </a:r>
            <a:r>
              <a:rPr lang="en-US" sz="2400" dirty="0">
                <a:latin typeface="Times New Roman" pitchFamily="18" charset="0"/>
                <a:cs typeface="Times New Roman" pitchFamily="18" charset="0"/>
              </a:rPr>
              <a:t>dehydrogenase serum proteinase inhibitors such as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 macroglobulin,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1 </a:t>
            </a:r>
            <a:r>
              <a:rPr lang="en-US" sz="2400" dirty="0">
                <a:latin typeface="Times New Roman" pitchFamily="18" charset="0"/>
                <a:cs typeface="Times New Roman" pitchFamily="18" charset="0"/>
              </a:rPr>
              <a:t>– antitrypsin, </a:t>
            </a:r>
            <a:r>
              <a:rPr lang="en-US" sz="2400" dirty="0">
                <a:latin typeface="Times New Roman" pitchFamily="18" charset="0"/>
                <a:cs typeface="Times New Roman" pitchFamily="18" charset="0"/>
                <a:sym typeface="Symbol" pitchFamily="18" charset="2"/>
              </a:rPr>
              <a:t></a:t>
            </a:r>
            <a:r>
              <a:rPr lang="en-US" sz="2400" baseline="-30000" dirty="0">
                <a:latin typeface="Times New Roman" pitchFamily="18" charset="0"/>
                <a:cs typeface="Times New Roman" pitchFamily="18" charset="0"/>
              </a:rPr>
              <a:t>1 </a:t>
            </a:r>
            <a:r>
              <a:rPr lang="en-US" sz="2400" dirty="0">
                <a:latin typeface="Times New Roman" pitchFamily="18" charset="0"/>
                <a:cs typeface="Times New Roman" pitchFamily="18" charset="0"/>
              </a:rPr>
              <a:t>– antichymotrypsin have also been known to be present in GCF.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Potential diagnostic markers in GCF</a:t>
            </a:r>
            <a:endParaRPr lang="en-US"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2286000"/>
            <a:ext cx="7125112" cy="4051437"/>
          </a:xfrm>
        </p:spPr>
        <p:txBody>
          <a:bodyPr>
            <a:noAutofit/>
          </a:bodyPr>
          <a:lstStyle/>
          <a:p>
            <a:r>
              <a:rPr lang="en-US" sz="2400" dirty="0" smtClean="0">
                <a:latin typeface="Times New Roman" pitchFamily="18" charset="0"/>
                <a:cs typeface="Times New Roman" pitchFamily="18" charset="0"/>
              </a:rPr>
              <a:t>Alkaline phosphatase</a:t>
            </a:r>
          </a:p>
          <a:p>
            <a:r>
              <a:rPr lang="en-US" sz="2400" dirty="0" smtClean="0">
                <a:latin typeface="Times New Roman" pitchFamily="18" charset="0"/>
                <a:cs typeface="Times New Roman" pitchFamily="18" charset="0"/>
              </a:rPr>
              <a:t>Aspartate aminotransferase</a:t>
            </a:r>
          </a:p>
          <a:p>
            <a:r>
              <a:rPr lang="en-US" sz="2400" dirty="0" smtClean="0">
                <a:latin typeface="Times New Roman" pitchFamily="18" charset="0"/>
                <a:cs typeface="Times New Roman" pitchFamily="18" charset="0"/>
              </a:rPr>
              <a:t>Beta </a:t>
            </a:r>
            <a:r>
              <a:rPr lang="en-US" sz="2400" dirty="0" err="1" smtClean="0">
                <a:latin typeface="Times New Roman" pitchFamily="18" charset="0"/>
                <a:cs typeface="Times New Roman" pitchFamily="18" charset="0"/>
              </a:rPr>
              <a:t>glucoranidase</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Cathepsin</a:t>
            </a:r>
            <a:r>
              <a:rPr lang="en-US" sz="2400" dirty="0" smtClean="0">
                <a:latin typeface="Times New Roman" pitchFamily="18" charset="0"/>
                <a:cs typeface="Times New Roman" pitchFamily="18" charset="0"/>
              </a:rPr>
              <a:t> – b</a:t>
            </a:r>
          </a:p>
          <a:p>
            <a:r>
              <a:rPr lang="en-US" sz="2400" dirty="0" smtClean="0">
                <a:latin typeface="Times New Roman" pitchFamily="18" charset="0"/>
                <a:cs typeface="Times New Roman" pitchFamily="18" charset="0"/>
              </a:rPr>
              <a:t>Collagenase – 2 (MMP – 8)</a:t>
            </a:r>
          </a:p>
          <a:p>
            <a:r>
              <a:rPr lang="en-US" sz="2400" dirty="0" smtClean="0">
                <a:latin typeface="Times New Roman" pitchFamily="18" charset="0"/>
                <a:cs typeface="Times New Roman" pitchFamily="18" charset="0"/>
              </a:rPr>
              <a:t>Collagenase – 3 (MMP – 13)</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5181600" y="2209800"/>
            <a:ext cx="3733800" cy="3046988"/>
          </a:xfrm>
          <a:prstGeom prst="rect">
            <a:avLst/>
          </a:prstGeom>
          <a:noFill/>
        </p:spPr>
        <p:txBody>
          <a:bodyPr wrap="square" rtlCol="0">
            <a:spAutoFit/>
          </a:bodyPr>
          <a:lstStyle/>
          <a:p>
            <a:pPr marL="342900" indent="-342900">
              <a:buFont typeface="Arial" pitchFamily="34" charset="0"/>
              <a:buChar char="•"/>
            </a:pPr>
            <a:r>
              <a:rPr lang="en-US" sz="2400" dirty="0" err="1">
                <a:latin typeface="Times New Roman" pitchFamily="18" charset="0"/>
                <a:cs typeface="Times New Roman" pitchFamily="18" charset="0"/>
              </a:rPr>
              <a:t>Dipeptidyl</a:t>
            </a:r>
            <a:r>
              <a:rPr lang="en-US" sz="2400" dirty="0">
                <a:latin typeface="Times New Roman" pitchFamily="18" charset="0"/>
                <a:cs typeface="Times New Roman" pitchFamily="18" charset="0"/>
              </a:rPr>
              <a:t> peptidase – II</a:t>
            </a:r>
          </a:p>
          <a:p>
            <a:pPr marL="342900" indent="-342900">
              <a:buFont typeface="Arial" pitchFamily="34" charset="0"/>
              <a:buChar char="•"/>
            </a:pPr>
            <a:r>
              <a:rPr lang="en-US" sz="2400" dirty="0" err="1">
                <a:latin typeface="Times New Roman" pitchFamily="18" charset="0"/>
                <a:cs typeface="Times New Roman" pitchFamily="18" charset="0"/>
              </a:rPr>
              <a:t>Dipeptidyl</a:t>
            </a:r>
            <a:r>
              <a:rPr lang="en-US" sz="2400" dirty="0">
                <a:latin typeface="Times New Roman" pitchFamily="18" charset="0"/>
                <a:cs typeface="Times New Roman" pitchFamily="18" charset="0"/>
              </a:rPr>
              <a:t> peptidase – IV</a:t>
            </a:r>
          </a:p>
          <a:p>
            <a:pPr marL="342900" indent="-342900">
              <a:buFont typeface="Arial" pitchFamily="34" charset="0"/>
              <a:buChar char="•"/>
            </a:pPr>
            <a:r>
              <a:rPr lang="en-US" sz="2400" dirty="0">
                <a:latin typeface="Times New Roman" pitchFamily="18" charset="0"/>
                <a:cs typeface="Times New Roman" pitchFamily="18" charset="0"/>
              </a:rPr>
              <a:t>Neutrophil </a:t>
            </a:r>
            <a:r>
              <a:rPr lang="en-US" sz="2400" dirty="0" err="1">
                <a:latin typeface="Times New Roman" pitchFamily="18" charset="0"/>
                <a:cs typeface="Times New Roman" pitchFamily="18" charset="0"/>
              </a:rPr>
              <a:t>elastase</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ICTP</a:t>
            </a:r>
          </a:p>
          <a:p>
            <a:pPr marL="342900" indent="-342900">
              <a:buFont typeface="Arial" pitchFamily="34" charset="0"/>
              <a:buChar char="•"/>
            </a:pPr>
            <a:r>
              <a:rPr lang="en-US" sz="2400" dirty="0" err="1">
                <a:latin typeface="Times New Roman" pitchFamily="18" charset="0"/>
                <a:cs typeface="Times New Roman" pitchFamily="18" charset="0"/>
              </a:rPr>
              <a:t>IgG</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IL-1</a:t>
            </a:r>
          </a:p>
          <a:p>
            <a:pPr marL="342900" indent="-342900">
              <a:buFont typeface="Arial" pitchFamily="34" charset="0"/>
              <a:buChar char="•"/>
            </a:pPr>
            <a:r>
              <a:rPr lang="en-US" sz="2400" dirty="0">
                <a:latin typeface="Times New Roman" pitchFamily="18" charset="0"/>
                <a:cs typeface="Times New Roman" pitchFamily="18" charset="0"/>
              </a:rPr>
              <a:t>IL-4</a:t>
            </a:r>
          </a:p>
          <a:p>
            <a:pPr marL="342900" indent="-342900">
              <a:buFont typeface="Arial" pitchFamily="34" charset="0"/>
              <a:buChar char="•"/>
            </a:pPr>
            <a:r>
              <a:rPr lang="en-US" sz="2400" dirty="0">
                <a:latin typeface="Times New Roman" pitchFamily="18" charset="0"/>
                <a:cs typeface="Times New Roman" pitchFamily="18" charset="0"/>
              </a:rPr>
              <a:t>PGE2</a:t>
            </a:r>
          </a:p>
        </p:txBody>
      </p:sp>
    </p:spTree>
    <p:extLst>
      <p:ext uri="{BB962C8B-B14F-4D97-AF65-F5344CB8AC3E}">
        <p14:creationId xmlns:p14="http://schemas.microsoft.com/office/powerpoint/2010/main" val="28219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Host response &amp; inflammatory markers</a:t>
            </a:r>
            <a:endParaRPr lang="en-US"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7677355" cy="4051437"/>
          </a:xfrm>
        </p:spPr>
        <p:txBody>
          <a:bodyPr>
            <a:noAutofit/>
          </a:bodyPr>
          <a:lstStyle/>
          <a:p>
            <a:r>
              <a:rPr lang="en-US" sz="2400" dirty="0" smtClean="0">
                <a:latin typeface="Times New Roman" pitchFamily="18" charset="0"/>
                <a:cs typeface="Times New Roman" pitchFamily="18" charset="0"/>
              </a:rPr>
              <a:t>Cytokines – IL-1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1ra, 6, 8, 2, TNF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IFN </a:t>
            </a:r>
            <a:r>
              <a:rPr lang="el-GR" sz="2400" dirty="0" smtClean="0">
                <a:latin typeface="Times New Roman" pitchFamily="18" charset="0"/>
                <a:cs typeface="Times New Roman" pitchFamily="18" charset="0"/>
              </a:rPr>
              <a:t>γ</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RANTES</a:t>
            </a:r>
          </a:p>
          <a:p>
            <a:r>
              <a:rPr lang="en-US" sz="2400" dirty="0" smtClean="0">
                <a:latin typeface="Times New Roman" pitchFamily="18" charset="0"/>
                <a:cs typeface="Times New Roman" pitchFamily="18" charset="0"/>
              </a:rPr>
              <a:t>Leukotriene B4</a:t>
            </a:r>
          </a:p>
          <a:p>
            <a:r>
              <a:rPr lang="en-US" sz="2400" dirty="0" smtClean="0">
                <a:latin typeface="Times New Roman" pitchFamily="18" charset="0"/>
                <a:cs typeface="Times New Roman" pitchFamily="18" charset="0"/>
              </a:rPr>
              <a:t>PGE2</a:t>
            </a:r>
          </a:p>
          <a:p>
            <a:r>
              <a:rPr lang="en-US" sz="2400" dirty="0" err="1" smtClean="0">
                <a:latin typeface="Times New Roman" pitchFamily="18" charset="0"/>
                <a:cs typeface="Times New Roman" pitchFamily="18" charset="0"/>
              </a:rPr>
              <a:t>Lactoferrin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Transferrin</a:t>
            </a:r>
          </a:p>
          <a:p>
            <a:r>
              <a:rPr lang="en-US" sz="2400" dirty="0" smtClean="0">
                <a:latin typeface="Times New Roman" pitchFamily="18" charset="0"/>
                <a:cs typeface="Times New Roman" pitchFamily="18" charset="0"/>
              </a:rPr>
              <a:t>C reactive protein</a:t>
            </a:r>
          </a:p>
          <a:p>
            <a:r>
              <a:rPr lang="en-US" sz="2400" dirty="0" smtClean="0">
                <a:latin typeface="Times New Roman" pitchFamily="18" charset="0"/>
                <a:cs typeface="Times New Roman" pitchFamily="18" charset="0"/>
              </a:rPr>
              <a:t>IgG1,IgG2,IgG3,IgG4,IgM,IgA</a:t>
            </a:r>
          </a:p>
        </p:txBody>
      </p:sp>
    </p:spTree>
    <p:extLst>
      <p:ext uri="{BB962C8B-B14F-4D97-AF65-F5344CB8AC3E}">
        <p14:creationId xmlns:p14="http://schemas.microsoft.com/office/powerpoint/2010/main" val="38581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Markers in GCF</a:t>
            </a:r>
            <a:endParaRPr lang="en-US"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Platelet activating factor</a:t>
            </a:r>
          </a:p>
          <a:p>
            <a:r>
              <a:rPr lang="en-US" sz="2400" dirty="0" err="1">
                <a:latin typeface="Times New Roman" pitchFamily="18" charset="0"/>
                <a:cs typeface="Times New Roman" pitchFamily="18" charset="0"/>
              </a:rPr>
              <a:t>Cystatins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CD14</a:t>
            </a:r>
          </a:p>
          <a:p>
            <a:r>
              <a:rPr lang="en-US" sz="2400" dirty="0" err="1">
                <a:latin typeface="Times New Roman" pitchFamily="18" charset="0"/>
                <a:cs typeface="Times New Roman" pitchFamily="18" charset="0"/>
              </a:rPr>
              <a:t>Visfatin</a:t>
            </a:r>
            <a:endParaRPr lang="en-U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Resistin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Vasoactive intestinal peptide</a:t>
            </a:r>
          </a:p>
          <a:p>
            <a:r>
              <a:rPr lang="en-US" sz="2400" dirty="0">
                <a:latin typeface="Times New Roman" pitchFamily="18" charset="0"/>
                <a:cs typeface="Times New Roman" pitchFamily="18" charset="0"/>
              </a:rPr>
              <a:t>Plasminogen activator</a:t>
            </a:r>
          </a:p>
          <a:p>
            <a:endParaRPr lang="en-US" sz="2400" dirty="0"/>
          </a:p>
        </p:txBody>
      </p:sp>
    </p:spTree>
    <p:extLst>
      <p:ext uri="{BB962C8B-B14F-4D97-AF65-F5344CB8AC3E}">
        <p14:creationId xmlns:p14="http://schemas.microsoft.com/office/powerpoint/2010/main" val="28263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sz="6000" dirty="0" smtClean="0">
                <a:latin typeface="Castellar" panose="020A0402060406010301" pitchFamily="18" charset="0"/>
              </a:rPr>
              <a:t>Thank you</a:t>
            </a:r>
            <a:endParaRPr lang="en-IN" sz="6000" dirty="0">
              <a:latin typeface="Castellar" panose="020A0402060406010301" pitchFamily="18" charset="0"/>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396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dirty="0"/>
          </a:p>
        </p:txBody>
      </p:sp>
      <p:sp>
        <p:nvSpPr>
          <p:cNvPr id="6" name="Content Placeholder 5"/>
          <p:cNvSpPr>
            <a:spLocks noGrp="1"/>
          </p:cNvSpPr>
          <p:nvPr>
            <p:ph idx="1"/>
          </p:nvPr>
        </p:nvSpPr>
        <p:spPr/>
        <p:txBody>
          <a:bodyPr>
            <a:noAutofit/>
          </a:bodyPr>
          <a:lstStyle/>
          <a:p>
            <a:pPr algn="just"/>
            <a:r>
              <a:rPr lang="en-US" sz="2400" dirty="0" smtClean="0">
                <a:latin typeface="Times New Roman" pitchFamily="18" charset="0"/>
                <a:cs typeface="Times New Roman" pitchFamily="18" charset="0"/>
              </a:rPr>
              <a:t>Factors modulating: </a:t>
            </a:r>
          </a:p>
          <a:p>
            <a:pPr lvl="1" algn="just"/>
            <a:r>
              <a:rPr lang="en-US" sz="2400" dirty="0" smtClean="0">
                <a:latin typeface="Times New Roman" pitchFamily="18" charset="0"/>
                <a:cs typeface="Times New Roman" pitchFamily="18" charset="0"/>
              </a:rPr>
              <a:t>Filtration coefficient of the lymphatic and capillary endothelium</a:t>
            </a:r>
          </a:p>
          <a:p>
            <a:pPr lvl="1" algn="just"/>
            <a:r>
              <a:rPr lang="en-US" sz="2400" dirty="0" smtClean="0">
                <a:latin typeface="Times New Roman" pitchFamily="18" charset="0"/>
                <a:cs typeface="Times New Roman" pitchFamily="18" charset="0"/>
              </a:rPr>
              <a:t>Osmotic pressure within the different compartments.</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Even in health also, if the osmotic pressure of the </a:t>
            </a:r>
            <a:r>
              <a:rPr lang="en-US" sz="2400" dirty="0" err="1" smtClean="0">
                <a:latin typeface="Times New Roman" pitchFamily="18" charset="0"/>
                <a:cs typeface="Times New Roman" pitchFamily="18" charset="0"/>
              </a:rPr>
              <a:t>sulcular</a:t>
            </a:r>
            <a:r>
              <a:rPr lang="en-US" sz="2400" dirty="0" smtClean="0">
                <a:latin typeface="Times New Roman" pitchFamily="18" charset="0"/>
                <a:cs typeface="Times New Roman" pitchFamily="18" charset="0"/>
              </a:rPr>
              <a:t> fluid exceeds that of the tissue fluid, there will be net increase in the flow of GCF.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125113" cy="924475"/>
          </a:xfrm>
        </p:spPr>
        <p:txBody>
          <a:bodyPr>
            <a:normAutofit fontScale="90000"/>
          </a:bodyPr>
          <a:lstStyle/>
          <a:p>
            <a:r>
              <a:rPr lang="en-US" dirty="0" smtClean="0">
                <a:solidFill>
                  <a:schemeClr val="tx2"/>
                </a:solidFill>
                <a:latin typeface="Times New Roman" pitchFamily="18" charset="0"/>
                <a:cs typeface="Times New Roman" pitchFamily="18" charset="0"/>
              </a:rPr>
              <a:t>GINGIVAL  VASCULATURE AND  CREVICULAR   FLUID </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2133600"/>
            <a:ext cx="7125112" cy="4051437"/>
          </a:xfrm>
        </p:spPr>
        <p:txBody>
          <a:bodyPr>
            <a:noAutofit/>
          </a:bodyPr>
          <a:lstStyle/>
          <a:p>
            <a:pPr algn="just">
              <a:lnSpc>
                <a:spcPct val="90000"/>
              </a:lnSpc>
            </a:pPr>
            <a:r>
              <a:rPr lang="en-US" sz="2400" b="1" dirty="0" smtClean="0">
                <a:solidFill>
                  <a:srgbClr val="FFFF00"/>
                </a:solidFill>
                <a:latin typeface="Times New Roman" pitchFamily="18" charset="0"/>
                <a:cs typeface="Times New Roman" pitchFamily="18" charset="0"/>
              </a:rPr>
              <a:t>Brill in 1959</a:t>
            </a:r>
            <a:r>
              <a:rPr lang="en-US" sz="2400"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demonstrated that increased vascular permeability plays an important role in the production of gingival fluid </a:t>
            </a:r>
          </a:p>
          <a:p>
            <a:pPr algn="just">
              <a:lnSpc>
                <a:spcPct val="90000"/>
              </a:lnSpc>
            </a:pPr>
            <a:r>
              <a:rPr lang="en-US" sz="2400" b="1" dirty="0" err="1" smtClean="0">
                <a:solidFill>
                  <a:srgbClr val="FFFF00"/>
                </a:solidFill>
                <a:latin typeface="Times New Roman" pitchFamily="18" charset="0"/>
                <a:cs typeface="Times New Roman" pitchFamily="18" charset="0"/>
              </a:rPr>
              <a:t>Egelberg</a:t>
            </a:r>
            <a:r>
              <a:rPr lang="en-US" sz="2400" b="1" dirty="0" smtClean="0">
                <a:solidFill>
                  <a:srgbClr val="FFFF00"/>
                </a:solidFill>
                <a:latin typeface="Times New Roman" pitchFamily="18" charset="0"/>
                <a:cs typeface="Times New Roman" pitchFamily="18" charset="0"/>
              </a:rPr>
              <a:t> in 1966</a:t>
            </a:r>
            <a:r>
              <a:rPr lang="en-US" sz="2400" dirty="0" smtClean="0">
                <a:latin typeface="Times New Roman" pitchFamily="18" charset="0"/>
                <a:cs typeface="Times New Roman" pitchFamily="18" charset="0"/>
              </a:rPr>
              <a:t>, in a first experiment obtained an increased permeability of the blood vessels of healthy gingiva by the use of three different methods: </a:t>
            </a:r>
          </a:p>
          <a:p>
            <a:pPr lvl="1" algn="just">
              <a:lnSpc>
                <a:spcPct val="90000"/>
              </a:lnSpc>
            </a:pPr>
            <a:r>
              <a:rPr lang="en-US" sz="2400" dirty="0" smtClean="0">
                <a:latin typeface="Times New Roman" pitchFamily="18" charset="0"/>
                <a:cs typeface="Times New Roman" pitchFamily="18" charset="0"/>
              </a:rPr>
              <a:t>topical application of histamine, </a:t>
            </a:r>
          </a:p>
          <a:p>
            <a:pPr lvl="1" algn="just">
              <a:lnSpc>
                <a:spcPct val="90000"/>
              </a:lnSpc>
            </a:pPr>
            <a:r>
              <a:rPr lang="en-US" sz="2400" dirty="0" smtClean="0">
                <a:latin typeface="Times New Roman" pitchFamily="18" charset="0"/>
                <a:cs typeface="Times New Roman" pitchFamily="18" charset="0"/>
              </a:rPr>
              <a:t>gentle massage of the gingival by means of a ball-ended amalgam plugger</a:t>
            </a:r>
          </a:p>
          <a:p>
            <a:pPr lvl="1" algn="just">
              <a:lnSpc>
                <a:spcPct val="90000"/>
              </a:lnSpc>
            </a:pPr>
            <a:r>
              <a:rPr lang="en-US" sz="2400" dirty="0" smtClean="0">
                <a:latin typeface="Times New Roman" pitchFamily="18" charset="0"/>
                <a:cs typeface="Times New Roman" pitchFamily="18" charset="0"/>
              </a:rPr>
              <a:t> scraping of the gingiva crevice by means of a blunted dental explorer </a:t>
            </a:r>
          </a:p>
          <a:p>
            <a:pPr algn="just"/>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FUNCTIONS : </a:t>
            </a:r>
            <a:endParaRPr lang="en-IN"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1) cleanse material from the sulcus</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2) contain plasma proteins that may improve adhesion of the epithelium to the tooth.</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3) Possess antimicrobial properties.</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4) Exert antibody activity in defense of the gingiva.</a:t>
            </a:r>
            <a:endParaRPr lang="en-IN" sz="2400" dirty="0" smtClean="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tx2"/>
                </a:solidFill>
                <a:latin typeface="Times New Roman" pitchFamily="18" charset="0"/>
                <a:cs typeface="Times New Roman" pitchFamily="18" charset="0"/>
              </a:rPr>
              <a:t>PERMEABILITY OF JUNCTIONAL AND ORAL SULCULAR EPITHELIA </a:t>
            </a:r>
            <a:endParaRPr lang="en-IN" sz="3200"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125112" cy="4051437"/>
          </a:xfrm>
        </p:spPr>
        <p:txBody>
          <a:bodyPr>
            <a:noAutofit/>
          </a:bodyPr>
          <a:lstStyle/>
          <a:p>
            <a:r>
              <a:rPr lang="en-US" sz="2400" dirty="0" smtClean="0">
                <a:latin typeface="Times New Roman" pitchFamily="18" charset="0"/>
                <a:cs typeface="Times New Roman" pitchFamily="18" charset="0"/>
              </a:rPr>
              <a:t>Substances that have been shown to penetrate the sulcular epithelium include albumin, Endotoxins, thymidine, histamine, phenytoin, peroxidase.</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main pathway for the transport of substances across the junctional and sulcular epithelia seems to be the intercellular spaces which according to </a:t>
            </a:r>
            <a:r>
              <a:rPr lang="en-US" sz="2400" b="1" dirty="0" smtClean="0">
                <a:solidFill>
                  <a:srgbClr val="FFFF00"/>
                </a:solidFill>
                <a:latin typeface="Times New Roman" pitchFamily="18" charset="0"/>
                <a:cs typeface="Times New Roman" pitchFamily="18" charset="0"/>
              </a:rPr>
              <a:t>Schroeder and Munzel – Pedrazzoli (1970)</a:t>
            </a:r>
            <a:r>
              <a:rPr lang="en-US" sz="2400"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form 18% of the total volume  of the junctional epithelium and 12% that of the oral sulcular epithelium. </a:t>
            </a:r>
          </a:p>
          <a:p>
            <a:endParaRPr lang="en-IN"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54031"/>
            <a:ext cx="7125112" cy="4051437"/>
          </a:xfrm>
        </p:spPr>
        <p:txBody>
          <a:bodyPr>
            <a:noAutofit/>
          </a:bodyPr>
          <a:lstStyle/>
          <a:p>
            <a:pPr algn="just"/>
            <a:r>
              <a:rPr lang="en-US" sz="2400" dirty="0" smtClean="0">
                <a:latin typeface="Times New Roman" pitchFamily="18" charset="0"/>
                <a:cs typeface="Times New Roman" pitchFamily="18" charset="0"/>
              </a:rPr>
              <a:t>According to </a:t>
            </a:r>
            <a:r>
              <a:rPr lang="en-US" sz="2400" b="1" dirty="0" smtClean="0">
                <a:solidFill>
                  <a:srgbClr val="FFFF00"/>
                </a:solidFill>
                <a:latin typeface="Times New Roman" pitchFamily="18" charset="0"/>
                <a:cs typeface="Times New Roman" pitchFamily="18" charset="0"/>
              </a:rPr>
              <a:t>Squier (1973)</a:t>
            </a:r>
            <a:r>
              <a:rPr lang="en-US" sz="2400"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degree of permeability of the oral mucosa does not seem to depend upon its degree of Keratinization. The mechanisms of penetration through an intact epithelium were reviewed by </a:t>
            </a:r>
            <a:r>
              <a:rPr lang="en-US" sz="2400" dirty="0" smtClean="0">
                <a:solidFill>
                  <a:srgbClr val="FFFF00"/>
                </a:solidFill>
                <a:latin typeface="Times New Roman" pitchFamily="18" charset="0"/>
                <a:cs typeface="Times New Roman" pitchFamily="18" charset="0"/>
              </a:rPr>
              <a:t>Squier and Johnson.</a:t>
            </a:r>
          </a:p>
          <a:p>
            <a:pPr algn="just"/>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Three routes have been described: </a:t>
            </a:r>
          </a:p>
          <a:p>
            <a:pPr lvl="1"/>
            <a:r>
              <a:rPr lang="en-US" sz="2400" dirty="0" smtClean="0">
                <a:latin typeface="Times New Roman" pitchFamily="18" charset="0"/>
                <a:cs typeface="Times New Roman" pitchFamily="18" charset="0"/>
              </a:rPr>
              <a:t>Passage form CT into the sulcus </a:t>
            </a:r>
          </a:p>
          <a:p>
            <a:pPr lvl="1"/>
            <a:r>
              <a:rPr lang="en-US" sz="2400" dirty="0" smtClean="0">
                <a:latin typeface="Times New Roman" pitchFamily="18" charset="0"/>
                <a:cs typeface="Times New Roman" pitchFamily="18" charset="0"/>
              </a:rPr>
              <a:t>Passage from the sulcus into the CT </a:t>
            </a:r>
          </a:p>
          <a:p>
            <a:pPr lvl="1"/>
            <a:r>
              <a:rPr lang="en-US" sz="2400" dirty="0" smtClean="0">
                <a:latin typeface="Times New Roman" pitchFamily="18" charset="0"/>
                <a:cs typeface="Times New Roman" pitchFamily="18" charset="0"/>
              </a:rPr>
              <a:t>Passage of substances through pathological or experimentally modified gingival sulcus</a:t>
            </a:r>
          </a:p>
          <a:p>
            <a:endParaRPr lang="en-IN" sz="2400" dirty="0">
              <a:latin typeface="Times New Roman" pitchFamily="18" charset="0"/>
              <a:cs typeface="Times New Roman" pitchFamily="18" charset="0"/>
            </a:endParaRPr>
          </a:p>
        </p:txBody>
      </p:sp>
      <p:pic>
        <p:nvPicPr>
          <p:cNvPr id="4" name="Picture 12"/>
          <p:cNvPicPr>
            <a:picLocks noChangeAspect="1" noChangeArrowheads="1"/>
          </p:cNvPicPr>
          <p:nvPr/>
        </p:nvPicPr>
        <p:blipFill>
          <a:blip r:embed="rId2" cstate="print"/>
          <a:srcRect/>
          <a:stretch>
            <a:fillRect/>
          </a:stretch>
        </p:blipFill>
        <p:spPr bwMode="auto">
          <a:xfrm>
            <a:off x="6858000" y="2667000"/>
            <a:ext cx="2590800" cy="2810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0066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utum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00667</Template>
  <TotalTime>2317</TotalTime>
  <Words>2031</Words>
  <Application>Microsoft Office PowerPoint</Application>
  <PresentationFormat>On-screen Show (4:3)</PresentationFormat>
  <Paragraphs>259</Paragraphs>
  <Slides>46</Slides>
  <Notes>5</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00667</vt:lpstr>
      <vt:lpstr>1_Default Design</vt:lpstr>
      <vt:lpstr>Autumn</vt:lpstr>
      <vt:lpstr>GINGIVAL CREVICULAR FLUID</vt:lpstr>
      <vt:lpstr>Anatomy of the gingival crevice</vt:lpstr>
      <vt:lpstr>Is GCF a Transduate of interstitial fluid? </vt:lpstr>
      <vt:lpstr>PowerPoint Presentation</vt:lpstr>
      <vt:lpstr>PowerPoint Presentation</vt:lpstr>
      <vt:lpstr>GINGIVAL  VASCULATURE AND  CREVICULAR   FLUID </vt:lpstr>
      <vt:lpstr>FUNCTIONS : </vt:lpstr>
      <vt:lpstr>PERMEABILITY OF JUNCTIONAL AND ORAL SULCULAR EPITHELIA </vt:lpstr>
      <vt:lpstr>PowerPoint Presentation</vt:lpstr>
      <vt:lpstr>Passage form CT into the sulcus: </vt:lpstr>
      <vt:lpstr>PowerPoint Presentation</vt:lpstr>
      <vt:lpstr>Gingival washing methods</vt:lpstr>
      <vt:lpstr>PowerPoint Presentation</vt:lpstr>
      <vt:lpstr>Adavantage and disadvantages</vt:lpstr>
      <vt:lpstr>Absorbent filter paper strip</vt:lpstr>
      <vt:lpstr>PowerPoint Presentation</vt:lpstr>
      <vt:lpstr>Method of collection</vt:lpstr>
      <vt:lpstr>PowerPoint Presentation</vt:lpstr>
      <vt:lpstr>Preweighed twisted threads</vt:lpstr>
      <vt:lpstr> Micropipettes/ capillary tubing </vt:lpstr>
      <vt:lpstr>PowerPoint Presentation</vt:lpstr>
      <vt:lpstr>PowerPoint Presentation</vt:lpstr>
      <vt:lpstr>Crevicular washings </vt:lpstr>
      <vt:lpstr>PowerPoint Presentation</vt:lpstr>
      <vt:lpstr>PowerPoint Presentation</vt:lpstr>
      <vt:lpstr>PowerPoint Presentation</vt:lpstr>
      <vt:lpstr>Problems during GCF collection</vt:lpstr>
      <vt:lpstr>PowerPoint Presentation</vt:lpstr>
      <vt:lpstr>PERIOTRON</vt:lpstr>
      <vt:lpstr>PowerPoint Presentation</vt:lpstr>
      <vt:lpstr>PowerPoint Presentation</vt:lpstr>
      <vt:lpstr>Enzymes &amp; other compounds in GCF</vt:lpstr>
      <vt:lpstr>Bacteria derived enzymes</vt:lpstr>
      <vt:lpstr>PowerPoint Presentation</vt:lpstr>
      <vt:lpstr>Metabolic end products</vt:lpstr>
      <vt:lpstr>Cellular Elements:</vt:lpstr>
      <vt:lpstr>PowerPoint Presentation</vt:lpstr>
      <vt:lpstr>Electrolytes</vt:lpstr>
      <vt:lpstr>Organic Compounds </vt:lpstr>
      <vt:lpstr>Metabolic And Bacterial Products </vt:lpstr>
      <vt:lpstr>Enzyme And Enzyme Inhibitors </vt:lpstr>
      <vt:lpstr>PowerPoint Presentation</vt:lpstr>
      <vt:lpstr>Potential diagnostic markers in GCF</vt:lpstr>
      <vt:lpstr>Host response &amp; inflammatory markers</vt:lpstr>
      <vt:lpstr>Markers in GCF</vt:lpstr>
      <vt:lpstr>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Gingival crevicular fluid and saliva</dc:title>
  <dc:creator>Nitika</dc:creator>
  <cp:lastModifiedBy>sasi</cp:lastModifiedBy>
  <cp:revision>211</cp:revision>
  <dcterms:created xsi:type="dcterms:W3CDTF">2006-08-16T00:00:00Z</dcterms:created>
  <dcterms:modified xsi:type="dcterms:W3CDTF">2010-12-31T19:05:37Z</dcterms:modified>
</cp:coreProperties>
</file>