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3"/>
  </p:notesMasterIdLst>
  <p:sldIdLst>
    <p:sldId id="261" r:id="rId2"/>
    <p:sldId id="258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1" r:id="rId11"/>
    <p:sldId id="269" r:id="rId12"/>
    <p:sldId id="323" r:id="rId13"/>
    <p:sldId id="324" r:id="rId14"/>
    <p:sldId id="325" r:id="rId15"/>
    <p:sldId id="274" r:id="rId16"/>
    <p:sldId id="317" r:id="rId17"/>
    <p:sldId id="273" r:id="rId18"/>
    <p:sldId id="278" r:id="rId19"/>
    <p:sldId id="279" r:id="rId20"/>
    <p:sldId id="282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309" r:id="rId29"/>
    <p:sldId id="306" r:id="rId30"/>
    <p:sldId id="307" r:id="rId31"/>
    <p:sldId id="308" r:id="rId32"/>
    <p:sldId id="301" r:id="rId33"/>
    <p:sldId id="302" r:id="rId34"/>
    <p:sldId id="305" r:id="rId35"/>
    <p:sldId id="299" r:id="rId36"/>
    <p:sldId id="300" r:id="rId37"/>
    <p:sldId id="319" r:id="rId38"/>
    <p:sldId id="320" r:id="rId39"/>
    <p:sldId id="321" r:id="rId40"/>
    <p:sldId id="322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AA2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EC532-43FC-4242-8972-4CCAD0B9A1A0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0E0B5-942D-47D1-9059-0C8BBFA4A7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F8C2BB-F379-4580-AAD5-3623C52C1AC2}" type="slidenum">
              <a:rPr lang="en-US"/>
              <a:pPr/>
              <a:t>16</a:t>
            </a:fld>
            <a:endParaRPr lang="en-US"/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19078-5027-4894-A8D8-15E65BFEEE38}" type="slidenum">
              <a:rPr lang="en-US"/>
              <a:pPr/>
              <a:t>26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6F9B33-A772-47BA-A7E1-A7E72A33073B}" type="slidenum">
              <a:rPr lang="en-US"/>
              <a:pPr/>
              <a:t>27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85E1DD-D59E-437F-9F6D-946E50C84A4F}" type="slidenum">
              <a:rPr lang="en-US"/>
              <a:pPr/>
              <a:t>28</a:t>
            </a:fld>
            <a:endParaRPr lang="en-US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1D4C4E-9AC8-4EFC-A6C5-B3D4F1564180}" type="slidenum">
              <a:rPr lang="en-US"/>
              <a:pPr/>
              <a:t>29</a:t>
            </a:fld>
            <a:endParaRPr lang="en-US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E9EE6-CA25-4F0C-8B25-84515FC28A06}" type="slidenum">
              <a:rPr lang="en-US"/>
              <a:pPr/>
              <a:t>30</a:t>
            </a:fld>
            <a:endParaRPr lang="en-US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7B305F-1D4F-4791-8CD1-C729848EB53A}" type="slidenum">
              <a:rPr lang="en-US"/>
              <a:pPr/>
              <a:t>31</a:t>
            </a:fld>
            <a:endParaRPr lang="en-US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00BC86-9297-497C-B888-FBCB4EBAE363}" type="slidenum">
              <a:rPr lang="en-US"/>
              <a:pPr/>
              <a:t>18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EA7D31-00D3-48C9-B588-762FB0566B4D}" type="slidenum">
              <a:rPr lang="en-US"/>
              <a:pPr/>
              <a:t>19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D4EFF-0160-48DF-A3F9-DBE231A16F99}" type="slidenum">
              <a:rPr lang="en-US"/>
              <a:pPr/>
              <a:t>20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47BADC-4CB1-48C5-B3F3-D21813035609}" type="slidenum">
              <a:rPr lang="en-US"/>
              <a:pPr/>
              <a:t>21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BE6746-271D-4993-B591-C86AD2875F76}" type="slidenum">
              <a:rPr lang="en-US"/>
              <a:pPr/>
              <a:t>22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05B907-D1BA-4712-8AAE-8988AC6D1231}" type="slidenum">
              <a:rPr lang="en-US"/>
              <a:pPr/>
              <a:t>23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CE3080-95CF-4EF5-97FE-EAB079D64523}" type="slidenum">
              <a:rPr lang="en-US"/>
              <a:pPr/>
              <a:t>24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932D4-B4A9-4235-8F7E-40DED3327686}" type="slidenum">
              <a:rPr lang="en-US"/>
              <a:pPr/>
              <a:t>25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0C508-2EC8-49DA-B280-9690E17E95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67822C-1648-4C73-BCBB-763AA6BA5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053DA6-211D-4259-BE29-08E613D02606}" type="datetimeFigureOut">
              <a:rPr lang="en-US" smtClean="0"/>
              <a:pPr/>
              <a:t>4/26/2019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A4139-6C82-4CDE-B686-ED0EFFFC019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i="1" dirty="0" smtClean="0">
                <a:solidFill>
                  <a:srgbClr val="C00000"/>
                </a:solidFill>
                <a:latin typeface="Algerian" pitchFamily="82" charset="0"/>
              </a:rPr>
              <a:t>FORENSIC ODONTOLOGY</a:t>
            </a:r>
            <a:endParaRPr lang="en-US" sz="8800" i="1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   PALATAL RUGAE IDENTIFICATION</a:t>
            </a:r>
            <a:br>
              <a:rPr lang="en-US" dirty="0" smtClean="0">
                <a:solidFill>
                  <a:srgbClr val="FF0066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43400"/>
          </a:xfrm>
        </p:spPr>
        <p:txBody>
          <a:bodyPr>
            <a:noAutofit/>
          </a:bodyPr>
          <a:lstStyle/>
          <a:p>
            <a:pPr marL="342900" indent="-342900"/>
            <a:endParaRPr lang="en-US" sz="1800" dirty="0" smtClean="0">
              <a:solidFill>
                <a:srgbClr val="FF0066"/>
              </a:solidFill>
              <a:latin typeface="Franklin Gothic Demi Cond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latin typeface="Franklin Gothic Demi Cond" pitchFamily="34" charset="0"/>
              </a:rPr>
              <a:t>Palatal </a:t>
            </a:r>
            <a:r>
              <a:rPr lang="en-US" sz="2800" dirty="0" err="1" smtClean="0">
                <a:latin typeface="Franklin Gothic Demi Cond" pitchFamily="34" charset="0"/>
              </a:rPr>
              <a:t>rugae</a:t>
            </a:r>
            <a:r>
              <a:rPr lang="en-US" sz="2800" dirty="0" smtClean="0">
                <a:latin typeface="Franklin Gothic Demi Cond" pitchFamily="34" charset="0"/>
              </a:rPr>
              <a:t> are ridges on the anterior part of palatal mucosa on each side of </a:t>
            </a:r>
            <a:r>
              <a:rPr lang="en-US" sz="2800" dirty="0" err="1" smtClean="0">
                <a:latin typeface="Franklin Gothic Demi Cond" pitchFamily="34" charset="0"/>
              </a:rPr>
              <a:t>midpalatine</a:t>
            </a:r>
            <a:r>
              <a:rPr lang="en-US" sz="2800" dirty="0" smtClean="0">
                <a:latin typeface="Franklin Gothic Demi Cond" pitchFamily="34" charset="0"/>
              </a:rPr>
              <a:t> </a:t>
            </a:r>
            <a:r>
              <a:rPr lang="en-US" sz="2800" dirty="0" err="1" smtClean="0">
                <a:latin typeface="Franklin Gothic Demi Cond" pitchFamily="34" charset="0"/>
              </a:rPr>
              <a:t>raphae</a:t>
            </a:r>
            <a:r>
              <a:rPr lang="en-US" sz="2800" dirty="0" smtClean="0">
                <a:latin typeface="Franklin Gothic Demi Cond" pitchFamily="34" charset="0"/>
              </a:rPr>
              <a:t>, behind the incisive papilla. They are unique to an individual. They do not change shape with age.</a:t>
            </a:r>
          </a:p>
          <a:p>
            <a:pPr marL="342900" indent="-342900"/>
            <a:endParaRPr lang="en-US" sz="2800" dirty="0" smtClean="0">
              <a:latin typeface="Franklin Gothic Demi Cond" pitchFamily="34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en-US" sz="2800" dirty="0" smtClean="0">
                <a:latin typeface="Franklin Gothic Demi Cond" pitchFamily="34" charset="0"/>
              </a:rPr>
              <a:t>They are well protected by lips, cheeks, tongue buccal pad of fat,  in cases of fire and high impact trauma.</a:t>
            </a:r>
          </a:p>
          <a:p>
            <a:pPr marL="342900" indent="-342900">
              <a:buNone/>
            </a:pPr>
            <a:endParaRPr lang="en-US" sz="1800" dirty="0" smtClean="0">
              <a:solidFill>
                <a:srgbClr val="FF0066"/>
              </a:solidFill>
              <a:latin typeface="Franklin Gothic Demi Cond" pitchFamily="34" charset="0"/>
            </a:endParaRPr>
          </a:p>
          <a:p>
            <a:pPr marL="342900" indent="-342900">
              <a:buNone/>
            </a:pPr>
            <a:endParaRPr lang="en-US" sz="1800" dirty="0" smtClean="0">
              <a:solidFill>
                <a:srgbClr val="FF0066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shafers book\Chapter21\21-1 A &amp; 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47800"/>
            <a:ext cx="8229600" cy="4724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Primary </a:t>
            </a:r>
            <a:r>
              <a:rPr lang="en-IN" dirty="0" err="1" smtClean="0"/>
              <a:t>rugae</a:t>
            </a:r>
            <a:r>
              <a:rPr lang="en-IN" dirty="0" smtClean="0"/>
              <a:t> : &gt;5mm</a:t>
            </a:r>
          </a:p>
          <a:p>
            <a:r>
              <a:rPr lang="en-IN" dirty="0" smtClean="0"/>
              <a:t>Secondary </a:t>
            </a:r>
            <a:r>
              <a:rPr lang="en-IN" dirty="0" err="1" smtClean="0"/>
              <a:t>rugae</a:t>
            </a:r>
            <a:r>
              <a:rPr lang="en-IN" dirty="0" smtClean="0"/>
              <a:t> : 3 – 5mm</a:t>
            </a:r>
          </a:p>
          <a:p>
            <a:r>
              <a:rPr lang="en-IN" dirty="0" smtClean="0"/>
              <a:t>Fragmentary </a:t>
            </a:r>
            <a:r>
              <a:rPr lang="en-IN" dirty="0" err="1" smtClean="0"/>
              <a:t>rugae</a:t>
            </a:r>
            <a:r>
              <a:rPr lang="en-IN" dirty="0" smtClean="0"/>
              <a:t> : 2 -3mm</a:t>
            </a:r>
          </a:p>
          <a:p>
            <a:endParaRPr lang="en-IN" dirty="0" smtClean="0"/>
          </a:p>
          <a:p>
            <a:r>
              <a:rPr lang="en-IN" dirty="0" smtClean="0"/>
              <a:t>Branched </a:t>
            </a:r>
          </a:p>
          <a:p>
            <a:r>
              <a:rPr lang="en-IN" dirty="0" smtClean="0"/>
              <a:t>Unified</a:t>
            </a:r>
          </a:p>
          <a:p>
            <a:r>
              <a:rPr lang="en-IN" dirty="0" smtClean="0"/>
              <a:t>Cross-linked</a:t>
            </a:r>
          </a:p>
          <a:p>
            <a:r>
              <a:rPr lang="en-IN" dirty="0" smtClean="0"/>
              <a:t>Annular</a:t>
            </a:r>
          </a:p>
          <a:p>
            <a:r>
              <a:rPr lang="en-IN" dirty="0" smtClean="0"/>
              <a:t>Papillary </a:t>
            </a:r>
            <a:endParaRPr lang="en-IN" dirty="0"/>
          </a:p>
        </p:txBody>
      </p:sp>
    </p:spTree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Gender determination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Based on </a:t>
            </a:r>
          </a:p>
          <a:p>
            <a:pPr lvl="1"/>
            <a:r>
              <a:rPr lang="en-IN" dirty="0" smtClean="0"/>
              <a:t>Craniofacial morphology &amp; dimensions</a:t>
            </a:r>
          </a:p>
          <a:p>
            <a:pPr lvl="1"/>
            <a:r>
              <a:rPr lang="en-IN" dirty="0" smtClean="0"/>
              <a:t>Tooth morphology</a:t>
            </a:r>
          </a:p>
          <a:p>
            <a:pPr lvl="1"/>
            <a:r>
              <a:rPr lang="en-IN" dirty="0" smtClean="0"/>
              <a:t>Tooth dimensions</a:t>
            </a:r>
          </a:p>
          <a:p>
            <a:pPr lvl="1"/>
            <a:r>
              <a:rPr lang="en-IN" dirty="0" smtClean="0"/>
              <a:t>By DNA analysis</a:t>
            </a:r>
          </a:p>
          <a:p>
            <a:r>
              <a:rPr lang="en-IN" dirty="0" err="1" smtClean="0"/>
              <a:t>Amelogenin</a:t>
            </a:r>
            <a:r>
              <a:rPr lang="en-IN" dirty="0" smtClean="0"/>
              <a:t> (AMEL) is located on X and Y chromosome</a:t>
            </a:r>
          </a:p>
          <a:p>
            <a:r>
              <a:rPr lang="en-IN" dirty="0" smtClean="0"/>
              <a:t>Females have 2 identical AMEL gene; males  - 2 non identical gene</a:t>
            </a:r>
            <a:endParaRPr lang="en-IN" dirty="0"/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Mesio</a:t>
            </a:r>
            <a:r>
              <a:rPr lang="en-IN" dirty="0" smtClean="0"/>
              <a:t> distal diameter of  </a:t>
            </a:r>
            <a:r>
              <a:rPr lang="en-IN" dirty="0" err="1" smtClean="0"/>
              <a:t>mandibular</a:t>
            </a:r>
            <a:r>
              <a:rPr lang="en-IN" dirty="0" smtClean="0"/>
              <a:t> canines </a:t>
            </a:r>
          </a:p>
          <a:p>
            <a:pPr lvl="1"/>
            <a:r>
              <a:rPr lang="en-IN" dirty="0" smtClean="0"/>
              <a:t>Males &gt; 7mm</a:t>
            </a:r>
          </a:p>
          <a:p>
            <a:pPr lvl="1"/>
            <a:r>
              <a:rPr lang="en-IN" dirty="0" smtClean="0"/>
              <a:t>Females &lt; 6.7mm</a:t>
            </a:r>
          </a:p>
          <a:p>
            <a:r>
              <a:rPr lang="en-IN" dirty="0" smtClean="0"/>
              <a:t>Root length of maxillary </a:t>
            </a:r>
            <a:r>
              <a:rPr lang="en-IN" dirty="0" err="1" smtClean="0"/>
              <a:t>cuspid</a:t>
            </a:r>
            <a:r>
              <a:rPr lang="en-IN" dirty="0" smtClean="0"/>
              <a:t> is &gt;3mm more  in males than females</a:t>
            </a:r>
            <a:endParaRPr lang="en-IN" dirty="0"/>
          </a:p>
        </p:txBody>
      </p:sp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-2" y="-19"/>
          <a:ext cx="9144001" cy="6277217"/>
        </p:xfrm>
        <a:graphic>
          <a:graphicData uri="http://schemas.openxmlformats.org/drawingml/2006/table">
            <a:tbl>
              <a:tblPr/>
              <a:tblGrid>
                <a:gridCol w="440922"/>
                <a:gridCol w="2505995"/>
                <a:gridCol w="3092030"/>
                <a:gridCol w="3105054"/>
              </a:tblGrid>
              <a:tr h="24912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 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 Skull features 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Male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Female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Architecture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Rugged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Smooth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Frontal and parietal eminences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small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Large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Forehead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sloping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Vertical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Supraorbital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 ridges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Well developed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Absent or Slight developed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Glabella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Prominent curvature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Relatively flat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Nasion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Marked depression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Rarely depressed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Orbits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squarish,with rounded margins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Rounded, with sharp margins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8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Cheek bones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Bulky and lateral arched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Lighter, compressed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Posterior root of zygoma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Well developed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Slight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supramastoid crest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marked developed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faint or absent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Mastoid process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Large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Small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Mastoid crest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Slight to moderate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Marked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Tympanic plate of temporal bone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Well developed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Delicate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14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Occipital condyles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Large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Small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Glenoid fossa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Deep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Shallow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16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Digastric fossa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Broad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Narrow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17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Palate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Large, V-shaped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Smaller, parabolic shape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18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General features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Larger, thicker; broader ascending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ramus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smaller, thinner; narrow ascending ramus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19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Condyles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Larger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Smaller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Body height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Greater depth at </a:t>
                      </a: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symphysis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Shallow at symphysis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121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21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Shape of chin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Squarish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Rounded/pointed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2966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22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Gonial angle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Less obtuse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Arial Black" pitchFamily="34" charset="0"/>
                          <a:cs typeface="Arial" charset="0"/>
                        </a:rPr>
                        <a:t>More obtuse</a:t>
                      </a:r>
                      <a:endParaRPr kumimoji="0" lang="en-US" sz="3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 Black" pitchFamily="34" charset="0"/>
                        <a:cs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62467" name="Picture 4" descr="DSCN6879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5277" t="14815" r="11111" b="18518"/>
          <a:stretch>
            <a:fillRect/>
          </a:stretch>
        </p:blipFill>
        <p:spPr>
          <a:xfrm>
            <a:off x="228600" y="762000"/>
            <a:ext cx="8382000" cy="5257800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dirty="0" smtClean="0"/>
              <a:t>          Age determination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505200"/>
          </a:xfrm>
        </p:spPr>
        <p:txBody>
          <a:bodyPr/>
          <a:lstStyle/>
          <a:p>
            <a:r>
              <a:rPr lang="en-US" sz="2400" dirty="0" smtClean="0">
                <a:latin typeface="Franklin Gothic Demi Cond" pitchFamily="34" charset="0"/>
              </a:rPr>
              <a:t>Estimation of age plays an important role in forensic identification.</a:t>
            </a:r>
          </a:p>
          <a:p>
            <a:r>
              <a:rPr lang="en-US" sz="2400" dirty="0" smtClean="0">
                <a:latin typeface="Franklin Gothic Demi Cond" pitchFamily="34" charset="0"/>
              </a:rPr>
              <a:t> Dentition is one among the four systems used in estimating  age.</a:t>
            </a:r>
          </a:p>
          <a:p>
            <a:endParaRPr lang="en-US" sz="2400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Franklin Gothic Demi Cond" pitchFamily="34" charset="0"/>
              </a:rPr>
              <a:t> Other three being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ranklin Gothic Demi Cond" pitchFamily="34" charset="0"/>
              </a:rPr>
              <a:t>bone development,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ranklin Gothic Demi Cond" pitchFamily="34" charset="0"/>
              </a:rPr>
              <a:t>secondary sexual characters,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Franklin Gothic Demi Cond" pitchFamily="34" charset="0"/>
              </a:rPr>
              <a:t> stature and weight.</a:t>
            </a:r>
          </a:p>
          <a:p>
            <a:endParaRPr lang="en-US" sz="2400" dirty="0" smtClean="0">
              <a:latin typeface="Franklin Gothic Demi Cond" pitchFamily="34" charset="0"/>
            </a:endParaRPr>
          </a:p>
          <a:p>
            <a:endParaRPr lang="en-US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8458200" cy="47244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dirty="0" smtClean="0"/>
              <a:t>The methods of age estimation aided by dentition as natal, neonatal period and children up to 14 yrs, aided by craniofacial skeleton from 14- 20 yrs in young adults and adults.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Methods utilized: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1. Visual method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2. Radiographic method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3. Histological method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/>
              <a:t>		4. Physical and chemical methods.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accent1"/>
                </a:solidFill>
                <a:latin typeface="+mn-lt"/>
              </a:rPr>
              <a:t>Visual and Clinical method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Eruption of the teeth</a:t>
            </a:r>
          </a:p>
          <a:p>
            <a:r>
              <a:rPr lang="en-US" dirty="0" smtClean="0"/>
              <a:t>Spacing between the teeth</a:t>
            </a:r>
          </a:p>
          <a:p>
            <a:r>
              <a:rPr lang="en-US" dirty="0" smtClean="0"/>
              <a:t>Age estimation by tooth count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>
                <a:solidFill>
                  <a:schemeClr val="accent1"/>
                </a:solidFill>
              </a:rPr>
              <a:t>       Radiological method </a:t>
            </a:r>
          </a:p>
          <a:p>
            <a:endParaRPr lang="en-US" dirty="0" smtClean="0"/>
          </a:p>
          <a:p>
            <a:r>
              <a:rPr lang="en-US" dirty="0" smtClean="0"/>
              <a:t>Age estimation of fetus or the young infant</a:t>
            </a:r>
          </a:p>
          <a:p>
            <a:r>
              <a:rPr lang="en-US" dirty="0" smtClean="0"/>
              <a:t>From birth to twenty years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A50021"/>
                </a:solidFill>
                <a:latin typeface="Trebuchet MS" pitchFamily="34" charset="0"/>
              </a:rPr>
              <a:t>FORENSIC</a:t>
            </a:r>
            <a:r>
              <a:rPr lang="en-US" sz="2800" dirty="0" smtClean="0">
                <a:latin typeface="Trebuchet MS" pitchFamily="34" charset="0"/>
              </a:rPr>
              <a:t> is derived from the Latin word forum, which means “court of law”.</a:t>
            </a:r>
          </a:p>
          <a:p>
            <a:pPr>
              <a:buNone/>
            </a:pPr>
            <a:endParaRPr lang="en-US" sz="2800" dirty="0" smtClean="0">
              <a:latin typeface="Trebuchet MS" pitchFamily="34" charset="0"/>
            </a:endParaRPr>
          </a:p>
          <a:p>
            <a:r>
              <a:rPr lang="en-US" sz="2800" dirty="0" smtClean="0">
                <a:latin typeface="Trebuchet MS" pitchFamily="34" charset="0"/>
              </a:rPr>
              <a:t>Forensic </a:t>
            </a:r>
            <a:r>
              <a:rPr lang="en-US" sz="2800" dirty="0" err="1" smtClean="0">
                <a:latin typeface="Trebuchet MS" pitchFamily="34" charset="0"/>
              </a:rPr>
              <a:t>odontology</a:t>
            </a:r>
            <a:r>
              <a:rPr lang="en-US" sz="2800" dirty="0" smtClean="0">
                <a:latin typeface="Trebuchet MS" pitchFamily="34" charset="0"/>
              </a:rPr>
              <a:t>  or Forensic dentistry is the dental specialty that relates and applies dental knowledge to the legal problems.</a:t>
            </a:r>
          </a:p>
          <a:p>
            <a:pPr algn="just">
              <a:buFontTx/>
              <a:buNone/>
            </a:pPr>
            <a:endParaRPr lang="en-US" sz="2800" dirty="0" smtClean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developmental patterns and eruption  of the deciduous teeth, followed by the development and eruption of the permanent dentition, serve as the most reliable indicator of the chronological age</a:t>
            </a:r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 algn="just">
              <a:buNone/>
            </a:pPr>
            <a:endParaRPr lang="en-US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n-US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From 14 to 23 years, the residual growth of the second molar root structure and the  third molar developing through the apical closure represent a means of chronological age estimation.</a:t>
            </a:r>
          </a:p>
          <a:p>
            <a:pPr algn="just"/>
            <a:endParaRPr lang="en-US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/>
              <a:t>Age estimation using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molar development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4038600"/>
          </a:xfrm>
        </p:spPr>
        <p:txBody>
          <a:bodyPr/>
          <a:lstStyle/>
          <a:p>
            <a:pPr algn="just"/>
            <a:r>
              <a:rPr lang="en-US" sz="2800" dirty="0" smtClean="0"/>
              <a:t>Mandibular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molar is an unusual tooth characterized by considerable </a:t>
            </a:r>
            <a:r>
              <a:rPr lang="en-US" sz="2800" dirty="0" err="1" smtClean="0"/>
              <a:t>variabilities</a:t>
            </a:r>
            <a:r>
              <a:rPr lang="en-US" sz="2800" dirty="0" smtClean="0"/>
              <a:t> in formation timing, variations in crown and root morphology.</a:t>
            </a:r>
          </a:p>
          <a:p>
            <a:pPr algn="just">
              <a:buFontTx/>
              <a:buNone/>
            </a:pPr>
            <a:endParaRPr lang="en-US" sz="2800" dirty="0" smtClean="0"/>
          </a:p>
          <a:p>
            <a:pPr algn="just"/>
            <a:r>
              <a:rPr lang="en-US" sz="2800" dirty="0" smtClean="0"/>
              <a:t>It offers a unique advantage over other teeth because its development tends to continue over a long period and until a later stage.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mtClean="0"/>
              <a:t>The skeletal development was assessed on hand wrist radiographs. </a:t>
            </a:r>
          </a:p>
          <a:p>
            <a:pPr algn="just">
              <a:buFontTx/>
              <a:buNone/>
            </a:pPr>
            <a:endParaRPr lang="en-US" smtClean="0"/>
          </a:p>
          <a:p>
            <a:pPr algn="just"/>
            <a:r>
              <a:rPr lang="en-US" smtClean="0"/>
              <a:t>A strong correlation was found between the third molar development and both skeletal and chronological age.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0170" name="Group 58"/>
          <p:cNvGraphicFramePr>
            <a:graphicFrameLocks noGrp="1"/>
          </p:cNvGraphicFramePr>
          <p:nvPr>
            <p:ph type="tbl" idx="1"/>
          </p:nvPr>
        </p:nvGraphicFramePr>
        <p:xfrm>
          <a:off x="457200" y="457200"/>
          <a:ext cx="8382000" cy="6172200"/>
        </p:xfrm>
        <a:graphic>
          <a:graphicData uri="http://schemas.openxmlformats.org/drawingml/2006/table">
            <a:tbl>
              <a:tblPr/>
              <a:tblGrid>
                <a:gridCol w="3352800"/>
                <a:gridCol w="1143000"/>
                <a:gridCol w="1981200"/>
                <a:gridCol w="1905000"/>
              </a:tblGrid>
              <a:tr h="12729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Jaw and population studied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Tooth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Eruption 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Root completion 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51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Upper jaw         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western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                  Indian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-25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12- 13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17- 21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12- 14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17- 25 yrs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14- 16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18- 25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14- 16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18- 25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Lower jaw           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western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                               Indian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2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</a:t>
                      </a:r>
                      <a:r>
                        <a:rPr kumimoji="0" lang="en-US" sz="20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11- 13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17- 21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12- 14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17- 25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14- 15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18- 25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14- 16 yrs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18- 25 yrs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 estimation beyond 20 years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After the age of 20 it is extremely difficult to estimate the age of any individual by teeth.</a:t>
            </a:r>
          </a:p>
          <a:p>
            <a:pPr algn="just">
              <a:buFontTx/>
              <a:buNone/>
            </a:pPr>
            <a:endParaRPr lang="en-US" dirty="0" smtClean="0"/>
          </a:p>
          <a:p>
            <a:pPr algn="just"/>
            <a:r>
              <a:rPr lang="en-US" dirty="0" smtClean="0"/>
              <a:t>The different features connected with the formation and eruption of the teeth have ended with the exception to 3</a:t>
            </a:r>
            <a:r>
              <a:rPr lang="en-US" baseline="30000" dirty="0" smtClean="0"/>
              <a:t>rd</a:t>
            </a:r>
            <a:r>
              <a:rPr lang="en-US" dirty="0" smtClean="0"/>
              <a:t> molar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 marL="609600" indent="-609600"/>
            <a:r>
              <a:rPr lang="en-US" dirty="0" smtClean="0"/>
              <a:t>Certain morphological changes occur in the teeth with advancing years such as</a:t>
            </a:r>
          </a:p>
          <a:p>
            <a:pPr marL="609600" indent="-609600">
              <a:buFontTx/>
              <a:buNone/>
            </a:pPr>
            <a:endParaRPr lang="en-US" dirty="0" smtClean="0"/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Changes in the form of the crown by abrasion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Changes in the form of pulp chamber by the deposition of secondary dentin</a:t>
            </a:r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Changes in the form of the roots by the addition of </a:t>
            </a:r>
            <a:r>
              <a:rPr lang="en-US" sz="2800" dirty="0" err="1" smtClean="0"/>
              <a:t>cementum</a:t>
            </a:r>
            <a:endParaRPr lang="en-US" sz="2800" dirty="0" smtClean="0"/>
          </a:p>
          <a:p>
            <a:pPr marL="609600" indent="-609600">
              <a:buFontTx/>
              <a:buAutoNum type="arabicPeriod"/>
            </a:pPr>
            <a:r>
              <a:rPr lang="en-US" sz="2800" dirty="0" smtClean="0"/>
              <a:t>Recession of gingiva</a:t>
            </a:r>
            <a:r>
              <a:rPr lang="en-US" dirty="0" smtClean="0"/>
              <a:t>		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09600"/>
            <a:ext cx="4419600" cy="5867400"/>
          </a:xfrm>
        </p:spPr>
        <p:txBody>
          <a:bodyPr/>
          <a:lstStyle/>
          <a:p>
            <a:pPr marL="609600" indent="-500063" algn="just">
              <a:lnSpc>
                <a:spcPct val="90000"/>
              </a:lnSpc>
            </a:pPr>
            <a:r>
              <a:rPr lang="en-US" sz="2000" dirty="0" smtClean="0"/>
              <a:t>Gustafson (1970) worked out a method for determination of age of an individual by means of examination </a:t>
            </a:r>
            <a:r>
              <a:rPr lang="en-US" sz="2000" dirty="0" smtClean="0">
                <a:solidFill>
                  <a:srgbClr val="FF0066"/>
                </a:solidFill>
              </a:rPr>
              <a:t>of single tooth.</a:t>
            </a:r>
          </a:p>
          <a:p>
            <a:pPr marL="609600" indent="-500063" algn="just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609600" indent="-500063" algn="just">
              <a:lnSpc>
                <a:spcPct val="90000"/>
              </a:lnSpc>
            </a:pPr>
            <a:r>
              <a:rPr lang="en-US" sz="2000" dirty="0" smtClean="0"/>
              <a:t>6 factors were examined:</a:t>
            </a:r>
          </a:p>
          <a:p>
            <a:pPr marL="609600" indent="-500063" algn="just"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 marL="609600" indent="-500063" algn="just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Attrition (A)</a:t>
            </a:r>
          </a:p>
          <a:p>
            <a:pPr marL="609600" indent="-500063" algn="just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Secondary dentin (S)</a:t>
            </a:r>
          </a:p>
          <a:p>
            <a:pPr marL="609600" indent="-500063" algn="just">
              <a:lnSpc>
                <a:spcPct val="90000"/>
              </a:lnSpc>
              <a:buFontTx/>
              <a:buAutoNum type="arabicPeriod"/>
            </a:pPr>
            <a:r>
              <a:rPr lang="en-US" sz="2000" dirty="0" err="1" smtClean="0"/>
              <a:t>Periodontitis</a:t>
            </a:r>
            <a:r>
              <a:rPr lang="en-US" sz="2000" dirty="0" smtClean="0"/>
              <a:t> (P)</a:t>
            </a:r>
          </a:p>
          <a:p>
            <a:pPr marL="609600" indent="-500063" algn="just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Transparency of the roots (T)</a:t>
            </a:r>
          </a:p>
          <a:p>
            <a:pPr marL="609600" indent="-500063" algn="just">
              <a:lnSpc>
                <a:spcPct val="90000"/>
              </a:lnSpc>
              <a:buFontTx/>
              <a:buAutoNum type="arabicPeriod"/>
            </a:pPr>
            <a:r>
              <a:rPr lang="en-US" sz="2000" dirty="0" err="1" smtClean="0"/>
              <a:t>Cementum</a:t>
            </a:r>
            <a:r>
              <a:rPr lang="en-US" sz="2000" dirty="0" smtClean="0"/>
              <a:t> Apposition (C)</a:t>
            </a:r>
          </a:p>
          <a:p>
            <a:pPr marL="609600" indent="-500063" algn="just">
              <a:lnSpc>
                <a:spcPct val="90000"/>
              </a:lnSpc>
              <a:buFontTx/>
              <a:buAutoNum type="arabicPeriod"/>
            </a:pPr>
            <a:r>
              <a:rPr lang="en-US" sz="2000" dirty="0" smtClean="0"/>
              <a:t>Root resorption (R</a:t>
            </a:r>
            <a:r>
              <a:rPr lang="en-US" sz="2000" dirty="0" smtClean="0"/>
              <a:t>)</a:t>
            </a:r>
          </a:p>
          <a:p>
            <a:pPr marL="609600" indent="-500063" algn="just">
              <a:lnSpc>
                <a:spcPct val="90000"/>
              </a:lnSpc>
              <a:buNone/>
            </a:pPr>
            <a:endParaRPr lang="en-US" sz="2000" dirty="0" smtClean="0"/>
          </a:p>
          <a:p>
            <a:pPr marL="609600" indent="-500063" algn="just">
              <a:lnSpc>
                <a:spcPct val="90000"/>
              </a:lnSpc>
              <a:buNone/>
            </a:pPr>
            <a:r>
              <a:rPr lang="en-US" sz="2000" dirty="0" smtClean="0"/>
              <a:t>Total score</a:t>
            </a:r>
          </a:p>
          <a:p>
            <a:pPr marL="609600" indent="-500063" algn="just">
              <a:lnSpc>
                <a:spcPct val="90000"/>
              </a:lnSpc>
              <a:buNone/>
            </a:pPr>
            <a:r>
              <a:rPr lang="en-US" sz="2000" dirty="0" smtClean="0"/>
              <a:t> </a:t>
            </a:r>
          </a:p>
          <a:p>
            <a:pPr marL="609600" indent="-500063" algn="just">
              <a:lnSpc>
                <a:spcPct val="90000"/>
              </a:lnSpc>
              <a:buNone/>
            </a:pPr>
            <a:r>
              <a:rPr lang="en-US" sz="2000" dirty="0" smtClean="0"/>
              <a:t>Age  = (11.43 + 3.63X) yrs</a:t>
            </a:r>
          </a:p>
          <a:p>
            <a:pPr marL="609600" indent="-500063" algn="just">
              <a:lnSpc>
                <a:spcPct val="90000"/>
              </a:lnSpc>
              <a:buNone/>
            </a:pPr>
            <a:endParaRPr lang="en-US" sz="2000" dirty="0" smtClean="0"/>
          </a:p>
        </p:txBody>
      </p:sp>
      <p:pic>
        <p:nvPicPr>
          <p:cNvPr id="33795" name="Picture 4" descr="DSCN700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76800" y="838200"/>
            <a:ext cx="4019550" cy="5486400"/>
          </a:xfr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Other methods of age estimation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Teeth colour</a:t>
            </a:r>
          </a:p>
          <a:p>
            <a:r>
              <a:rPr lang="en-US" smtClean="0"/>
              <a:t>Calcium/ phosphate ratio</a:t>
            </a:r>
          </a:p>
          <a:p>
            <a:r>
              <a:rPr lang="en-US" smtClean="0"/>
              <a:t>Number of dentinal tubules</a:t>
            </a:r>
          </a:p>
          <a:p>
            <a:r>
              <a:rPr lang="en-US" smtClean="0"/>
              <a:t>Flurescence from dentin and cementum</a:t>
            </a:r>
          </a:p>
          <a:p>
            <a:r>
              <a:rPr lang="en-US" smtClean="0"/>
              <a:t>Root canal shrinkage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Using enamel	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r>
              <a:rPr lang="en-US" sz="2400" dirty="0" smtClean="0"/>
              <a:t>Not only are the shapes, contours and sizes of the human teeth indicating of gender biology, but recent scientific advances show that the major protein found in human enamel (</a:t>
            </a:r>
            <a:r>
              <a:rPr lang="en-US" sz="2400" dirty="0" err="1" smtClean="0"/>
              <a:t>amelogenin</a:t>
            </a:r>
            <a:r>
              <a:rPr lang="en-US" sz="2400" dirty="0" smtClean="0"/>
              <a:t>) has a slightly different signature in male and female enamel.</a:t>
            </a:r>
          </a:p>
          <a:p>
            <a:pPr algn="just">
              <a:lnSpc>
                <a:spcPct val="90000"/>
              </a:lnSpc>
            </a:pPr>
            <a:endParaRPr lang="en-US" sz="2400" dirty="0" smtClean="0"/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The AMEL gene that encodes for the male </a:t>
            </a:r>
            <a:r>
              <a:rPr lang="en-US" sz="2400" dirty="0" err="1" smtClean="0"/>
              <a:t>amelogenin</a:t>
            </a:r>
            <a:r>
              <a:rPr lang="en-US" sz="2400" dirty="0" smtClean="0"/>
              <a:t> is located in the Y chromosome. </a:t>
            </a:r>
          </a:p>
          <a:p>
            <a:pPr algn="just">
              <a:lnSpc>
                <a:spcPct val="90000"/>
              </a:lnSpc>
            </a:pPr>
            <a:endParaRPr lang="en-US" sz="2400" dirty="0" smtClean="0"/>
          </a:p>
          <a:p>
            <a:pPr algn="just">
              <a:lnSpc>
                <a:spcPct val="90000"/>
              </a:lnSpc>
            </a:pPr>
            <a:r>
              <a:rPr lang="en-US" sz="2400" dirty="0" smtClean="0"/>
              <a:t>The female has two different  AMEL genes.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Using dental DNA		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DNA is abundant through out the human body and there are distinct anatomic locations with in the tooth where DNA is found.</a:t>
            </a:r>
          </a:p>
          <a:p>
            <a:pPr algn="just">
              <a:lnSpc>
                <a:spcPct val="90000"/>
              </a:lnSpc>
            </a:pPr>
            <a:endParaRPr lang="en-US" sz="2800" dirty="0" smtClean="0">
              <a:latin typeface="Arial Rounded MT Bold" pitchFamily="34" charset="0"/>
            </a:endParaRPr>
          </a:p>
          <a:p>
            <a:pPr algn="just">
              <a:lnSpc>
                <a:spcPct val="90000"/>
              </a:lnSpc>
            </a:pPr>
            <a:r>
              <a:rPr lang="en-US" sz="2800" dirty="0" smtClean="0">
                <a:latin typeface="Arial Rounded MT Bold" pitchFamily="34" charset="0"/>
              </a:rPr>
              <a:t>On the basis of the gross volume, the coronal pulp chamber and </a:t>
            </a:r>
            <a:r>
              <a:rPr lang="en-US" sz="2800" dirty="0" err="1" smtClean="0">
                <a:latin typeface="Arial Rounded MT Bold" pitchFamily="34" charset="0"/>
              </a:rPr>
              <a:t>radicular</a:t>
            </a:r>
            <a:r>
              <a:rPr lang="en-US" sz="2800" dirty="0" smtClean="0">
                <a:latin typeface="Arial Rounded MT Bold" pitchFamily="34" charset="0"/>
              </a:rPr>
              <a:t> canals are obvious targets for DNA sampling.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 American academy of forensic </a:t>
            </a:r>
            <a:r>
              <a:rPr lang="en-US" sz="2800" b="1" dirty="0" err="1" smtClean="0"/>
              <a:t>odontology</a:t>
            </a:r>
            <a:r>
              <a:rPr lang="en-US" sz="2800" dirty="0" smtClean="0"/>
              <a:t> in </a:t>
            </a:r>
            <a:r>
              <a:rPr lang="en-US" sz="2800" b="1" dirty="0" smtClean="0">
                <a:latin typeface="Trebuchet MS" pitchFamily="34" charset="0"/>
              </a:rPr>
              <a:t>1972</a:t>
            </a:r>
            <a:r>
              <a:rPr lang="en-US" sz="2800" dirty="0" smtClean="0"/>
              <a:t>, defined forensic </a:t>
            </a:r>
            <a:r>
              <a:rPr lang="en-US" sz="2800" dirty="0" err="1" smtClean="0"/>
              <a:t>odontology</a:t>
            </a:r>
            <a:r>
              <a:rPr lang="en-US" sz="2800" dirty="0" smtClean="0"/>
              <a:t> as the application of dental science to the law: that is the use of dental evidence in the interest of the justice.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sz="2800" b="1" i="1" dirty="0" smtClean="0"/>
              <a:t>Forensic </a:t>
            </a:r>
            <a:r>
              <a:rPr lang="en-US" sz="2800" b="1" i="1" dirty="0" err="1" smtClean="0"/>
              <a:t>odontology</a:t>
            </a:r>
            <a:r>
              <a:rPr lang="en-US" sz="2800" b="1" i="1" dirty="0" smtClean="0"/>
              <a:t>  </a:t>
            </a:r>
            <a:r>
              <a:rPr lang="en-US" sz="2800" dirty="0" smtClean="0"/>
              <a:t>has been defined 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as  that branch of dentistry which, in interest of justice, deals with the proper handling and examination of dental evidence and with proper evaluation and presentation of dental findings(</a:t>
            </a:r>
            <a:r>
              <a:rPr lang="en-US" sz="2800" dirty="0" err="1" smtClean="0"/>
              <a:t>Kieser</a:t>
            </a:r>
            <a:r>
              <a:rPr lang="en-US" sz="2800" dirty="0" smtClean="0"/>
              <a:t> Neilson </a:t>
            </a:r>
            <a:r>
              <a:rPr lang="en-US" sz="2800" dirty="0" smtClean="0">
                <a:latin typeface="Trebuchet MS" pitchFamily="34" charset="0"/>
              </a:rPr>
              <a:t>1981</a:t>
            </a:r>
            <a:r>
              <a:rPr lang="en-US" sz="2800" dirty="0" smtClean="0"/>
              <a:t>)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Approaches to sampling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Franklin Gothic Demi Cond" pitchFamily="34" charset="0"/>
              </a:rPr>
              <a:t>Based on the microanatomy of the human tooth as the location of cells that harbor potentially useful DNA, </a:t>
            </a:r>
            <a:r>
              <a:rPr lang="en-US" sz="2800" dirty="0" smtClean="0">
                <a:solidFill>
                  <a:srgbClr val="C00000"/>
                </a:solidFill>
                <a:latin typeface="Franklin Gothic Demi Cond" pitchFamily="34" charset="0"/>
              </a:rPr>
              <a:t>four techniques</a:t>
            </a:r>
            <a:r>
              <a:rPr lang="en-US" sz="2800" dirty="0" smtClean="0">
                <a:latin typeface="Franklin Gothic Demi Cond" pitchFamily="34" charset="0"/>
              </a:rPr>
              <a:t> were considered which include:</a:t>
            </a:r>
          </a:p>
          <a:p>
            <a:pPr algn="just">
              <a:lnSpc>
                <a:spcPct val="80000"/>
              </a:lnSpc>
            </a:pPr>
            <a:endParaRPr lang="en-US" sz="2800" dirty="0" smtClean="0">
              <a:latin typeface="Franklin Gothic Demi Cond" pitchFamily="34" charset="0"/>
            </a:endParaRPr>
          </a:p>
          <a:p>
            <a:pPr algn="just">
              <a:lnSpc>
                <a:spcPct val="80000"/>
              </a:lnSpc>
              <a:buNone/>
            </a:pPr>
            <a:endParaRPr lang="en-US" sz="2800" dirty="0" smtClean="0">
              <a:latin typeface="Franklin Gothic Demi Cond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n-US" sz="2800" dirty="0" smtClean="0">
                <a:latin typeface="Franklin Gothic Demi Cond" pitchFamily="34" charset="0"/>
              </a:rPr>
              <a:t>The DNA sample obtained is studied using  PCR</a:t>
            </a:r>
          </a:p>
          <a:p>
            <a:pPr algn="just">
              <a:lnSpc>
                <a:spcPct val="80000"/>
              </a:lnSpc>
            </a:pPr>
            <a:endParaRPr lang="en-US" sz="2800" dirty="0" smtClean="0">
              <a:latin typeface="Franklin Gothic Demi Cond" pitchFamily="34" charset="0"/>
            </a:endParaRPr>
          </a:p>
          <a:p>
            <a:pPr marL="514350" indent="-514350" algn="just">
              <a:lnSpc>
                <a:spcPct val="80000"/>
              </a:lnSpc>
              <a:buNone/>
            </a:pPr>
            <a:r>
              <a:rPr lang="en-US" sz="2800" dirty="0" smtClean="0">
                <a:latin typeface="Franklin Gothic Demi Cond" pitchFamily="34" charset="0"/>
              </a:rPr>
              <a:t>  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marL="514350" indent="-514350" algn="just">
              <a:lnSpc>
                <a:spcPct val="80000"/>
              </a:lnSpc>
              <a:buNone/>
            </a:pPr>
            <a:r>
              <a:rPr lang="en-US" sz="2800" b="1" dirty="0" smtClean="0">
                <a:latin typeface="Arial Narrow" pitchFamily="34" charset="0"/>
              </a:rPr>
              <a:t>1.   Crush the entire tooth: this technique appears to be the most easier in assessing the dental DNA.</a:t>
            </a:r>
          </a:p>
          <a:p>
            <a:pPr marL="514350" indent="-514350" algn="just">
              <a:lnSpc>
                <a:spcPct val="80000"/>
              </a:lnSpc>
              <a:buNone/>
            </a:pPr>
            <a:endParaRPr lang="en-US" sz="2800" b="1" dirty="0" smtClean="0">
              <a:latin typeface="Arial Narrow" pitchFamily="34" charset="0"/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en-US" sz="2800" b="1" dirty="0" smtClean="0">
                <a:latin typeface="Arial Narrow" pitchFamily="34" charset="0"/>
              </a:rPr>
              <a:t>2. Conventional endodontic access opening for   extraction of pulp.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b="1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b="1" dirty="0" smtClean="0">
                <a:latin typeface="Arial Narrow" pitchFamily="34" charset="0"/>
              </a:rPr>
              <a:t>3.     Vertical split of the tooth</a:t>
            </a:r>
          </a:p>
          <a:p>
            <a:pPr algn="just">
              <a:lnSpc>
                <a:spcPct val="90000"/>
              </a:lnSpc>
            </a:pPr>
            <a:endParaRPr lang="en-US" sz="2800" b="1" dirty="0" smtClean="0">
              <a:latin typeface="Arial Narrow" pitchFamily="34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sz="2800" b="1" dirty="0" smtClean="0">
                <a:latin typeface="Arial Narrow" pitchFamily="34" charset="0"/>
              </a:rPr>
              <a:t>4.    Horizontal section: a horizontal section through the cervical root, subjacent to the CEJ, avoids most restorations and provides the operator access to both the </a:t>
            </a:r>
            <a:r>
              <a:rPr lang="en-US" sz="2800" b="1" dirty="0" err="1" smtClean="0">
                <a:latin typeface="Arial Narrow" pitchFamily="34" charset="0"/>
              </a:rPr>
              <a:t>radicular</a:t>
            </a:r>
            <a:r>
              <a:rPr lang="en-US" sz="2800" b="1" dirty="0" smtClean="0">
                <a:latin typeface="Arial Narrow" pitchFamily="34" charset="0"/>
              </a:rPr>
              <a:t> and coronal pulp chambers.</a:t>
            </a:r>
          </a:p>
          <a:p>
            <a:pPr algn="just">
              <a:lnSpc>
                <a:spcPct val="90000"/>
              </a:lnSpc>
              <a:buNone/>
            </a:pPr>
            <a:endParaRPr lang="en-US" sz="28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7480"/>
            <a:ext cx="8229600" cy="1188720"/>
          </a:xfrm>
        </p:spPr>
        <p:txBody>
          <a:bodyPr/>
          <a:lstStyle/>
          <a:p>
            <a:pPr>
              <a:buNone/>
            </a:pPr>
            <a:r>
              <a:rPr lang="en-US" sz="6000" dirty="0" smtClean="0">
                <a:solidFill>
                  <a:srgbClr val="C00000"/>
                </a:solidFill>
                <a:latin typeface="Algerian" pitchFamily="82" charset="0"/>
              </a:rPr>
              <a:t>         Bite Marks </a:t>
            </a:r>
            <a:endParaRPr lang="en-US" sz="60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7"/>
          <p:cNvSpPr txBox="1">
            <a:spLocks noChangeArrowheads="1"/>
          </p:cNvSpPr>
          <p:nvPr/>
        </p:nvSpPr>
        <p:spPr bwMode="auto">
          <a:xfrm>
            <a:off x="441325" y="304800"/>
            <a:ext cx="870267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Crime 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investigation includes </a:t>
            </a:r>
            <a:r>
              <a:rPr lang="en-US" sz="2400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bite marks, child abuse, and lip prints.</a:t>
            </a: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 smtClean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Bite </a:t>
            </a:r>
            <a:r>
              <a:rPr lang="en-US" sz="2400" dirty="0">
                <a:solidFill>
                  <a:srgbClr val="99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marks have been defined”</a:t>
            </a:r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as a mark caused by teeth either alone or in combination with other mouth </a:t>
            </a:r>
            <a:r>
              <a:rPr lang="en-US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parts.</a:t>
            </a:r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endParaRPr lang="en-US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</p:txBody>
      </p:sp>
      <p:sp>
        <p:nvSpPr>
          <p:cNvPr id="27651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81000" y="3505199"/>
            <a:ext cx="4038600" cy="31242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u="sng" dirty="0" smtClean="0">
                <a:solidFill>
                  <a:srgbClr val="C00000"/>
                </a:solidFill>
              </a:rPr>
              <a:t>Human bite mark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Franklin Gothic Demi Cond" pitchFamily="34" charset="0"/>
              </a:rPr>
              <a:t>1.Outline broad and U shaped.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Franklin Gothic Demi Cond" pitchFamily="34" charset="0"/>
              </a:rPr>
              <a:t>2.Broad centrals, narrow laterals and is blunt.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Franklin Gothic Demi Cond" pitchFamily="34" charset="0"/>
              </a:rPr>
              <a:t>3.Present on breast, abdomen, thigh , shoulders.</a:t>
            </a:r>
          </a:p>
        </p:txBody>
      </p:sp>
      <p:sp>
        <p:nvSpPr>
          <p:cNvPr id="27652" name="Rectangle 10"/>
          <p:cNvSpPr>
            <a:spLocks noGrp="1" noChangeArrowheads="1"/>
          </p:cNvSpPr>
          <p:nvPr>
            <p:ph sz="half" idx="2"/>
          </p:nvPr>
        </p:nvSpPr>
        <p:spPr>
          <a:xfrm>
            <a:off x="4648200" y="3505199"/>
            <a:ext cx="4038600" cy="266700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b="1" u="sng" dirty="0" smtClean="0">
                <a:solidFill>
                  <a:srgbClr val="C00000"/>
                </a:solidFill>
              </a:rPr>
              <a:t>Animal bite marks</a:t>
            </a:r>
          </a:p>
          <a:p>
            <a:pPr eaLnBrk="1" hangingPunct="1">
              <a:buFontTx/>
              <a:buNone/>
            </a:pPr>
            <a:endParaRPr lang="en-US" sz="1800" dirty="0" smtClean="0"/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Franklin Gothic Demi Cond" pitchFamily="34" charset="0"/>
              </a:rPr>
              <a:t>1.Narrow and V shaped.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Franklin Gothic Demi Cond" pitchFamily="34" charset="0"/>
              </a:rPr>
              <a:t>2.Broad laterals, narrow central and deeper canine marks.</a:t>
            </a:r>
          </a:p>
          <a:p>
            <a:pPr eaLnBrk="1" hangingPunct="1">
              <a:buFontTx/>
              <a:buNone/>
            </a:pPr>
            <a:r>
              <a:rPr lang="en-US" sz="1800" dirty="0" smtClean="0">
                <a:latin typeface="Franklin Gothic Demi Cond" pitchFamily="34" charset="0"/>
              </a:rPr>
              <a:t>3.Present on exposed skin and extremities.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shafers book\Chapter21\21-2 A &amp; 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76400"/>
            <a:ext cx="8001000" cy="449579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288925" y="336550"/>
            <a:ext cx="8702675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dirty="0"/>
              <a:t>BITE MARKS EVIDENCE</a:t>
            </a:r>
          </a:p>
          <a:p>
            <a:pPr marL="342900" indent="-342900"/>
            <a:endParaRPr lang="en-US" dirty="0"/>
          </a:p>
          <a:p>
            <a:pPr marL="342900" indent="-342900"/>
            <a:r>
              <a:rPr lang="en-US" b="1" dirty="0">
                <a:solidFill>
                  <a:srgbClr val="C00000"/>
                </a:solidFill>
              </a:rPr>
              <a:t>PROTOCOL----AMERICAN BOARD OF FORENSIC ODONTOLOGY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/>
          </a:p>
          <a:p>
            <a:pPr marL="342900" indent="-342900">
              <a:buFontTx/>
              <a:buAutoNum type="arabicPeriod"/>
            </a:pPr>
            <a:r>
              <a:rPr lang="en-US" sz="2400" b="1" dirty="0" smtClean="0">
                <a:latin typeface="Arial Narrow" pitchFamily="34" charset="0"/>
              </a:rPr>
              <a:t>Photography</a:t>
            </a:r>
          </a:p>
          <a:p>
            <a:pPr marL="342900" indent="-342900"/>
            <a:endParaRPr lang="en-US" sz="2400" b="1" dirty="0">
              <a:latin typeface="Arial Narrow" pitchFamily="34" charset="0"/>
            </a:endParaRPr>
          </a:p>
          <a:p>
            <a:pPr marL="342900" indent="-342900"/>
            <a:r>
              <a:rPr lang="en-US" sz="2400" b="1" dirty="0" smtClean="0">
                <a:latin typeface="Arial Narrow" pitchFamily="34" charset="0"/>
              </a:rPr>
              <a:t>2. Visual examination</a:t>
            </a:r>
          </a:p>
          <a:p>
            <a:pPr marL="342900" indent="-342900"/>
            <a:endParaRPr lang="en-US" sz="2400" b="1" dirty="0" smtClean="0">
              <a:latin typeface="Arial Narrow" pitchFamily="34" charset="0"/>
            </a:endParaRPr>
          </a:p>
          <a:p>
            <a:pPr marL="342900" indent="-342900"/>
            <a:r>
              <a:rPr lang="en-US" sz="2400" b="1" dirty="0" smtClean="0">
                <a:latin typeface="Arial Narrow" pitchFamily="34" charset="0"/>
              </a:rPr>
              <a:t>3. Saliva swab</a:t>
            </a:r>
          </a:p>
          <a:p>
            <a:pPr marL="342900" indent="-342900">
              <a:buFontTx/>
              <a:buAutoNum type="arabicPeriod"/>
            </a:pPr>
            <a:endParaRPr lang="en-US" sz="2400" b="1" dirty="0">
              <a:latin typeface="Arial Narrow" pitchFamily="34" charset="0"/>
            </a:endParaRPr>
          </a:p>
          <a:p>
            <a:pPr marL="342900" indent="-342900"/>
            <a:r>
              <a:rPr lang="en-US" sz="2400" b="1" dirty="0" smtClean="0">
                <a:latin typeface="Arial Narrow" pitchFamily="34" charset="0"/>
              </a:rPr>
              <a:t>4. Impressions</a:t>
            </a:r>
          </a:p>
          <a:p>
            <a:pPr marL="342900" indent="-342900"/>
            <a:endParaRPr lang="en-US" sz="2400" b="1" dirty="0">
              <a:latin typeface="Arial Narrow" pitchFamily="34" charset="0"/>
            </a:endParaRPr>
          </a:p>
          <a:p>
            <a:pPr marL="342900" indent="-342900"/>
            <a:r>
              <a:rPr lang="en-US" sz="2400" b="1" dirty="0" smtClean="0">
                <a:latin typeface="Arial Narrow" pitchFamily="34" charset="0"/>
              </a:rPr>
              <a:t>5. Evidence </a:t>
            </a:r>
            <a:r>
              <a:rPr lang="en-US" sz="2400" b="1" dirty="0">
                <a:latin typeface="Arial Narrow" pitchFamily="34" charset="0"/>
              </a:rPr>
              <a:t>collection from suspect </a:t>
            </a:r>
          </a:p>
          <a:p>
            <a:pPr marL="342900" indent="-342900">
              <a:buFontTx/>
              <a:buAutoNum type="arabicPeriod"/>
            </a:pPr>
            <a:endParaRPr lang="en-US" sz="2400" b="1" dirty="0">
              <a:latin typeface="Arial Narrow" pitchFamily="34" charset="0"/>
            </a:endParaRPr>
          </a:p>
          <a:p>
            <a:pPr marL="342900" indent="-342900"/>
            <a:endParaRPr lang="en-US" sz="2400" b="1" dirty="0">
              <a:latin typeface="Arial Narrow" pitchFamily="34" charset="0"/>
            </a:endParaRPr>
          </a:p>
          <a:p>
            <a:pPr marL="342900" indent="-342900"/>
            <a:endParaRPr lang="en-US" sz="2400" dirty="0">
              <a:solidFill>
                <a:srgbClr val="000000"/>
              </a:solidFill>
              <a:latin typeface="Franklin Gothic Demi Cond" pitchFamily="34" charset="0"/>
            </a:endParaRPr>
          </a:p>
          <a:p>
            <a:pPr marL="342900" indent="-342900"/>
            <a:endParaRPr lang="en-US" sz="2400" dirty="0">
              <a:latin typeface="Franklin Gothic Demi Cond" pitchFamily="34" charset="0"/>
            </a:endParaRPr>
          </a:p>
          <a:p>
            <a:pPr marL="342900" indent="-342900"/>
            <a:endParaRPr lang="en-US" sz="2400" dirty="0">
              <a:latin typeface="Franklin Gothic Demi Cond" pitchFamily="34" charset="0"/>
            </a:endParaRPr>
          </a:p>
          <a:p>
            <a:pPr marL="342900" indent="-342900"/>
            <a:r>
              <a:rPr lang="en-US" sz="2400" dirty="0">
                <a:latin typeface="Franklin Gothic Demi Cond" pitchFamily="34" charset="0"/>
              </a:rPr>
              <a:t> 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371600"/>
            <a:ext cx="34337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200400"/>
            <a:ext cx="34671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4953000"/>
            <a:ext cx="34671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3005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BITE MARKS OVERLAYS </a:t>
            </a:r>
          </a:p>
        </p:txBody>
      </p:sp>
      <p:pic>
        <p:nvPicPr>
          <p:cNvPr id="5122" name="Picture 2" descr="E:\shafers book\Chapter21\21.3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50" y="838200"/>
            <a:ext cx="6235700" cy="6019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466088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Franklin Gothic Demi Cond" pitchFamily="34" charset="0"/>
              </a:rPr>
              <a:t>Conclusion of bite mark</a:t>
            </a:r>
            <a:br>
              <a:rPr lang="en-US" sz="5400" dirty="0" smtClean="0">
                <a:latin typeface="Franklin Gothic Demi Cond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29200"/>
          </a:xfrm>
        </p:spPr>
        <p:txBody>
          <a:bodyPr>
            <a:normAutofit fontScale="92500"/>
          </a:bodyPr>
          <a:lstStyle/>
          <a:p>
            <a:pPr marL="342900" indent="-342900"/>
            <a:endParaRPr lang="en-US" sz="2800" b="1" dirty="0" smtClean="0">
              <a:latin typeface="Constantia" pitchFamily="18" charset="0"/>
            </a:endParaRP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Positive identification</a:t>
            </a:r>
            <a:r>
              <a:rPr lang="en-US" sz="2800" b="1" dirty="0" smtClean="0">
                <a:latin typeface="Constantia" pitchFamily="18" charset="0"/>
              </a:rPr>
              <a:t>—</a:t>
            </a:r>
            <a:r>
              <a:rPr lang="en-US" sz="2800" b="1" dirty="0" err="1" smtClean="0">
                <a:latin typeface="Constantia" pitchFamily="18" charset="0"/>
              </a:rPr>
              <a:t>Charecteristics</a:t>
            </a:r>
            <a:r>
              <a:rPr lang="en-US" sz="2800" b="1" dirty="0" smtClean="0">
                <a:latin typeface="Constantia" pitchFamily="18" charset="0"/>
              </a:rPr>
              <a:t> matches between bite mark and pattern of suspected </a:t>
            </a:r>
          </a:p>
          <a:p>
            <a:pPr marL="342900" indent="-342900">
              <a:buNone/>
            </a:pPr>
            <a:endParaRPr lang="en-US" sz="2800" b="1" dirty="0" smtClean="0">
              <a:latin typeface="Constantia" pitchFamily="18" charset="0"/>
            </a:endParaRP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Possible identification </a:t>
            </a:r>
            <a:r>
              <a:rPr lang="en-US" sz="2800" b="1" dirty="0" smtClean="0">
                <a:latin typeface="Constantia" pitchFamily="18" charset="0"/>
              </a:rPr>
              <a:t>– No </a:t>
            </a:r>
            <a:r>
              <a:rPr lang="en-US" sz="2800" b="1" dirty="0" err="1" smtClean="0">
                <a:latin typeface="Constantia" pitchFamily="18" charset="0"/>
              </a:rPr>
              <a:t>Charecteristics</a:t>
            </a:r>
            <a:r>
              <a:rPr lang="en-US" sz="2800" b="1" dirty="0" smtClean="0">
                <a:latin typeface="Constantia" pitchFamily="18" charset="0"/>
              </a:rPr>
              <a:t> matches </a:t>
            </a:r>
          </a:p>
          <a:p>
            <a:pPr marL="342900" indent="-342900">
              <a:buNone/>
            </a:pPr>
            <a:endParaRPr lang="en-US" sz="2800" b="1" dirty="0" smtClean="0">
              <a:latin typeface="Constantia" pitchFamily="18" charset="0"/>
            </a:endParaRPr>
          </a:p>
          <a:p>
            <a:pPr marL="342900" indent="-342900"/>
            <a:r>
              <a:rPr lang="en-US" sz="2800" b="1" dirty="0" smtClean="0">
                <a:solidFill>
                  <a:srgbClr val="FF0000"/>
                </a:solidFill>
                <a:latin typeface="Constantia" pitchFamily="18" charset="0"/>
              </a:rPr>
              <a:t>Excludes identification</a:t>
            </a:r>
            <a:r>
              <a:rPr lang="en-US" sz="2800" b="1" dirty="0" smtClean="0">
                <a:latin typeface="Constantia" pitchFamily="18" charset="0"/>
              </a:rPr>
              <a:t>– When the features on the bite mark indicate that the suspected teeth could not caused them it represents negative  </a:t>
            </a:r>
            <a:endParaRPr lang="en-US" b="1" dirty="0">
              <a:latin typeface="Constantia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C00000"/>
                </a:solidFill>
                <a:latin typeface="Algerian" pitchFamily="82" charset="0"/>
              </a:rPr>
              <a:t> LIP PRINTS </a:t>
            </a:r>
            <a:endParaRPr lang="en-US" sz="72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Tsuchihashi</a:t>
            </a:r>
            <a:r>
              <a:rPr lang="en-US" sz="2800" dirty="0" smtClean="0"/>
              <a:t> named the wrinkles and groves visible on the lips as </a:t>
            </a:r>
            <a:r>
              <a:rPr lang="en-US" sz="2800" b="1" dirty="0" smtClean="0">
                <a:solidFill>
                  <a:srgbClr val="CC0AA2"/>
                </a:solidFill>
              </a:rPr>
              <a:t>‘SULCI LABIOUM RUBRORUM’ </a:t>
            </a:r>
          </a:p>
          <a:p>
            <a:pPr>
              <a:buNone/>
            </a:pPr>
            <a:endParaRPr lang="en-US" sz="2800" b="1" dirty="0" smtClean="0">
              <a:solidFill>
                <a:srgbClr val="CC0AA2"/>
              </a:solidFill>
            </a:endParaRPr>
          </a:p>
          <a:p>
            <a:r>
              <a:rPr lang="en-US" sz="2800" dirty="0" smtClean="0"/>
              <a:t>The imprint produced by the groves is termed as </a:t>
            </a:r>
            <a:r>
              <a:rPr lang="en-US" sz="2800" b="1" dirty="0" smtClean="0">
                <a:solidFill>
                  <a:srgbClr val="CC0AA2"/>
                </a:solidFill>
              </a:rPr>
              <a:t>‘CHEILOSCOPY’</a:t>
            </a:r>
          </a:p>
          <a:p>
            <a:endParaRPr lang="en-US" sz="2800" b="1" dirty="0">
              <a:solidFill>
                <a:srgbClr val="CC0AA2"/>
              </a:solidFill>
            </a:endParaRPr>
          </a:p>
        </p:txBody>
      </p:sp>
    </p:spTree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FIRST Classified by Santos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Simple wrinkles</a:t>
            </a:r>
          </a:p>
          <a:p>
            <a:endParaRPr lang="en-US" dirty="0" smtClean="0">
              <a:solidFill>
                <a:srgbClr val="660033"/>
              </a:solidFill>
            </a:endParaRPr>
          </a:p>
          <a:p>
            <a:r>
              <a:rPr lang="en-US" dirty="0" smtClean="0"/>
              <a:t>Straight line</a:t>
            </a:r>
          </a:p>
          <a:p>
            <a:endParaRPr lang="en-US" dirty="0" smtClean="0"/>
          </a:p>
          <a:p>
            <a:r>
              <a:rPr lang="en-US" dirty="0" smtClean="0"/>
              <a:t>Curved line</a:t>
            </a:r>
          </a:p>
          <a:p>
            <a:endParaRPr lang="en-US" dirty="0" smtClean="0"/>
          </a:p>
          <a:p>
            <a:r>
              <a:rPr lang="en-US" dirty="0" smtClean="0"/>
              <a:t>Angled line</a:t>
            </a:r>
          </a:p>
          <a:p>
            <a:endParaRPr lang="en-US" dirty="0" smtClean="0"/>
          </a:p>
          <a:p>
            <a:r>
              <a:rPr lang="en-US" dirty="0" smtClean="0"/>
              <a:t>Sine shaped curve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Compound wrinkles</a:t>
            </a:r>
          </a:p>
          <a:p>
            <a:endParaRPr lang="en-US" dirty="0" smtClean="0">
              <a:solidFill>
                <a:srgbClr val="660033"/>
              </a:solidFill>
            </a:endParaRPr>
          </a:p>
          <a:p>
            <a:r>
              <a:rPr lang="en-US" dirty="0" smtClean="0"/>
              <a:t>Bifurcated</a:t>
            </a:r>
          </a:p>
          <a:p>
            <a:endParaRPr lang="en-US" dirty="0" smtClean="0"/>
          </a:p>
          <a:p>
            <a:r>
              <a:rPr lang="en-US" dirty="0" smtClean="0"/>
              <a:t>Trifurcated</a:t>
            </a:r>
          </a:p>
          <a:p>
            <a:endParaRPr lang="en-US" dirty="0" smtClean="0"/>
          </a:p>
          <a:p>
            <a:r>
              <a:rPr lang="en-US" dirty="0" smtClean="0"/>
              <a:t>Anomalous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/>
            </a:r>
            <a:br>
              <a:rPr lang="en-US" dirty="0" smtClean="0">
                <a:solidFill>
                  <a:srgbClr val="660033"/>
                </a:solidFill>
              </a:rPr>
            </a:br>
            <a:r>
              <a:rPr lang="en-US" dirty="0" smtClean="0">
                <a:solidFill>
                  <a:srgbClr val="660033"/>
                </a:solidFill>
              </a:rPr>
              <a:t>    Forensic </a:t>
            </a:r>
            <a:r>
              <a:rPr lang="en-US" dirty="0" err="1" smtClean="0">
                <a:solidFill>
                  <a:srgbClr val="660033"/>
                </a:solidFill>
              </a:rPr>
              <a:t>Odontology</a:t>
            </a:r>
            <a:r>
              <a:rPr lang="en-US" dirty="0" smtClean="0">
                <a:solidFill>
                  <a:srgbClr val="660033"/>
                </a:solidFill>
              </a:rPr>
              <a:t> Involves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85000" lnSpcReduction="20000"/>
          </a:bodyPr>
          <a:lstStyle/>
          <a:p>
            <a:endParaRPr lang="en-US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en-US" dirty="0" smtClean="0">
                <a:latin typeface="Franklin Gothic Demi Cond" pitchFamily="34" charset="0"/>
              </a:rPr>
              <a:t>1. Identifying unknown human remains through dental records and assisting at the location of a mass disaster.</a:t>
            </a:r>
          </a:p>
          <a:p>
            <a:endParaRPr lang="en-US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en-US" dirty="0" smtClean="0">
                <a:latin typeface="Franklin Gothic Demi Cond" pitchFamily="34" charset="0"/>
              </a:rPr>
              <a:t>2. Eliciting the ethnicity and assisting in building up a picture of lifestyle and diet of skeletal remains at archaeological sites.</a:t>
            </a:r>
          </a:p>
          <a:p>
            <a:endParaRPr lang="en-US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en-US" dirty="0" smtClean="0">
                <a:latin typeface="Franklin Gothic Demi Cond" pitchFamily="34" charset="0"/>
              </a:rPr>
              <a:t>3. Determining the gender of unidentified individuals.</a:t>
            </a:r>
          </a:p>
          <a:p>
            <a:endParaRPr lang="en-US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en-US" dirty="0" smtClean="0">
                <a:latin typeface="Franklin Gothic Demi Cond" pitchFamily="34" charset="0"/>
              </a:rPr>
              <a:t>4. Age estimation of both the living and the deceased.</a:t>
            </a:r>
          </a:p>
          <a:p>
            <a:endParaRPr lang="en-US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en-US" dirty="0" smtClean="0">
                <a:latin typeface="Franklin Gothic Demi Cond" pitchFamily="34" charset="0"/>
              </a:rPr>
              <a:t>5. Recognition and analysis of bite marks found on victims of attacks and in other substances such as foodstuffs.</a:t>
            </a:r>
          </a:p>
          <a:p>
            <a:endParaRPr lang="en-US" dirty="0" smtClean="0">
              <a:latin typeface="Franklin Gothic Demi Cond" pitchFamily="34" charset="0"/>
            </a:endParaRPr>
          </a:p>
          <a:p>
            <a:pPr>
              <a:buNone/>
            </a:pPr>
            <a:r>
              <a:rPr lang="en-US" dirty="0" smtClean="0">
                <a:latin typeface="Franklin Gothic Demi Cond" pitchFamily="34" charset="0"/>
              </a:rPr>
              <a:t>6. Presenting evidence in court as an expert witness.</a:t>
            </a:r>
          </a:p>
          <a:p>
            <a:endParaRPr lang="en-US" dirty="0"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627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762000"/>
            <a:ext cx="3124200" cy="5592925"/>
          </a:xfrm>
        </p:spPr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Type 1- Clear cut vertical groves 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Type 2- Intersecting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Type 3- Branching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</a:t>
            </a:r>
          </a:p>
          <a:p>
            <a:r>
              <a:rPr lang="en-US" dirty="0" smtClean="0">
                <a:latin typeface="Baskerville Old Face" pitchFamily="18" charset="0"/>
              </a:rPr>
              <a:t>Type 4- Reticular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r>
              <a:rPr lang="en-US" dirty="0" smtClean="0">
                <a:latin typeface="Baskerville Old Face" pitchFamily="18" charset="0"/>
              </a:rPr>
              <a:t>Type 5- Cannot be differentiated 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5" name="Picture 2" descr="E:\shafers book\Chapter21\21.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67307" y="457200"/>
            <a:ext cx="5600493" cy="6324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E:\PICTURE1\Twins\TWINS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90600" y="4343400"/>
            <a:ext cx="70866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hiller" pitchFamily="82" charset="0"/>
              </a:rPr>
              <a:t>  THANK      YOU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DENTAL IDENTIFICATION  </a:t>
            </a:r>
            <a:br>
              <a:rPr lang="en-US" dirty="0" smtClean="0"/>
            </a:br>
            <a:r>
              <a:rPr lang="en-US" dirty="0" smtClean="0"/>
              <a:t>              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4080"/>
            <a:ext cx="8229600" cy="423672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There are </a:t>
            </a:r>
            <a:r>
              <a:rPr lang="en-US" dirty="0" smtClean="0">
                <a:solidFill>
                  <a:srgbClr val="FF0066"/>
                </a:solidFill>
              </a:rPr>
              <a:t>two</a:t>
            </a:r>
            <a:r>
              <a:rPr lang="en-US" dirty="0" smtClean="0"/>
              <a:t> forms of dental identification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66"/>
                </a:solidFill>
              </a:rPr>
              <a:t>1.Comparative identification---</a:t>
            </a:r>
            <a:r>
              <a:rPr lang="en-US" dirty="0" smtClean="0"/>
              <a:t>compare the dead individual’s teeth with presumed dental records of the individual.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2. </a:t>
            </a:r>
            <a:r>
              <a:rPr lang="en-US" dirty="0" smtClean="0">
                <a:solidFill>
                  <a:srgbClr val="FF0066"/>
                </a:solidFill>
              </a:rPr>
              <a:t>Reconstruction identification</a:t>
            </a:r>
            <a:r>
              <a:rPr lang="en-US" dirty="0" smtClean="0"/>
              <a:t> or dental profiling---attempt to elicit the ethnicity, race ,gender, age and occupation of the dead individual. This is undertaken when no clues of the deceased person exists. 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     Comparative Identification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 smtClean="0"/>
              <a:t>Comparative identification is conventional method of post mortem dental identification and includes four steps</a:t>
            </a:r>
          </a:p>
          <a:p>
            <a:pPr marL="342900" indent="-342900">
              <a:buNone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Oral autopsy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Obtaining dental records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Comparing post and ante mortem dental data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Writing a report and drawing conclusions.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Comparative Identification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None/>
            </a:pPr>
            <a:r>
              <a:rPr lang="en-US" sz="4500" dirty="0" smtClean="0">
                <a:solidFill>
                  <a:srgbClr val="FF0066"/>
                </a:solidFill>
              </a:rPr>
              <a:t>Oral autopsy</a:t>
            </a:r>
            <a:r>
              <a:rPr lang="en-US" sz="4500" dirty="0" smtClean="0"/>
              <a:t> </a:t>
            </a:r>
          </a:p>
          <a:p>
            <a:pPr marL="342900" indent="-342900"/>
            <a:endParaRPr lang="en-US" dirty="0" smtClean="0"/>
          </a:p>
          <a:p>
            <a:pPr marL="342900" indent="-342900">
              <a:buNone/>
            </a:pPr>
            <a:r>
              <a:rPr lang="en-US" sz="2900" dirty="0" smtClean="0">
                <a:solidFill>
                  <a:srgbClr val="FF0066"/>
                </a:solidFill>
                <a:latin typeface="Franklin Gothic Demi Cond" pitchFamily="34" charset="0"/>
              </a:rPr>
              <a:t>                                             Autopsy</a:t>
            </a:r>
            <a:r>
              <a:rPr lang="en-US" sz="2900" dirty="0" smtClean="0">
                <a:latin typeface="Franklin Gothic Demi Cond" pitchFamily="34" charset="0"/>
              </a:rPr>
              <a:t> also known as necropsy or post mortem, involves examination of the deceased, usually with dissection to expose the organs to determine the cause of the death.</a:t>
            </a:r>
          </a:p>
          <a:p>
            <a:pPr marL="342900" indent="-342900">
              <a:buNone/>
            </a:pPr>
            <a:endParaRPr lang="en-US" sz="29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2900" dirty="0" smtClean="0">
                <a:latin typeface="Franklin Gothic Demi Cond" pitchFamily="34" charset="0"/>
              </a:rPr>
              <a:t>1.  The forensic dentist should have adequate knowledge about common post mortem findings such as rigor mortis, decomposition and post mortem artifacts.</a:t>
            </a:r>
          </a:p>
          <a:p>
            <a:pPr marL="342900" indent="-342900"/>
            <a:endParaRPr lang="en-US" sz="29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2900" dirty="0" smtClean="0">
                <a:latin typeface="Franklin Gothic Demi Cond" pitchFamily="34" charset="0"/>
              </a:rPr>
              <a:t>2.  Rigor mortis may render the jaws rigid and use of mouth gags or intra oral </a:t>
            </a:r>
            <a:r>
              <a:rPr lang="en-US" sz="2900" dirty="0" err="1" smtClean="0">
                <a:latin typeface="Franklin Gothic Demi Cond" pitchFamily="34" charset="0"/>
              </a:rPr>
              <a:t>myotomy</a:t>
            </a:r>
            <a:r>
              <a:rPr lang="en-US" sz="2900" dirty="0" smtClean="0">
                <a:latin typeface="Franklin Gothic Demi Cond" pitchFamily="34" charset="0"/>
              </a:rPr>
              <a:t> is essential for jaw separation.</a:t>
            </a:r>
          </a:p>
          <a:p>
            <a:pPr marL="342900" indent="-342900"/>
            <a:endParaRPr lang="en-US" sz="29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2900" dirty="0" smtClean="0">
                <a:latin typeface="Franklin Gothic Demi Cond" pitchFamily="34" charset="0"/>
              </a:rPr>
              <a:t>4.  The status of each tooth be noted and through examination of hard and soft tissue injuries.</a:t>
            </a:r>
          </a:p>
          <a:p>
            <a:pPr marL="342900" indent="-342900"/>
            <a:endParaRPr lang="en-US" sz="29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2900" dirty="0" smtClean="0">
                <a:latin typeface="Franklin Gothic Demi Cond" pitchFamily="34" charset="0"/>
              </a:rPr>
              <a:t>5.  All information entered on the standard’ Interpol post mortem form which is </a:t>
            </a:r>
            <a:r>
              <a:rPr lang="en-US" sz="2900" dirty="0" smtClean="0">
                <a:solidFill>
                  <a:srgbClr val="FF0066"/>
                </a:solidFill>
                <a:latin typeface="Franklin Gothic Demi Cond" pitchFamily="34" charset="0"/>
              </a:rPr>
              <a:t>color coded pink</a:t>
            </a:r>
            <a:r>
              <a:rPr lang="en-US" sz="2900" dirty="0" smtClean="0">
                <a:solidFill>
                  <a:srgbClr val="990000"/>
                </a:solidFill>
                <a:latin typeface="Franklin Gothic Demi Cond" pitchFamily="34" charset="0"/>
              </a:rPr>
              <a:t>’</a:t>
            </a:r>
          </a:p>
          <a:p>
            <a:pPr marL="342900" indent="-342900">
              <a:buFontTx/>
              <a:buAutoNum type="arabicPeriod"/>
            </a:pPr>
            <a:endParaRPr lang="en-US" sz="2800" dirty="0" smtClean="0">
              <a:solidFill>
                <a:srgbClr val="99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9912"/>
            <a:ext cx="8229600" cy="138988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66"/>
                </a:solidFill>
              </a:rPr>
              <a:t>Obtaining dental records (ANTE MORTEM)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None/>
            </a:pPr>
            <a:endParaRPr lang="en-US" dirty="0" smtClean="0">
              <a:solidFill>
                <a:srgbClr val="FF0066"/>
              </a:solidFill>
            </a:endParaRPr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Dental records containing information of treatment and dental status of a person.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Records may be in the form of dental charts, radiographs, casts and photographs.</a:t>
            </a:r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en-US" dirty="0" smtClean="0"/>
              <a:t>If multiple dentists have treated all record to transcribed onto standard Interpol ante mortem form which is </a:t>
            </a:r>
            <a:r>
              <a:rPr lang="en-US" dirty="0" smtClean="0">
                <a:solidFill>
                  <a:srgbClr val="FFFF00"/>
                </a:solidFill>
              </a:rPr>
              <a:t>color coded yellow.</a:t>
            </a:r>
          </a:p>
          <a:p>
            <a:pPr marL="342900" indent="-342900">
              <a:buFontTx/>
              <a:buAutoNum type="arabicPeriod"/>
            </a:pPr>
            <a:endParaRPr lang="en-US" dirty="0" smtClean="0">
              <a:solidFill>
                <a:srgbClr val="99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FF0066"/>
                </a:solidFill>
              </a:rPr>
              <a:t/>
            </a:r>
            <a:br>
              <a:rPr lang="en-US" sz="3600" dirty="0" smtClean="0">
                <a:solidFill>
                  <a:srgbClr val="FF0066"/>
                </a:solidFill>
              </a:rPr>
            </a:br>
            <a:r>
              <a:rPr lang="en-US" sz="3600" dirty="0" smtClean="0">
                <a:solidFill>
                  <a:srgbClr val="FF0066"/>
                </a:solidFill>
              </a:rPr>
              <a:t>   </a:t>
            </a:r>
            <a:r>
              <a:rPr lang="en-US" sz="3600" dirty="0" smtClean="0">
                <a:solidFill>
                  <a:srgbClr val="C00000"/>
                </a:solidFill>
              </a:rPr>
              <a:t>Comparing post and ante mortem dental data</a:t>
            </a:r>
            <a:r>
              <a:rPr lang="en-US" dirty="0" smtClean="0">
                <a:solidFill>
                  <a:srgbClr val="C00000"/>
                </a:solidFill>
              </a:rPr>
              <a:t/>
            </a:r>
            <a:br>
              <a:rPr lang="en-US" dirty="0" smtClean="0">
                <a:solidFill>
                  <a:srgbClr val="C0000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029200"/>
          </a:xfrm>
        </p:spPr>
        <p:txBody>
          <a:bodyPr>
            <a:normAutofit fontScale="25000" lnSpcReduction="20000"/>
          </a:bodyPr>
          <a:lstStyle/>
          <a:p>
            <a:pPr marL="342900" indent="-342900">
              <a:buNone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/>
            <a:endParaRPr lang="en-US" dirty="0" smtClean="0">
              <a:solidFill>
                <a:srgbClr val="FF0066"/>
              </a:solidFill>
            </a:endParaRPr>
          </a:p>
          <a:p>
            <a:pPr marL="342900" indent="-342900">
              <a:buNone/>
            </a:pPr>
            <a:r>
              <a:rPr lang="en-US" sz="7400" dirty="0" smtClean="0">
                <a:latin typeface="Franklin Gothic Demi Cond" pitchFamily="34" charset="0"/>
              </a:rPr>
              <a:t>                                                      Data compared on the features that include tooth morphology and associated bony structures, pathology and dental restorations.</a:t>
            </a:r>
          </a:p>
          <a:p>
            <a:pPr marL="342900" indent="-342900"/>
            <a:endParaRPr lang="en-US" sz="3800" dirty="0" smtClean="0"/>
          </a:p>
          <a:p>
            <a:pPr marL="342900" indent="-342900"/>
            <a:endParaRPr lang="en-US" sz="3800" dirty="0" smtClean="0"/>
          </a:p>
          <a:p>
            <a:pPr marL="342900" indent="-342900">
              <a:buNone/>
            </a:pPr>
            <a:r>
              <a:rPr lang="en-US" sz="11200" dirty="0" smtClean="0">
                <a:solidFill>
                  <a:srgbClr val="C00000"/>
                </a:solidFill>
              </a:rPr>
              <a:t>Writing a report and drawing conclusions</a:t>
            </a:r>
            <a:r>
              <a:rPr lang="en-US" sz="9800" dirty="0" smtClean="0">
                <a:solidFill>
                  <a:srgbClr val="FF0066"/>
                </a:solidFill>
              </a:rPr>
              <a:t>.</a:t>
            </a:r>
          </a:p>
          <a:p>
            <a:pPr marL="342900" indent="-342900">
              <a:buNone/>
            </a:pPr>
            <a:r>
              <a:rPr lang="en-US" sz="7200" dirty="0" smtClean="0">
                <a:latin typeface="Franklin Gothic Demi Cond" pitchFamily="34" charset="0"/>
              </a:rPr>
              <a:t>                                                       A detailed report  based on comparison must be clearly stated and depending on the range of conclusion they can be modified as</a:t>
            </a:r>
          </a:p>
          <a:p>
            <a:pPr marL="342900" indent="-342900"/>
            <a:endParaRPr lang="en-US" sz="7200" dirty="0" smtClean="0">
              <a:latin typeface="Franklin Gothic Demi Cond" pitchFamily="34" charset="0"/>
            </a:endParaRPr>
          </a:p>
          <a:p>
            <a:pPr marL="1143000" indent="-1143000">
              <a:buNone/>
            </a:pPr>
            <a:r>
              <a:rPr lang="en-US" sz="7200" dirty="0" smtClean="0">
                <a:latin typeface="Franklin Gothic Demi Cond" pitchFamily="34" charset="0"/>
              </a:rPr>
              <a:t>1. Confirms identification</a:t>
            </a:r>
          </a:p>
          <a:p>
            <a:pPr marL="342900" indent="-342900">
              <a:buFontTx/>
              <a:buChar char="•"/>
            </a:pPr>
            <a:endParaRPr lang="en-US" sz="72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7200" dirty="0" smtClean="0">
                <a:latin typeface="Franklin Gothic Demi Cond" pitchFamily="34" charset="0"/>
              </a:rPr>
              <a:t>2. Probable identification</a:t>
            </a:r>
          </a:p>
          <a:p>
            <a:pPr marL="342900" indent="-342900"/>
            <a:endParaRPr lang="en-US" sz="72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7200" dirty="0" smtClean="0">
                <a:latin typeface="Franklin Gothic Demi Cond" pitchFamily="34" charset="0"/>
              </a:rPr>
              <a:t>3. Possible identification</a:t>
            </a:r>
          </a:p>
          <a:p>
            <a:pPr marL="342900" indent="-342900"/>
            <a:endParaRPr lang="en-US" sz="72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7200" dirty="0" smtClean="0">
                <a:latin typeface="Franklin Gothic Demi Cond" pitchFamily="34" charset="0"/>
              </a:rPr>
              <a:t>4. Insufficient information</a:t>
            </a:r>
          </a:p>
          <a:p>
            <a:pPr marL="342900" indent="-342900"/>
            <a:endParaRPr lang="en-US" sz="7200" dirty="0" smtClean="0">
              <a:latin typeface="Franklin Gothic Demi Cond" pitchFamily="34" charset="0"/>
            </a:endParaRPr>
          </a:p>
          <a:p>
            <a:pPr marL="342900" indent="-342900">
              <a:buNone/>
            </a:pPr>
            <a:r>
              <a:rPr lang="en-US" sz="7200" dirty="0" smtClean="0">
                <a:latin typeface="Franklin Gothic Demi Cond" pitchFamily="34" charset="0"/>
              </a:rPr>
              <a:t>5. Excludes identification</a:t>
            </a:r>
            <a:endParaRPr lang="en-US" sz="7200" dirty="0" smtClean="0"/>
          </a:p>
          <a:p>
            <a:pPr marL="342900" indent="-342900"/>
            <a:endParaRPr lang="en-US" sz="7200" dirty="0" smtClean="0"/>
          </a:p>
          <a:p>
            <a:pPr marL="342900" indent="-342900"/>
            <a:endParaRPr lang="en-US" sz="3800" dirty="0" smtClean="0"/>
          </a:p>
          <a:p>
            <a:pPr marL="342900" indent="-342900">
              <a:buNone/>
            </a:pPr>
            <a:endParaRPr lang="en-US" sz="3800" dirty="0" smtClean="0">
              <a:solidFill>
                <a:srgbClr val="000000"/>
              </a:solidFill>
            </a:endParaRPr>
          </a:p>
          <a:p>
            <a:pPr marL="342900" indent="-342900">
              <a:buFontTx/>
              <a:buAutoNum type="arabicPeriod"/>
            </a:pPr>
            <a:endParaRPr lang="en-US" sz="3800" dirty="0" smtClean="0">
              <a:solidFill>
                <a:srgbClr val="000000"/>
              </a:solidFill>
            </a:endParaRPr>
          </a:p>
          <a:p>
            <a:endParaRPr lang="en-US" sz="3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668</TotalTime>
  <Words>1882</Words>
  <Application>Microsoft Office PowerPoint</Application>
  <PresentationFormat>On-screen Show (4:3)</PresentationFormat>
  <Paragraphs>418</Paragraphs>
  <Slides>41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Flow</vt:lpstr>
      <vt:lpstr>FORENSIC ODONTOLOGY</vt:lpstr>
      <vt:lpstr>Slide 2</vt:lpstr>
      <vt:lpstr>Slide 3</vt:lpstr>
      <vt:lpstr>           Forensic Odontology Involves </vt:lpstr>
      <vt:lpstr>       DENTAL IDENTIFICATION                  PROCEDURES</vt:lpstr>
      <vt:lpstr>     Comparative Identification</vt:lpstr>
      <vt:lpstr>         Comparative Identification  </vt:lpstr>
      <vt:lpstr>Obtaining dental records (ANTE MORTEM)</vt:lpstr>
      <vt:lpstr>    Comparing post and ante mortem dental data </vt:lpstr>
      <vt:lpstr>   PALATAL RUGAE IDENTIFICATION </vt:lpstr>
      <vt:lpstr>Slide 11</vt:lpstr>
      <vt:lpstr>Slide 12</vt:lpstr>
      <vt:lpstr>Gender determination</vt:lpstr>
      <vt:lpstr>Slide 14</vt:lpstr>
      <vt:lpstr>Slide 15</vt:lpstr>
      <vt:lpstr>Slide 16</vt:lpstr>
      <vt:lpstr>          Age determination</vt:lpstr>
      <vt:lpstr>Slide 18</vt:lpstr>
      <vt:lpstr>Visual and Clinical method</vt:lpstr>
      <vt:lpstr>Slide 20</vt:lpstr>
      <vt:lpstr>Age estimation using 3rd molar development</vt:lpstr>
      <vt:lpstr>Slide 22</vt:lpstr>
      <vt:lpstr>Slide 23</vt:lpstr>
      <vt:lpstr>Age estimation beyond 20 years</vt:lpstr>
      <vt:lpstr>Slide 25</vt:lpstr>
      <vt:lpstr>Slide 26</vt:lpstr>
      <vt:lpstr>Other methods of age estimation</vt:lpstr>
      <vt:lpstr>Using enamel </vt:lpstr>
      <vt:lpstr>Using dental DNA  </vt:lpstr>
      <vt:lpstr>Approaches to sampling</vt:lpstr>
      <vt:lpstr>Slide 31</vt:lpstr>
      <vt:lpstr>Slide 32</vt:lpstr>
      <vt:lpstr>Slide 33</vt:lpstr>
      <vt:lpstr>Slide 34</vt:lpstr>
      <vt:lpstr>Slide 35</vt:lpstr>
      <vt:lpstr>Slide 36</vt:lpstr>
      <vt:lpstr>Conclusion of bite mark </vt:lpstr>
      <vt:lpstr> LIP PRINTS </vt:lpstr>
      <vt:lpstr>Slide 39</vt:lpstr>
      <vt:lpstr>Slide 40</vt:lpstr>
      <vt:lpstr>Slide 41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FORENSIC ODONTOLOGY</dc:title>
  <dc:creator>KANNAN</dc:creator>
  <cp:lastModifiedBy>sasipoorni@gmail.com</cp:lastModifiedBy>
  <cp:revision>59</cp:revision>
  <dcterms:created xsi:type="dcterms:W3CDTF">2007-09-18T14:23:00Z</dcterms:created>
  <dcterms:modified xsi:type="dcterms:W3CDTF">2019-04-26T03:12:17Z</dcterms:modified>
</cp:coreProperties>
</file>