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69" r:id="rId18"/>
    <p:sldId id="272" r:id="rId19"/>
    <p:sldId id="273" r:id="rId20"/>
    <p:sldId id="296" r:id="rId21"/>
    <p:sldId id="298" r:id="rId22"/>
    <p:sldId id="297" r:id="rId23"/>
    <p:sldId id="274" r:id="rId24"/>
    <p:sldId id="275" r:id="rId25"/>
    <p:sldId id="277" r:id="rId26"/>
    <p:sldId id="276" r:id="rId27"/>
    <p:sldId id="278" r:id="rId28"/>
    <p:sldId id="279" r:id="rId29"/>
    <p:sldId id="302" r:id="rId30"/>
    <p:sldId id="282" r:id="rId31"/>
    <p:sldId id="280" r:id="rId32"/>
    <p:sldId id="281" r:id="rId33"/>
    <p:sldId id="283" r:id="rId34"/>
    <p:sldId id="284" r:id="rId35"/>
    <p:sldId id="285" r:id="rId36"/>
    <p:sldId id="301" r:id="rId37"/>
    <p:sldId id="300" r:id="rId38"/>
    <p:sldId id="286" r:id="rId39"/>
    <p:sldId id="287" r:id="rId40"/>
    <p:sldId id="288" r:id="rId41"/>
    <p:sldId id="289" r:id="rId42"/>
    <p:sldId id="290" r:id="rId43"/>
    <p:sldId id="303" r:id="rId44"/>
    <p:sldId id="291" r:id="rId45"/>
    <p:sldId id="304" r:id="rId46"/>
    <p:sldId id="292" r:id="rId47"/>
    <p:sldId id="293" r:id="rId48"/>
    <p:sldId id="294" r:id="rId49"/>
    <p:sldId id="29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5CB9-70E9-4A34-A45D-587F0034C7A0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9FDB-B220-4D2D-A91F-A75D2C054A0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9FDB-B220-4D2D-A91F-A75D2C054A0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9FDB-B220-4D2D-A91F-A75D2C054A02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9FDB-B220-4D2D-A91F-A75D2C054A02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9FDB-B220-4D2D-A91F-A75D2C054A02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9FDB-B220-4D2D-A91F-A75D2C054A02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>
                <a:cs typeface="+mn-cs"/>
              </a:defRPr>
            </a:lvl1pPr>
          </a:lstStyle>
          <a:p>
            <a:fld id="{62483DB4-12DB-45EC-ACC1-FD684EAE716A}" type="datetimeFigureOut">
              <a:rPr lang="en-US" smtClean="0"/>
              <a:pPr/>
              <a:t>12/8/2020</a:t>
            </a:fld>
            <a:endParaRPr lang="en-I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>
                <a:cs typeface="+mn-cs"/>
              </a:defRPr>
            </a:lvl1pPr>
          </a:lstStyle>
          <a:p>
            <a:fld id="{50585215-961A-47C5-AB79-F54FEB01994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DEVELOPMENTAL DISORDERS OF TEETH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Image result for fusion of 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495800" cy="2552700"/>
          </a:xfrm>
          <a:prstGeom prst="rect">
            <a:avLst/>
          </a:prstGeom>
          <a:noFill/>
        </p:spPr>
      </p:pic>
      <p:pic>
        <p:nvPicPr>
          <p:cNvPr id="27652" name="Picture 4" descr="Image result for fusion of te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33813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78" y="214290"/>
            <a:ext cx="5472122" cy="796908"/>
          </a:xfrm>
        </p:spPr>
        <p:txBody>
          <a:bodyPr/>
          <a:lstStyle/>
          <a:p>
            <a:r>
              <a:rPr lang="en-IN" dirty="0" smtClean="0"/>
              <a:t>DILACERATION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6626" name="AutoShape 2" descr="Image result for dilaceration teeth"/>
          <p:cNvSpPr>
            <a:spLocks noChangeAspect="1" noChangeArrowheads="1"/>
          </p:cNvSpPr>
          <p:nvPr/>
        </p:nvSpPr>
        <p:spPr bwMode="auto">
          <a:xfrm>
            <a:off x="155575" y="-1927225"/>
            <a:ext cx="4781550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28" name="Picture 4" descr="Image result for dilaceration te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88057" cy="3107666"/>
          </a:xfrm>
          <a:prstGeom prst="rect">
            <a:avLst/>
          </a:prstGeom>
          <a:noFill/>
        </p:spPr>
      </p:pic>
      <p:pic>
        <p:nvPicPr>
          <p:cNvPr id="26630" name="Picture 6" descr="Image result for dilaceration teeth"/>
          <p:cNvPicPr>
            <a:picLocks noChangeAspect="1" noChangeArrowheads="1"/>
          </p:cNvPicPr>
          <p:nvPr/>
        </p:nvPicPr>
        <p:blipFill>
          <a:blip r:embed="rId4"/>
          <a:srcRect l="11940" t="5909" r="13433" b="5775"/>
          <a:stretch>
            <a:fillRect/>
          </a:stretch>
        </p:blipFill>
        <p:spPr bwMode="auto">
          <a:xfrm>
            <a:off x="4679125" y="1071546"/>
            <a:ext cx="4464875" cy="3571900"/>
          </a:xfrm>
          <a:prstGeom prst="rect">
            <a:avLst/>
          </a:prstGeom>
          <a:noFill/>
        </p:spPr>
      </p:pic>
      <p:pic>
        <p:nvPicPr>
          <p:cNvPr id="26632" name="Picture 8" descr="Image result for dilaceration tee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72242"/>
            <a:ext cx="4572000" cy="338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CONCRECENCE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Image result for gemination fusion concresc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5419725" cy="4029075"/>
          </a:xfrm>
          <a:prstGeom prst="rect">
            <a:avLst/>
          </a:prstGeom>
          <a:noFill/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772" y="2428868"/>
            <a:ext cx="2724031" cy="2738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DENS INVAGINATUS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578" name="AutoShape 2" descr="Image result for dens invaginatus"/>
          <p:cNvSpPr>
            <a:spLocks noChangeAspect="1" noChangeArrowheads="1"/>
          </p:cNvSpPr>
          <p:nvPr/>
        </p:nvSpPr>
        <p:spPr bwMode="auto">
          <a:xfrm>
            <a:off x="155575" y="-1927225"/>
            <a:ext cx="61055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0" name="AutoShape 4" descr="Image result for dens invaginatus"/>
          <p:cNvSpPr>
            <a:spLocks noChangeAspect="1" noChangeArrowheads="1"/>
          </p:cNvSpPr>
          <p:nvPr/>
        </p:nvSpPr>
        <p:spPr bwMode="auto">
          <a:xfrm>
            <a:off x="155575" y="-1927225"/>
            <a:ext cx="61055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582" name="AutoShape 6" descr="Image result for dens invaginatus"/>
          <p:cNvSpPr>
            <a:spLocks noChangeAspect="1" noChangeArrowheads="1"/>
          </p:cNvSpPr>
          <p:nvPr/>
        </p:nvSpPr>
        <p:spPr bwMode="auto">
          <a:xfrm>
            <a:off x="155575" y="-1927225"/>
            <a:ext cx="61055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4584" name="Picture 8" descr="Image result for dens invagina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610552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0" descr="Image result for dens invagin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" y="1543065"/>
            <a:ext cx="2924175" cy="4029075"/>
          </a:xfrm>
          <a:prstGeom prst="rect">
            <a:avLst/>
          </a:prstGeom>
          <a:noFill/>
        </p:spPr>
      </p:pic>
      <p:pic>
        <p:nvPicPr>
          <p:cNvPr id="30722" name="Picture 2" descr="Image result for dens invagina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60716"/>
            <a:ext cx="6543678" cy="4311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DENS EVAGINATUS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3554" name="Picture 2" descr="Image result for dens envagina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400541"/>
            <a:ext cx="3561532" cy="2457459"/>
          </a:xfrm>
          <a:prstGeom prst="rect">
            <a:avLst/>
          </a:prstGeom>
          <a:noFill/>
        </p:spPr>
      </p:pic>
      <p:pic>
        <p:nvPicPr>
          <p:cNvPr id="23556" name="Picture 4" descr="Image result for dens envagina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6858048" cy="2584841"/>
          </a:xfrm>
          <a:prstGeom prst="rect">
            <a:avLst/>
          </a:prstGeom>
          <a:noFill/>
        </p:spPr>
      </p:pic>
      <p:pic>
        <p:nvPicPr>
          <p:cNvPr id="23558" name="Picture 6" descr="Image result for dens envaginat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48099"/>
            <a:ext cx="352425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SHOVEL SHAPED INCISORS</a:t>
            </a:r>
            <a:br>
              <a:rPr lang="en-IN" dirty="0" smtClean="0"/>
            </a:br>
            <a:r>
              <a:rPr lang="en-IN" dirty="0" smtClean="0"/>
              <a:t>LEONG’S PREMOLAR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284" y="3566745"/>
            <a:ext cx="4738716" cy="3291255"/>
          </a:xfrm>
          <a:prstGeom prst="rect">
            <a:avLst/>
          </a:prstGeom>
          <a:noFill/>
        </p:spPr>
      </p:pic>
      <p:pic>
        <p:nvPicPr>
          <p:cNvPr id="32772" name="Picture 4" descr="Image result for dens envagina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357718" cy="2931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IN" dirty="0" smtClean="0"/>
              <a:t>TAURODONTISM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0" name="Picture 2" descr="Image result for taurodont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3643290"/>
            <a:ext cx="4286280" cy="3214710"/>
          </a:xfrm>
          <a:prstGeom prst="rect">
            <a:avLst/>
          </a:prstGeom>
          <a:noFill/>
        </p:spPr>
      </p:pic>
      <p:pic>
        <p:nvPicPr>
          <p:cNvPr id="22532" name="Picture 4" descr="Image result for taurodont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5214974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IN" dirty="0" smtClean="0"/>
              <a:t>Enamel pearl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3794" name="Picture 2" descr="Image result for enamel pea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30" y="1500174"/>
            <a:ext cx="3052486" cy="4092720"/>
          </a:xfrm>
          <a:prstGeom prst="rect">
            <a:avLst/>
          </a:prstGeom>
          <a:noFill/>
        </p:spPr>
      </p:pic>
      <p:pic>
        <p:nvPicPr>
          <p:cNvPr id="33796" name="Picture 4" descr="Image result for enamel pea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357299"/>
            <a:ext cx="5045555" cy="4377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/>
          <a:lstStyle/>
          <a:p>
            <a:r>
              <a:rPr lang="en-IN" dirty="0" smtClean="0"/>
              <a:t>SUBMERGED TOOTH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5842" name="Picture 2" descr="Image result for ankylosis of 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610100" cy="3562351"/>
          </a:xfrm>
          <a:prstGeom prst="rect">
            <a:avLst/>
          </a:prstGeom>
          <a:noFill/>
        </p:spPr>
      </p:pic>
      <p:pic>
        <p:nvPicPr>
          <p:cNvPr id="35844" name="Picture 4" descr="Image result for ankylosis of te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500174"/>
            <a:ext cx="3923745" cy="2562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Abnormalities of </a:t>
            </a:r>
          </a:p>
          <a:p>
            <a:r>
              <a:rPr lang="en-IN" dirty="0" smtClean="0"/>
              <a:t>Size </a:t>
            </a:r>
          </a:p>
          <a:p>
            <a:r>
              <a:rPr lang="en-IN" dirty="0" smtClean="0"/>
              <a:t>Shape</a:t>
            </a:r>
          </a:p>
          <a:p>
            <a:r>
              <a:rPr lang="en-IN" dirty="0" smtClean="0"/>
              <a:t>Structure</a:t>
            </a:r>
          </a:p>
          <a:p>
            <a:r>
              <a:rPr lang="en-IN" dirty="0" smtClean="0"/>
              <a:t>eruption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 of the teeth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Turner's tooth - hypoplasia - Bauer Smi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046" y="571480"/>
            <a:ext cx="5644954" cy="3609983"/>
          </a:xfrm>
          <a:prstGeom prst="rect">
            <a:avLst/>
          </a:prstGeom>
          <a:noFill/>
        </p:spPr>
      </p:pic>
      <p:pic>
        <p:nvPicPr>
          <p:cNvPr id="74756" name="Picture 4" descr="PDF] A Comprehensive Esthetic and Conservative Approach for Anterior Teeth  with Enamel Hypoplasia | Semantic Scholar"/>
          <p:cNvPicPr>
            <a:picLocks noChangeAspect="1" noChangeArrowheads="1"/>
          </p:cNvPicPr>
          <p:nvPr/>
        </p:nvPicPr>
        <p:blipFill>
          <a:blip r:embed="rId3"/>
          <a:srcRect r="1757" b="27439"/>
          <a:stretch>
            <a:fillRect/>
          </a:stretch>
        </p:blipFill>
        <p:spPr bwMode="auto">
          <a:xfrm>
            <a:off x="0" y="0"/>
            <a:ext cx="5857884" cy="3400440"/>
          </a:xfrm>
          <a:prstGeom prst="rect">
            <a:avLst/>
          </a:prstGeom>
          <a:noFill/>
        </p:spPr>
      </p:pic>
      <p:pic>
        <p:nvPicPr>
          <p:cNvPr id="74758" name="Picture 6" descr="Abnormalities of the Teeth Advanced Oral Pathology - ppt download"/>
          <p:cNvPicPr>
            <a:picLocks noChangeAspect="1" noChangeArrowheads="1"/>
          </p:cNvPicPr>
          <p:nvPr/>
        </p:nvPicPr>
        <p:blipFill>
          <a:blip r:embed="rId4"/>
          <a:srcRect l="3906" t="27084" r="8593" b="16666"/>
          <a:stretch>
            <a:fillRect/>
          </a:stretch>
        </p:blipFill>
        <p:spPr bwMode="auto">
          <a:xfrm>
            <a:off x="642910" y="3286124"/>
            <a:ext cx="8001056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71462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TURNER’S HYPOPLASIA</a:t>
            </a:r>
            <a:endParaRPr lang="en-IN" sz="28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tal fluorosis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3578175" cy="2586045"/>
          </a:xfrm>
          <a:prstGeom prst="rect">
            <a:avLst/>
          </a:prstGeom>
          <a:noFill/>
        </p:spPr>
      </p:pic>
      <p:pic>
        <p:nvPicPr>
          <p:cNvPr id="1028" name="Picture 4" descr="Dental fluorosis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08476" cy="2547528"/>
          </a:xfrm>
          <a:prstGeom prst="rect">
            <a:avLst/>
          </a:prstGeom>
          <a:noFill/>
        </p:spPr>
      </p:pic>
      <p:sp>
        <p:nvSpPr>
          <p:cNvPr id="1030" name="AutoShape 6" descr="Clinical aspects of dental fluorosis according to histological features: a  Thylstrup Fejerskov Index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2" name="AutoShape 8" descr="Clinical aspects of dental fluorosis according to histological features: a  Thylstrup Fejerskov Index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4" name="Picture 10" descr="Dentosphere : World of Dentistry: Dental Fluorosis"/>
          <p:cNvPicPr>
            <a:picLocks noChangeAspect="1" noChangeArrowheads="1"/>
          </p:cNvPicPr>
          <p:nvPr/>
        </p:nvPicPr>
        <p:blipFill>
          <a:blip r:embed="rId4"/>
          <a:srcRect r="1798" b="30207"/>
          <a:stretch>
            <a:fillRect/>
          </a:stretch>
        </p:blipFill>
        <p:spPr bwMode="auto">
          <a:xfrm>
            <a:off x="2428860" y="3357562"/>
            <a:ext cx="6500858" cy="31359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278605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DENTAL  FLUOROSIS</a:t>
            </a:r>
            <a:endParaRPr lang="en-IN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6866" name="Picture 2" descr="Image result for enamel hypoplasia"/>
          <p:cNvPicPr>
            <a:picLocks noChangeAspect="1" noChangeArrowheads="1"/>
          </p:cNvPicPr>
          <p:nvPr/>
        </p:nvPicPr>
        <p:blipFill>
          <a:blip r:embed="rId2"/>
          <a:srcRect l="10630" r="787" b="16666"/>
          <a:stretch>
            <a:fillRect/>
          </a:stretch>
        </p:blipFill>
        <p:spPr bwMode="auto">
          <a:xfrm>
            <a:off x="785786" y="2500306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None/>
            </a:pPr>
            <a:r>
              <a:rPr lang="en-IN" altLang="cs-CZ" dirty="0" smtClean="0"/>
              <a:t>DECIDUOUS TEETH						</a:t>
            </a:r>
          </a:p>
          <a:p>
            <a:pPr lvl="2">
              <a:lnSpc>
                <a:spcPct val="90000"/>
              </a:lnSpc>
            </a:pPr>
            <a:r>
              <a:rPr lang="cs-CZ" altLang="cs-CZ" dirty="0" smtClean="0"/>
              <a:t>neonatal jaudice </a:t>
            </a:r>
            <a:r>
              <a:rPr lang="cs-CZ" altLang="cs-CZ" dirty="0" smtClean="0">
                <a:sym typeface="Symbol" pitchFamily="18" charset="2"/>
              </a:rPr>
              <a:t></a:t>
            </a:r>
            <a:r>
              <a:rPr lang="cs-CZ" altLang="cs-CZ" dirty="0" smtClean="0"/>
              <a:t> y</a:t>
            </a:r>
            <a:r>
              <a:rPr lang="cs-CZ" altLang="cs-CZ" dirty="0" smtClean="0">
                <a:solidFill>
                  <a:srgbClr val="FFFF00"/>
                </a:solidFill>
              </a:rPr>
              <a:t>ellow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congenital porphyria </a:t>
            </a:r>
            <a:r>
              <a:rPr lang="cs-CZ" altLang="cs-CZ" dirty="0" smtClean="0">
                <a:sym typeface="Symbol" pitchFamily="18" charset="2"/>
              </a:rPr>
              <a:t></a:t>
            </a: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red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Tetracycline</a:t>
            </a:r>
          </a:p>
          <a:p>
            <a:pPr>
              <a:lnSpc>
                <a:spcPct val="90000"/>
              </a:lnSpc>
            </a:pPr>
            <a:endParaRPr lang="cs-CZ" altLang="cs-CZ" sz="2800" i="1" dirty="0" smtClean="0"/>
          </a:p>
          <a:p>
            <a:pPr>
              <a:lnSpc>
                <a:spcPct val="90000"/>
              </a:lnSpc>
            </a:pPr>
            <a:r>
              <a:rPr lang="cs-CZ" altLang="cs-CZ" sz="2800" i="1" dirty="0" smtClean="0"/>
              <a:t>permanent teeth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periapical infection of d. predeccesor – </a:t>
            </a:r>
            <a:r>
              <a:rPr lang="cs-CZ" altLang="cs-CZ" b="1" dirty="0" smtClean="0"/>
              <a:t>Turner tooth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systemic diseases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i="1" dirty="0" smtClean="0"/>
              <a:t>genetic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amelogenesis imperfecta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dentinogenesis imperfecta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Ehlers-Danlos syndrome, Gardner´s syndrome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i="1" dirty="0" smtClean="0"/>
              <a:t>infective</a:t>
            </a:r>
            <a:r>
              <a:rPr lang="cs-CZ" altLang="cs-CZ" sz="2800" dirty="0" smtClean="0"/>
              <a:t> – congenital syphilis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i="1" dirty="0" smtClean="0"/>
              <a:t>metabolic</a:t>
            </a:r>
            <a:r>
              <a:rPr lang="cs-CZ" altLang="cs-CZ" sz="2800" dirty="0" smtClean="0"/>
              <a:t> – childhood infections, rickets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i="1" dirty="0" smtClean="0"/>
              <a:t>drugs</a:t>
            </a:r>
            <a:r>
              <a:rPr lang="cs-CZ" altLang="cs-CZ" sz="2800" dirty="0" smtClean="0"/>
              <a:t> – tetracycline, cytotoxic chemotherapy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i="1" dirty="0" smtClean="0"/>
              <a:t>fluorosis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 smtClean="0"/>
              <a:t>Amelogenesis imperfecta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all teeth + whole enamel      </a:t>
            </a:r>
            <a:r>
              <a:rPr lang="cs-CZ" altLang="cs-CZ" b="1" dirty="0" smtClean="0"/>
              <a:t>x </a:t>
            </a:r>
            <a:r>
              <a:rPr lang="cs-CZ" altLang="cs-CZ" dirty="0" smtClean="0"/>
              <a:t>dentine normal  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                  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 smtClean="0"/>
              <a:t>Hereditary enamel hypoplasia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AD inheritance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defect of matrix formation – pits, grooves, hard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i="1" dirty="0" smtClean="0"/>
              <a:t>Hereditary enamel hypocalcification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AD + AR inheritance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normal matrix poorly calcified – soft, chalky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Represents group of hereditary defects of enamel associated with any other generalized defect.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Hypoplastic</a:t>
            </a:r>
            <a:endParaRPr lang="en-IN" dirty="0" smtClean="0"/>
          </a:p>
          <a:p>
            <a:pPr lvl="1"/>
            <a:r>
              <a:rPr lang="en-IN" dirty="0" err="1" smtClean="0"/>
              <a:t>Autosomal</a:t>
            </a:r>
            <a:r>
              <a:rPr lang="en-IN" dirty="0" smtClean="0"/>
              <a:t> dominant</a:t>
            </a:r>
          </a:p>
          <a:p>
            <a:pPr lvl="1"/>
            <a:r>
              <a:rPr lang="en-IN" dirty="0" err="1" smtClean="0"/>
              <a:t>Autosomal</a:t>
            </a:r>
            <a:r>
              <a:rPr lang="en-IN" dirty="0" smtClean="0"/>
              <a:t> recessive</a:t>
            </a:r>
          </a:p>
          <a:p>
            <a:pPr lvl="1"/>
            <a:r>
              <a:rPr lang="en-IN" dirty="0" smtClean="0"/>
              <a:t>X linked dominant</a:t>
            </a:r>
          </a:p>
          <a:p>
            <a:r>
              <a:rPr lang="en-IN" dirty="0" err="1" smtClean="0"/>
              <a:t>Hypocalcification</a:t>
            </a:r>
            <a:endParaRPr lang="en-IN" dirty="0" smtClean="0"/>
          </a:p>
          <a:p>
            <a:pPr lvl="1"/>
            <a:r>
              <a:rPr lang="en-IN" dirty="0" smtClean="0"/>
              <a:t>AD</a:t>
            </a:r>
          </a:p>
          <a:p>
            <a:pPr lvl="1"/>
            <a:r>
              <a:rPr lang="en-IN" dirty="0" smtClean="0"/>
              <a:t>AR</a:t>
            </a:r>
          </a:p>
          <a:p>
            <a:r>
              <a:rPr lang="en-IN" dirty="0" err="1" smtClean="0"/>
              <a:t>Hypomaturation</a:t>
            </a:r>
            <a:endParaRPr lang="en-IN" dirty="0" smtClean="0"/>
          </a:p>
          <a:p>
            <a:pPr lvl="1"/>
            <a:r>
              <a:rPr lang="en-IN" dirty="0" smtClean="0"/>
              <a:t>AD</a:t>
            </a:r>
          </a:p>
          <a:p>
            <a:pPr lvl="1"/>
            <a:r>
              <a:rPr lang="en-IN" dirty="0" smtClean="0"/>
              <a:t>AR</a:t>
            </a:r>
          </a:p>
          <a:p>
            <a:pPr lvl="1"/>
            <a:r>
              <a:rPr lang="en-IN" dirty="0" smtClean="0"/>
              <a:t>Snow capped teeth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iversity of clinical, radiographic and genealogical findings in 41  families with amelogenesis imperfec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426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316662" cy="785818"/>
          </a:xfrm>
        </p:spPr>
        <p:txBody>
          <a:bodyPr/>
          <a:lstStyle/>
          <a:p>
            <a:r>
              <a:rPr lang="en-IN" sz="4400" b="1" dirty="0" err="1" smtClean="0">
                <a:solidFill>
                  <a:schemeClr val="tx2"/>
                </a:solidFill>
              </a:rPr>
              <a:t>Microdontia</a:t>
            </a:r>
            <a:r>
              <a:rPr lang="en-IN" sz="4400" b="1" dirty="0" smtClean="0">
                <a:solidFill>
                  <a:schemeClr val="tx2"/>
                </a:solidFill>
              </a:rPr>
              <a:t> </a:t>
            </a:r>
            <a:endParaRPr lang="en-IN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Image result for microdon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119549" cy="2744204"/>
          </a:xfrm>
          <a:prstGeom prst="rect">
            <a:avLst/>
          </a:prstGeom>
          <a:noFill/>
        </p:spPr>
      </p:pic>
      <p:sp>
        <p:nvSpPr>
          <p:cNvPr id="5126" name="AutoShape 6" descr="Image result for microdontia"/>
          <p:cNvSpPr>
            <a:spLocks noChangeAspect="1" noChangeArrowheads="1"/>
          </p:cNvSpPr>
          <p:nvPr/>
        </p:nvSpPr>
        <p:spPr bwMode="auto">
          <a:xfrm>
            <a:off x="155575" y="-1927225"/>
            <a:ext cx="60674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8" name="Picture 8" descr="Image result for microdon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195553" cy="2786058"/>
          </a:xfrm>
          <a:prstGeom prst="rect">
            <a:avLst/>
          </a:prstGeom>
          <a:noFill/>
        </p:spPr>
      </p:pic>
      <p:pic>
        <p:nvPicPr>
          <p:cNvPr id="5130" name="Picture 10" descr="Image result for microdont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72567"/>
            <a:ext cx="2428892" cy="318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Radiographic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cheesy consistency</a:t>
            </a:r>
          </a:p>
          <a:p>
            <a:r>
              <a:rPr lang="en-IN" dirty="0" smtClean="0"/>
              <a:t>Loss of enamel cap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DENTINOGENESIS IMPERFECTA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Is a hereditary developmental disturbance of the dentin in the absence of any systemic disorder.</a:t>
            </a:r>
          </a:p>
          <a:p>
            <a:r>
              <a:rPr lang="en-IN" dirty="0" smtClean="0"/>
              <a:t>Associated with mutation of the DSPP (dentin </a:t>
            </a:r>
            <a:r>
              <a:rPr lang="en-IN" dirty="0" err="1" smtClean="0"/>
              <a:t>sialophosphoprotein</a:t>
            </a:r>
            <a:r>
              <a:rPr lang="en-IN" dirty="0" smtClean="0"/>
              <a:t>) gene.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Classification:</a:t>
            </a:r>
          </a:p>
          <a:p>
            <a:pPr lvl="1"/>
            <a:r>
              <a:rPr lang="en-IN" dirty="0" err="1" smtClean="0"/>
              <a:t>Witkop’s</a:t>
            </a:r>
            <a:endParaRPr lang="en-IN" dirty="0" smtClean="0"/>
          </a:p>
          <a:p>
            <a:pPr lvl="2"/>
            <a:r>
              <a:rPr lang="en-IN" dirty="0" err="1" smtClean="0"/>
              <a:t>Dentinogenesis</a:t>
            </a:r>
            <a:r>
              <a:rPr lang="en-IN" dirty="0" smtClean="0"/>
              <a:t> </a:t>
            </a:r>
            <a:r>
              <a:rPr lang="en-IN" dirty="0" err="1" smtClean="0"/>
              <a:t>imperfecta</a:t>
            </a:r>
            <a:endParaRPr lang="en-IN" dirty="0" smtClean="0"/>
          </a:p>
          <a:p>
            <a:pPr lvl="2"/>
            <a:r>
              <a:rPr lang="en-IN" dirty="0" smtClean="0"/>
              <a:t>Hereditary opalescent teeth</a:t>
            </a:r>
          </a:p>
          <a:p>
            <a:pPr lvl="2"/>
            <a:r>
              <a:rPr lang="en-IN" dirty="0" smtClean="0"/>
              <a:t>Brandywine isolate</a:t>
            </a:r>
          </a:p>
          <a:p>
            <a:pPr lvl="1"/>
            <a:r>
              <a:rPr lang="en-IN" dirty="0" smtClean="0"/>
              <a:t>Shield’s</a:t>
            </a:r>
          </a:p>
          <a:p>
            <a:pPr lvl="2"/>
            <a:r>
              <a:rPr lang="en-IN" dirty="0" smtClean="0"/>
              <a:t>DI I</a:t>
            </a:r>
          </a:p>
          <a:p>
            <a:pPr lvl="2"/>
            <a:r>
              <a:rPr lang="en-IN" dirty="0" smtClean="0"/>
              <a:t>DI II</a:t>
            </a:r>
          </a:p>
          <a:p>
            <a:pPr lvl="2"/>
            <a:r>
              <a:rPr lang="en-IN" dirty="0" smtClean="0"/>
              <a:t>DI III</a:t>
            </a:r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linical appearance of dentinogenesis imperfecta (DGI) and retention of... 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96250" cy="227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tinogenesis imperfecta type II‐ genotype and phenotype analyses in three  Danish families - Taleb - 2018 - Molecular Genetics &amp;amp; Genomic Medicine  - Wiley Online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963982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Autosomal</a:t>
            </a:r>
            <a:r>
              <a:rPr lang="en-IN" dirty="0" smtClean="0"/>
              <a:t> dominant</a:t>
            </a:r>
          </a:p>
          <a:p>
            <a:r>
              <a:rPr lang="en-IN" dirty="0" smtClean="0"/>
              <a:t>All teeth; both dentitions are affected</a:t>
            </a:r>
          </a:p>
          <a:p>
            <a:r>
              <a:rPr lang="en-IN" dirty="0" smtClean="0"/>
              <a:t>Blue- brown discoloration, enamel frequently separates easily from the underlying defective dentin</a:t>
            </a:r>
          </a:p>
          <a:p>
            <a:r>
              <a:rPr lang="en-IN" dirty="0" smtClean="0"/>
              <a:t>Accelerated attrition, bulbous crowns</a:t>
            </a:r>
          </a:p>
          <a:p>
            <a:r>
              <a:rPr lang="en-IN" dirty="0" smtClean="0"/>
              <a:t>Progressive, </a:t>
            </a:r>
            <a:r>
              <a:rPr lang="en-IN" dirty="0" err="1" smtClean="0"/>
              <a:t>sensorineural</a:t>
            </a:r>
            <a:r>
              <a:rPr lang="en-IN" dirty="0" smtClean="0"/>
              <a:t>, high frequency hearing loss.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Radiographic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Bulbous crowns, cervical constriction, thin roots, early obliteration of root canals &amp; pulp chambers.</a:t>
            </a:r>
          </a:p>
          <a:p>
            <a:r>
              <a:rPr lang="en-IN" dirty="0" smtClean="0"/>
              <a:t>Sometimes normal-sized pulps or </a:t>
            </a:r>
            <a:r>
              <a:rPr lang="en-IN" dirty="0" err="1" smtClean="0"/>
              <a:t>pulpal</a:t>
            </a:r>
            <a:r>
              <a:rPr lang="en-IN" dirty="0" smtClean="0"/>
              <a:t> enlargement (shell teeth)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582594"/>
          </a:xfrm>
        </p:spPr>
        <p:txBody>
          <a:bodyPr/>
          <a:lstStyle/>
          <a:p>
            <a:r>
              <a:rPr lang="en-IN" dirty="0" smtClean="0"/>
              <a:t>MACRODONTIA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098" name="AutoShape 2" descr="Image result for macrodontia"/>
          <p:cNvSpPr>
            <a:spLocks noChangeAspect="1" noChangeArrowheads="1"/>
          </p:cNvSpPr>
          <p:nvPr/>
        </p:nvSpPr>
        <p:spPr bwMode="auto">
          <a:xfrm>
            <a:off x="155575" y="-1804988"/>
            <a:ext cx="6991350" cy="3771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00" name="AutoShape 4" descr="Image result for macrodontia"/>
          <p:cNvSpPr>
            <a:spLocks noChangeAspect="1" noChangeArrowheads="1"/>
          </p:cNvSpPr>
          <p:nvPr/>
        </p:nvSpPr>
        <p:spPr bwMode="auto">
          <a:xfrm>
            <a:off x="155575" y="-1804988"/>
            <a:ext cx="6991350" cy="3771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2" name="Picture 6" descr="Image result for macrodon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848242" cy="2615673"/>
          </a:xfrm>
          <a:prstGeom prst="rect">
            <a:avLst/>
          </a:prstGeom>
          <a:noFill/>
        </p:spPr>
      </p:pic>
      <p:sp>
        <p:nvSpPr>
          <p:cNvPr id="4104" name="AutoShape 8" descr="Image result for true generalized macrodontia"/>
          <p:cNvSpPr>
            <a:spLocks noChangeAspect="1" noChangeArrowheads="1"/>
          </p:cNvSpPr>
          <p:nvPr/>
        </p:nvSpPr>
        <p:spPr bwMode="auto">
          <a:xfrm>
            <a:off x="155575" y="-1927225"/>
            <a:ext cx="631507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8" name="Picture 12" descr="Image result for true generalized macrodon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6398"/>
            <a:ext cx="5143504" cy="3281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Overlay dentures placed on teeth covered with fluoride releasing GIC</a:t>
            </a:r>
          </a:p>
          <a:p>
            <a:r>
              <a:rPr lang="en-IN" dirty="0" smtClean="0"/>
              <a:t>Implants ; full dentures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Dentin dysplasia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has no correlation with systemic disease / </a:t>
            </a:r>
            <a:r>
              <a:rPr lang="en-IN" dirty="0" err="1" smtClean="0"/>
              <a:t>dentinogenesis</a:t>
            </a:r>
            <a:r>
              <a:rPr lang="en-IN" dirty="0" smtClean="0"/>
              <a:t> </a:t>
            </a:r>
            <a:r>
              <a:rPr lang="en-IN" dirty="0" err="1" smtClean="0"/>
              <a:t>imperfecta</a:t>
            </a:r>
            <a:endParaRPr lang="en-IN" dirty="0" smtClean="0"/>
          </a:p>
          <a:p>
            <a:r>
              <a:rPr lang="en-IN" dirty="0" smtClean="0"/>
              <a:t>Types:</a:t>
            </a:r>
          </a:p>
          <a:p>
            <a:pPr lvl="1"/>
            <a:r>
              <a:rPr lang="en-IN" dirty="0" smtClean="0"/>
              <a:t>I – </a:t>
            </a:r>
            <a:r>
              <a:rPr lang="en-IN" dirty="0" err="1" smtClean="0"/>
              <a:t>radicular</a:t>
            </a:r>
            <a:r>
              <a:rPr lang="en-IN" dirty="0" smtClean="0"/>
              <a:t> dentin dysplasia; rootless teeth</a:t>
            </a:r>
          </a:p>
          <a:p>
            <a:pPr lvl="1"/>
            <a:r>
              <a:rPr lang="en-IN" dirty="0" smtClean="0"/>
              <a:t>II – coronal dentin dysplasia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Type I </a:t>
            </a:r>
          </a:p>
          <a:p>
            <a:pPr lvl="1"/>
            <a:r>
              <a:rPr lang="en-IN" dirty="0" smtClean="0"/>
              <a:t>Loss of organization of the root dentin leads to a shortened root length</a:t>
            </a:r>
          </a:p>
          <a:p>
            <a:pPr lvl="1"/>
            <a:r>
              <a:rPr lang="en-IN" dirty="0" err="1" smtClean="0"/>
              <a:t>Autosomal</a:t>
            </a:r>
            <a:r>
              <a:rPr lang="en-IN" dirty="0" smtClean="0"/>
              <a:t> dominant; 1:1,00,000</a:t>
            </a:r>
          </a:p>
          <a:p>
            <a:pPr lvl="1"/>
            <a:r>
              <a:rPr lang="en-IN" dirty="0" smtClean="0"/>
              <a:t>Enamel &amp; coronal dentin – normal&amp; well formed</a:t>
            </a:r>
          </a:p>
          <a:p>
            <a:pPr lvl="1"/>
            <a:r>
              <a:rPr lang="en-IN" dirty="0" smtClean="0"/>
              <a:t>Deficient roots because of loss of </a:t>
            </a:r>
            <a:r>
              <a:rPr lang="en-IN" dirty="0" err="1" smtClean="0"/>
              <a:t>radicular</a:t>
            </a:r>
            <a:r>
              <a:rPr lang="en-IN" dirty="0" smtClean="0"/>
              <a:t> dentin</a:t>
            </a:r>
          </a:p>
          <a:p>
            <a:pPr lvl="1"/>
            <a:r>
              <a:rPr lang="en-IN" dirty="0" smtClean="0"/>
              <a:t>Shortened roots, absence of pulp canal / small crescent shaped pulp chambers</a:t>
            </a:r>
          </a:p>
          <a:p>
            <a:pPr lvl="1"/>
            <a:r>
              <a:rPr lang="en-IN" dirty="0" smtClean="0"/>
              <a:t>Tooth mobility &amp; premature exfoliation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entin dysplasia type I: A rare case report Byahatti SM - Int J Oral Health  S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18" y="1000108"/>
            <a:ext cx="8175886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Type II:</a:t>
            </a:r>
          </a:p>
          <a:p>
            <a:pPr lvl="1"/>
            <a:r>
              <a:rPr lang="en-IN" dirty="0" err="1" smtClean="0"/>
              <a:t>Autosomal</a:t>
            </a:r>
            <a:r>
              <a:rPr lang="en-IN" dirty="0" smtClean="0"/>
              <a:t> dominant; root length is normal in both dentition</a:t>
            </a:r>
          </a:p>
          <a:p>
            <a:pPr lvl="1"/>
            <a:r>
              <a:rPr lang="en-IN" dirty="0" smtClean="0"/>
              <a:t>Blue- amber-brown translucence</a:t>
            </a:r>
          </a:p>
          <a:p>
            <a:pPr lvl="1">
              <a:buNone/>
            </a:pPr>
            <a:r>
              <a:rPr lang="en-IN" dirty="0" smtClean="0"/>
              <a:t>Radiographic  features:</a:t>
            </a:r>
          </a:p>
          <a:p>
            <a:pPr lvl="1">
              <a:buNone/>
            </a:pPr>
            <a:r>
              <a:rPr lang="en-IN" dirty="0" smtClean="0"/>
              <a:t>	bulbous crown, cervical constriction, thin roots &amp; early </a:t>
            </a:r>
            <a:r>
              <a:rPr lang="en-IN" dirty="0" err="1" smtClean="0"/>
              <a:t>obliterationof</a:t>
            </a:r>
            <a:r>
              <a:rPr lang="en-IN" dirty="0" smtClean="0"/>
              <a:t> the pulp</a:t>
            </a:r>
          </a:p>
          <a:p>
            <a:pPr lvl="1">
              <a:buNone/>
            </a:pPr>
            <a:r>
              <a:rPr lang="en-IN" dirty="0" smtClean="0"/>
              <a:t>Thistle tube shaped / flame shaped</a:t>
            </a:r>
          </a:p>
          <a:p>
            <a:pPr lvl="1">
              <a:buNone/>
            </a:pPr>
            <a:r>
              <a:rPr lang="en-IN" dirty="0" smtClean="0"/>
              <a:t>Pulp stones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efects of Dentin Development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H/P</a:t>
            </a:r>
          </a:p>
          <a:p>
            <a:pPr lvl="1"/>
            <a:r>
              <a:rPr lang="en-IN" dirty="0" smtClean="0"/>
              <a:t>Whorls of tubular dentin &amp; atypical </a:t>
            </a:r>
            <a:r>
              <a:rPr lang="en-IN" dirty="0" err="1" smtClean="0"/>
              <a:t>osteodentin</a:t>
            </a:r>
            <a:r>
              <a:rPr lang="en-IN" dirty="0" smtClean="0"/>
              <a:t> appears as stream flowing around boulders.</a:t>
            </a:r>
          </a:p>
          <a:p>
            <a:r>
              <a:rPr lang="en-IN" dirty="0" smtClean="0"/>
              <a:t>Treatment:</a:t>
            </a:r>
          </a:p>
          <a:p>
            <a:pPr lvl="1"/>
            <a:r>
              <a:rPr lang="en-IN" dirty="0" smtClean="0"/>
              <a:t>RCT </a:t>
            </a:r>
            <a:endParaRPr lang="en-IN" dirty="0"/>
          </a:p>
        </p:txBody>
      </p:sp>
      <p:pic>
        <p:nvPicPr>
          <p:cNvPr id="4098" name="Picture 2" descr="Image result for dentin dyspl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92905"/>
            <a:ext cx="5665131" cy="425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Regional </a:t>
            </a:r>
            <a:r>
              <a:rPr lang="en-IN" dirty="0" err="1" smtClean="0"/>
              <a:t>odontodysplasia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Localized, nonhereditary developmental abnormality of teeth with extensive adverse effects on the formation of enamel, dentin &amp; pulp.</a:t>
            </a:r>
          </a:p>
          <a:p>
            <a:r>
              <a:rPr lang="en-IN" dirty="0" smtClean="0"/>
              <a:t>Causes: idiopathic; related to various syndromes growth abnormalities, neural disorders &amp; vascular malformations</a:t>
            </a:r>
          </a:p>
          <a:p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Clinical features: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Portion of the teeth is affected</a:t>
            </a:r>
          </a:p>
          <a:p>
            <a:r>
              <a:rPr lang="en-IN" dirty="0" smtClean="0"/>
              <a:t>Both dentitions; females</a:t>
            </a:r>
          </a:p>
          <a:p>
            <a:r>
              <a:rPr lang="en-IN" dirty="0" smtClean="0"/>
              <a:t>Maxillary </a:t>
            </a:r>
            <a:r>
              <a:rPr lang="en-IN" dirty="0" err="1" smtClean="0"/>
              <a:t>anteriors</a:t>
            </a:r>
            <a:r>
              <a:rPr lang="en-IN" dirty="0" smtClean="0"/>
              <a:t>; left quadrant</a:t>
            </a:r>
          </a:p>
          <a:p>
            <a:r>
              <a:rPr lang="en-IN" dirty="0" err="1" smtClean="0"/>
              <a:t>Pulpal</a:t>
            </a:r>
            <a:r>
              <a:rPr lang="en-IN" dirty="0" smtClean="0"/>
              <a:t> or </a:t>
            </a:r>
            <a:r>
              <a:rPr lang="en-IN" dirty="0" err="1" smtClean="0"/>
              <a:t>periapical</a:t>
            </a:r>
            <a:r>
              <a:rPr lang="en-IN" dirty="0" smtClean="0"/>
              <a:t> </a:t>
            </a:r>
            <a:r>
              <a:rPr lang="en-IN" dirty="0" err="1" smtClean="0"/>
              <a:t>patholgy</a:t>
            </a:r>
            <a:r>
              <a:rPr lang="en-IN" dirty="0" smtClean="0"/>
              <a:t> without any gross dental caries</a:t>
            </a:r>
          </a:p>
          <a:p>
            <a:r>
              <a:rPr lang="en-IN" dirty="0" smtClean="0"/>
              <a:t>Delayed / incomplete eruption of teeth</a:t>
            </a:r>
          </a:p>
          <a:p>
            <a:r>
              <a:rPr lang="en-IN" dirty="0" smtClean="0"/>
              <a:t>Affected teeth – </a:t>
            </a:r>
            <a:r>
              <a:rPr lang="en-IN" dirty="0" err="1" smtClean="0"/>
              <a:t>hypoplastic</a:t>
            </a:r>
            <a:r>
              <a:rPr lang="en-IN" dirty="0" smtClean="0"/>
              <a:t> &amp; small, discoloured yellow brown</a:t>
            </a:r>
          </a:p>
          <a:p>
            <a:r>
              <a:rPr lang="en-IN" dirty="0" smtClean="0"/>
              <a:t>Several furrows / pits &amp; grooves</a:t>
            </a:r>
          </a:p>
          <a:p>
            <a:r>
              <a:rPr lang="en-IN" dirty="0" err="1" smtClean="0"/>
              <a:t>Gingiva</a:t>
            </a:r>
            <a:r>
              <a:rPr lang="en-IN" dirty="0" smtClean="0"/>
              <a:t> around the affected teeth appears enlarged</a:t>
            </a:r>
          </a:p>
          <a:p>
            <a:endParaRPr lang="en-IN" dirty="0"/>
          </a:p>
        </p:txBody>
      </p:sp>
      <p:pic>
        <p:nvPicPr>
          <p:cNvPr id="2050" name="Picture 2" descr="Image result for regional odontodyspl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94365"/>
            <a:ext cx="3286116" cy="2192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R/F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Ghost like </a:t>
            </a:r>
            <a:r>
              <a:rPr lang="en-IN" dirty="0" err="1" smtClean="0"/>
              <a:t>appearace</a:t>
            </a:r>
            <a:r>
              <a:rPr lang="en-IN" dirty="0" smtClean="0"/>
              <a:t> –decreased </a:t>
            </a:r>
            <a:r>
              <a:rPr lang="en-IN" dirty="0" err="1" smtClean="0"/>
              <a:t>radiopacity</a:t>
            </a:r>
            <a:r>
              <a:rPr lang="en-IN" dirty="0" smtClean="0"/>
              <a:t> &amp; lack of distinction between the enamel &amp; dentin.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Irregular shape with </a:t>
            </a:r>
            <a:r>
              <a:rPr lang="en-IN" dirty="0" err="1" smtClean="0"/>
              <a:t>hypoplastic</a:t>
            </a:r>
            <a:r>
              <a:rPr lang="en-IN" dirty="0" smtClean="0"/>
              <a:t> crowns, large pulp chambers, pulp calcifications, incomplete root formation &amp; wide open apices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Treatment: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RCT, </a:t>
            </a:r>
            <a:r>
              <a:rPr lang="en-IN" smtClean="0"/>
              <a:t>Apexification</a:t>
            </a:r>
            <a:endParaRPr lang="en-IN" dirty="0" smtClean="0"/>
          </a:p>
          <a:p>
            <a:pPr lvl="1">
              <a:buNone/>
            </a:pPr>
            <a:endParaRPr lang="en-IN" dirty="0"/>
          </a:p>
        </p:txBody>
      </p:sp>
      <p:sp>
        <p:nvSpPr>
          <p:cNvPr id="1026" name="AutoShape 2" descr="Image result for regional odontodysplasia"/>
          <p:cNvSpPr>
            <a:spLocks noChangeAspect="1" noChangeArrowheads="1"/>
          </p:cNvSpPr>
          <p:nvPr/>
        </p:nvSpPr>
        <p:spPr bwMode="auto">
          <a:xfrm>
            <a:off x="155575" y="-2514600"/>
            <a:ext cx="9029700" cy="523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Image result for regional odontodysplasia"/>
          <p:cNvSpPr>
            <a:spLocks noChangeAspect="1" noChangeArrowheads="1"/>
          </p:cNvSpPr>
          <p:nvPr/>
        </p:nvSpPr>
        <p:spPr bwMode="auto">
          <a:xfrm>
            <a:off x="155575" y="-2514600"/>
            <a:ext cx="9029700" cy="523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Image result for regional odontodyspl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00570"/>
            <a:ext cx="3964815" cy="230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ANODONTIA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Complete lack of tooth development</a:t>
            </a:r>
          </a:p>
          <a:p>
            <a:r>
              <a:rPr lang="en-IN" dirty="0" err="1" smtClean="0"/>
              <a:t>Anodontia</a:t>
            </a:r>
            <a:r>
              <a:rPr lang="en-IN" dirty="0" smtClean="0"/>
              <a:t>, </a:t>
            </a:r>
            <a:r>
              <a:rPr lang="en-IN" dirty="0" err="1" smtClean="0"/>
              <a:t>hypodontia</a:t>
            </a:r>
            <a:r>
              <a:rPr lang="en-IN" dirty="0" smtClean="0"/>
              <a:t>, </a:t>
            </a:r>
            <a:r>
              <a:rPr lang="en-IN" dirty="0" err="1" smtClean="0"/>
              <a:t>oligodontia</a:t>
            </a:r>
            <a:endParaRPr lang="en-IN" dirty="0" smtClean="0"/>
          </a:p>
          <a:p>
            <a:r>
              <a:rPr lang="en-IN" dirty="0" smtClean="0"/>
              <a:t>Syndromes associated</a:t>
            </a:r>
          </a:p>
          <a:p>
            <a:pPr lvl="1"/>
            <a:r>
              <a:rPr lang="en-IN" dirty="0" smtClean="0"/>
              <a:t>Hereditary </a:t>
            </a:r>
            <a:r>
              <a:rPr lang="en-IN" dirty="0" err="1" smtClean="0"/>
              <a:t>ectodermal</a:t>
            </a:r>
            <a:r>
              <a:rPr lang="en-IN" dirty="0" smtClean="0"/>
              <a:t> dysplasia, </a:t>
            </a:r>
            <a:r>
              <a:rPr lang="en-IN" dirty="0" err="1" smtClean="0"/>
              <a:t>cleidocranial</a:t>
            </a:r>
            <a:r>
              <a:rPr lang="en-IN" dirty="0" smtClean="0"/>
              <a:t> </a:t>
            </a:r>
            <a:r>
              <a:rPr lang="en-IN" dirty="0" err="1" smtClean="0"/>
              <a:t>dysostosis</a:t>
            </a:r>
            <a:endParaRPr lang="en-IN" dirty="0" smtClean="0"/>
          </a:p>
          <a:p>
            <a:pPr lvl="3"/>
            <a:endParaRPr lang="en-I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econd case of X-linked hypohidrotic ectodermal dysplasia. The second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096250" cy="5534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HYPODONTIA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50" name="AutoShape 2" descr="Image result for oligodontia"/>
          <p:cNvSpPr>
            <a:spLocks noChangeAspect="1" noChangeArrowheads="1"/>
          </p:cNvSpPr>
          <p:nvPr/>
        </p:nvSpPr>
        <p:spPr bwMode="auto">
          <a:xfrm>
            <a:off x="155575" y="-1927225"/>
            <a:ext cx="57245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Image result for oligodon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608032" cy="3243257"/>
          </a:xfrm>
          <a:prstGeom prst="rect">
            <a:avLst/>
          </a:prstGeom>
          <a:noFill/>
        </p:spPr>
      </p:pic>
      <p:pic>
        <p:nvPicPr>
          <p:cNvPr id="2054" name="Picture 6" descr="Image result for oligodont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4000504"/>
            <a:ext cx="585788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0"/>
            <a:ext cx="6316662" cy="1143000"/>
          </a:xfrm>
        </p:spPr>
        <p:txBody>
          <a:bodyPr/>
          <a:lstStyle/>
          <a:p>
            <a:r>
              <a:rPr lang="en-IN" dirty="0" smtClean="0"/>
              <a:t>HYPERDONTIA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mage result for hyperdon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248150" cy="2800351"/>
          </a:xfrm>
          <a:prstGeom prst="rect">
            <a:avLst/>
          </a:prstGeom>
          <a:noFill/>
        </p:spPr>
      </p:pic>
      <p:pic>
        <p:nvPicPr>
          <p:cNvPr id="1028" name="Picture 4" descr="Image result for hyperdon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1846"/>
            <a:ext cx="6194694" cy="346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 descr="Image result for gemination fusion concresc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214709" cy="2730566"/>
          </a:xfrm>
          <a:prstGeom prst="rect">
            <a:avLst/>
          </a:prstGeom>
          <a:noFill/>
        </p:spPr>
      </p:pic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619622" cy="3102991"/>
          </a:xfrm>
          <a:prstGeom prst="rect">
            <a:avLst/>
          </a:prstGeom>
          <a:noFill/>
        </p:spPr>
      </p:pic>
      <p:pic>
        <p:nvPicPr>
          <p:cNvPr id="28678" name="Picture 6" descr="Image result for gemination fusion concresc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81" y="4071943"/>
            <a:ext cx="3333757" cy="250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Theme1">
  <a:themeElements>
    <a:clrScheme name="104e8b_dogerblue4 2">
      <a:dk1>
        <a:srgbClr val="000000"/>
      </a:dk1>
      <a:lt1>
        <a:srgbClr val="FFFFFF"/>
      </a:lt1>
      <a:dk2>
        <a:srgbClr val="104E8B"/>
      </a:dk2>
      <a:lt2>
        <a:srgbClr val="FFFFFF"/>
      </a:lt2>
      <a:accent1>
        <a:srgbClr val="1C22E3"/>
      </a:accent1>
      <a:accent2>
        <a:srgbClr val="1BC6E4"/>
      </a:accent2>
      <a:accent3>
        <a:srgbClr val="AAB2C4"/>
      </a:accent3>
      <a:accent4>
        <a:srgbClr val="DADADA"/>
      </a:accent4>
      <a:accent5>
        <a:srgbClr val="ABABEF"/>
      </a:accent5>
      <a:accent6>
        <a:srgbClr val="17B3CF"/>
      </a:accent6>
      <a:hlink>
        <a:srgbClr val="CCCDFF"/>
      </a:hlink>
      <a:folHlink>
        <a:srgbClr val="C2E0FF"/>
      </a:folHlink>
    </a:clrScheme>
    <a:fontScheme name="104e8b_dogerblue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4e8b_dogerblue4 1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1C81E5"/>
        </a:accent1>
        <a:accent2>
          <a:srgbClr val="6699CC"/>
        </a:accent2>
        <a:accent3>
          <a:srgbClr val="AAB2C4"/>
        </a:accent3>
        <a:accent4>
          <a:srgbClr val="DADADA"/>
        </a:accent4>
        <a:accent5>
          <a:srgbClr val="ABC1F0"/>
        </a:accent5>
        <a:accent6>
          <a:srgbClr val="5C8AB9"/>
        </a:accent6>
        <a:hlink>
          <a:srgbClr val="ADDCFF"/>
        </a:hlink>
        <a:folHlink>
          <a:srgbClr val="D1E6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2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1C22E3"/>
        </a:accent1>
        <a:accent2>
          <a:srgbClr val="1BC6E4"/>
        </a:accent2>
        <a:accent3>
          <a:srgbClr val="AAB2C4"/>
        </a:accent3>
        <a:accent4>
          <a:srgbClr val="DADADA"/>
        </a:accent4>
        <a:accent5>
          <a:srgbClr val="ABABEF"/>
        </a:accent5>
        <a:accent6>
          <a:srgbClr val="17B3CF"/>
        </a:accent6>
        <a:hlink>
          <a:srgbClr val="CCCDFF"/>
        </a:hlink>
        <a:folHlink>
          <a:srgbClr val="C2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3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0B77E4"/>
        </a:accent1>
        <a:accent2>
          <a:srgbClr val="E15009"/>
        </a:accent2>
        <a:accent3>
          <a:srgbClr val="AAB2C4"/>
        </a:accent3>
        <a:accent4>
          <a:srgbClr val="DADADA"/>
        </a:accent4>
        <a:accent5>
          <a:srgbClr val="AABDEF"/>
        </a:accent5>
        <a:accent6>
          <a:srgbClr val="CC4807"/>
        </a:accent6>
        <a:hlink>
          <a:srgbClr val="FBDAB0"/>
        </a:hlink>
        <a:folHlink>
          <a:srgbClr val="FAE19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4">
        <a:dk1>
          <a:srgbClr val="000000"/>
        </a:dk1>
        <a:lt1>
          <a:srgbClr val="FFFFFF"/>
        </a:lt1>
        <a:dk2>
          <a:srgbClr val="104E8B"/>
        </a:dk2>
        <a:lt2>
          <a:srgbClr val="FFFFFF"/>
        </a:lt2>
        <a:accent1>
          <a:srgbClr val="E5850A"/>
        </a:accent1>
        <a:accent2>
          <a:srgbClr val="B9D90D"/>
        </a:accent2>
        <a:accent3>
          <a:srgbClr val="AAB2C4"/>
        </a:accent3>
        <a:accent4>
          <a:srgbClr val="DADADA"/>
        </a:accent4>
        <a:accent5>
          <a:srgbClr val="F0C2AA"/>
        </a:accent5>
        <a:accent6>
          <a:srgbClr val="A7C40B"/>
        </a:accent6>
        <a:hlink>
          <a:srgbClr val="CEE4FA"/>
        </a:hlink>
        <a:folHlink>
          <a:srgbClr val="F8CE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4e8b_dogerblue4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C81E5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ABC1F0"/>
        </a:accent5>
        <a:accent6>
          <a:srgbClr val="5C8AB9"/>
        </a:accent6>
        <a:hlink>
          <a:srgbClr val="ADDCFF"/>
        </a:hlink>
        <a:folHlink>
          <a:srgbClr val="D1E6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C22E3"/>
        </a:accent1>
        <a:accent2>
          <a:srgbClr val="1BC6E4"/>
        </a:accent2>
        <a:accent3>
          <a:srgbClr val="FFFFFF"/>
        </a:accent3>
        <a:accent4>
          <a:srgbClr val="000000"/>
        </a:accent4>
        <a:accent5>
          <a:srgbClr val="ABABEF"/>
        </a:accent5>
        <a:accent6>
          <a:srgbClr val="17B3CF"/>
        </a:accent6>
        <a:hlink>
          <a:srgbClr val="CCCDFF"/>
        </a:hlink>
        <a:folHlink>
          <a:srgbClr val="C2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B77E4"/>
        </a:accent1>
        <a:accent2>
          <a:srgbClr val="E15009"/>
        </a:accent2>
        <a:accent3>
          <a:srgbClr val="FFFFFF"/>
        </a:accent3>
        <a:accent4>
          <a:srgbClr val="000000"/>
        </a:accent4>
        <a:accent5>
          <a:srgbClr val="AABDEF"/>
        </a:accent5>
        <a:accent6>
          <a:srgbClr val="CC4807"/>
        </a:accent6>
        <a:hlink>
          <a:srgbClr val="FBDAB0"/>
        </a:hlink>
        <a:folHlink>
          <a:srgbClr val="FAE1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4e8b_dogerblue4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850A"/>
        </a:accent1>
        <a:accent2>
          <a:srgbClr val="B9D90D"/>
        </a:accent2>
        <a:accent3>
          <a:srgbClr val="FFFFFF"/>
        </a:accent3>
        <a:accent4>
          <a:srgbClr val="000000"/>
        </a:accent4>
        <a:accent5>
          <a:srgbClr val="F0C2AA"/>
        </a:accent5>
        <a:accent6>
          <a:srgbClr val="A7C40B"/>
        </a:accent6>
        <a:hlink>
          <a:srgbClr val="CEE4FA"/>
        </a:hlink>
        <a:folHlink>
          <a:srgbClr val="F8CE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656</TotalTime>
  <Words>567</Words>
  <Application>Microsoft Office PowerPoint</Application>
  <PresentationFormat>On-screen Show (4:3)</PresentationFormat>
  <Paragraphs>145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Theme1</vt:lpstr>
      <vt:lpstr>DEVELOPMENTAL DISORDERS OF TEETH</vt:lpstr>
      <vt:lpstr>Slide 2</vt:lpstr>
      <vt:lpstr>Microdontia </vt:lpstr>
      <vt:lpstr>MACRODONTIA </vt:lpstr>
      <vt:lpstr>ANODONTIA </vt:lpstr>
      <vt:lpstr>Slide 6</vt:lpstr>
      <vt:lpstr> HYPODONTIA  </vt:lpstr>
      <vt:lpstr>HYPERDONTIA</vt:lpstr>
      <vt:lpstr>GEMINATION</vt:lpstr>
      <vt:lpstr>FUSION</vt:lpstr>
      <vt:lpstr>DILACERATION</vt:lpstr>
      <vt:lpstr>CONCRECENCE</vt:lpstr>
      <vt:lpstr>DENS INVAGINATUS</vt:lpstr>
      <vt:lpstr>Slide 14</vt:lpstr>
      <vt:lpstr>DENS EVAGINATUS</vt:lpstr>
      <vt:lpstr>SHOVEL SHAPED INCISORS LEONG’S PREMOLAR</vt:lpstr>
      <vt:lpstr>TAURODONTISM</vt:lpstr>
      <vt:lpstr>Enamel pearl</vt:lpstr>
      <vt:lpstr>SUBMERGED TOOTH</vt:lpstr>
      <vt:lpstr>Structure of the teeth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TYPES </vt:lpstr>
      <vt:lpstr>Slide 29</vt:lpstr>
      <vt:lpstr>Clinical features</vt:lpstr>
      <vt:lpstr>Radiographic features</vt:lpstr>
      <vt:lpstr>Diagnosis</vt:lpstr>
      <vt:lpstr>treatment</vt:lpstr>
      <vt:lpstr>DENTINOGENESIS IMPERFECTA</vt:lpstr>
      <vt:lpstr>Slide 35</vt:lpstr>
      <vt:lpstr>Slide 36</vt:lpstr>
      <vt:lpstr>Slide 37</vt:lpstr>
      <vt:lpstr>Clinical features:</vt:lpstr>
      <vt:lpstr>Radiographic features</vt:lpstr>
      <vt:lpstr>treatment</vt:lpstr>
      <vt:lpstr>Dentin dysplasia</vt:lpstr>
      <vt:lpstr>Clinical features</vt:lpstr>
      <vt:lpstr>Slide 43</vt:lpstr>
      <vt:lpstr>Slide 44</vt:lpstr>
      <vt:lpstr>Slide 45</vt:lpstr>
      <vt:lpstr>Slide 46</vt:lpstr>
      <vt:lpstr>Regional odontodysplasia</vt:lpstr>
      <vt:lpstr>Clinical features: 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DISORDERS OF TEETH</dc:title>
  <dc:creator>sasipoorni@gmail.com</dc:creator>
  <cp:lastModifiedBy>sasipoorni@gmail.com</cp:lastModifiedBy>
  <cp:revision>64</cp:revision>
  <dcterms:created xsi:type="dcterms:W3CDTF">2016-11-26T04:19:15Z</dcterms:created>
  <dcterms:modified xsi:type="dcterms:W3CDTF">2020-12-08T14:44:14Z</dcterms:modified>
</cp:coreProperties>
</file>