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embeddedFontLst>
    <p:embeddedFont>
      <p:font typeface="Corbel" panose="020B05030202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VtlDrX0DCBH/6NTV3o7tSPooW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ED459E-DF07-4FCA-88A6-5690511295BE}">
  <a:tblStyle styleId="{8FED459E-DF07-4FCA-88A6-5690511295BE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1.fntdata" /><Relationship Id="rId51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font" Target="fonts/font4.fntdata" /><Relationship Id="rId50" Type="http://customschemas.google.com/relationships/presentationmetadata" Target="meta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3.fntdata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font" Target="fonts/font2.fntdata" /><Relationship Id="rId53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52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03ece2e8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503ece2e8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0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body" idx="1"/>
          </p:nvPr>
        </p:nvSpPr>
        <p:spPr>
          <a:xfrm rot="5400000">
            <a:off x="2468099" y="228600"/>
            <a:ext cx="420624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4951961" y="2528107"/>
            <a:ext cx="5638800" cy="18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799234" y="439016"/>
            <a:ext cx="5638800" cy="597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628650" y="6422855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2832102" y="6422855"/>
            <a:ext cx="3209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6054787" y="6422855"/>
            <a:ext cx="659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body" idx="1"/>
          </p:nvPr>
        </p:nvSpPr>
        <p:spPr>
          <a:xfrm>
            <a:off x="685797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2"/>
          </p:nvPr>
        </p:nvSpPr>
        <p:spPr>
          <a:xfrm>
            <a:off x="4800600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2"/>
          </p:nvPr>
        </p:nvSpPr>
        <p:spPr>
          <a:xfrm>
            <a:off x="685800" y="2656566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3"/>
          </p:nvPr>
        </p:nvSpPr>
        <p:spPr>
          <a:xfrm>
            <a:off x="4800428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4"/>
          </p:nvPr>
        </p:nvSpPr>
        <p:spPr>
          <a:xfrm>
            <a:off x="4800428" y="2656564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1"/>
          </p:nvPr>
        </p:nvSpPr>
        <p:spPr>
          <a:xfrm>
            <a:off x="685800" y="2148840"/>
            <a:ext cx="45720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2"/>
          </p:nvPr>
        </p:nvSpPr>
        <p:spPr>
          <a:xfrm>
            <a:off x="5892568" y="2147487"/>
            <a:ext cx="256032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>
            <a:spLocks noGrp="1"/>
          </p:cNvSpPr>
          <p:nvPr>
            <p:ph type="pic" idx="2"/>
          </p:nvPr>
        </p:nvSpPr>
        <p:spPr>
          <a:xfrm>
            <a:off x="685800" y="2211494"/>
            <a:ext cx="4754880" cy="384048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67" name="Google Shape;67;p48"/>
          <p:cNvSpPr txBox="1">
            <a:spLocks noGrp="1"/>
          </p:cNvSpPr>
          <p:nvPr>
            <p:ph type="body" idx="1"/>
          </p:nvPr>
        </p:nvSpPr>
        <p:spPr>
          <a:xfrm>
            <a:off x="5885351" y="2150621"/>
            <a:ext cx="25603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dt" idx="10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395536" y="2060848"/>
            <a:ext cx="8401080" cy="17414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bel"/>
              <a:buNone/>
            </a:pPr>
            <a:r>
              <a:rPr lang="en-IN"/>
              <a:t>     CLASS 2 MALOCCLUSION</a:t>
            </a:r>
            <a:br>
              <a:rPr lang="en-IN"/>
            </a:br>
            <a:r>
              <a:rPr lang="en-IN"/>
              <a:t>         &amp;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ANTERIOR TOOTH INCLINATION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DIVISION 1 : Proclination of upper anteriors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DIVISION 2 : Retroclination of upper anteriors.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/>
          </p:nvPr>
        </p:nvSpPr>
        <p:spPr>
          <a:xfrm>
            <a:off x="323528" y="284176"/>
            <a:ext cx="8568952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</a:t>
            </a:r>
            <a:r>
              <a:rPr lang="en-IN" sz="3200"/>
              <a:t>DEEP OVERBITE &amp; DEEP CURVE OF SPEE</a:t>
            </a:r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       Proclination of Upper anteriors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            Absence of centric stops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Lower tooth fails to contact with palatal suface of upper anteriors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Free to erupt leading to an increased anterior overbite and excessive curve of spee</a:t>
            </a: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3230071" y="2394503"/>
            <a:ext cx="216024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230071" y="2885338"/>
            <a:ext cx="216024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3230069" y="3376173"/>
            <a:ext cx="216025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323528" y="284176"/>
            <a:ext cx="8133891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</a:pPr>
            <a:r>
              <a:rPr lang="en-IN" sz="3200"/>
              <a:t>     PROCLINATION FO LOWER ANTERIORS</a:t>
            </a:r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It is a natural compensation that has taken place to reduce the overjet 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         LIP TRAP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182880" lvl="0" indent="-1933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A characteristic feature  of class 2 div 1 is the presence of abnormal muscle activity .</a:t>
            </a:r>
            <a:endParaRPr/>
          </a:p>
          <a:p>
            <a:pPr marL="182880" lvl="0" indent="-19335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The lower lip cushions the palatal aspect of upper teeth .</a:t>
            </a:r>
            <a:endParaRPr/>
          </a:p>
          <a:p>
            <a:pPr marL="182880" lvl="0" indent="-19335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This feature typical of a class 2 division 1 is referred to as “Lip Trap”</a:t>
            </a:r>
            <a:endParaRPr/>
          </a:p>
          <a:p>
            <a:pPr marL="182880" lvl="0" indent="-19335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 b="1" u="sng"/>
              <a:t>This lip trap further pushes the upper central incisors  more forwards , increases the overjet  .</a:t>
            </a:r>
            <a:endParaRPr b="1" u="sng"/>
          </a:p>
          <a:p>
            <a:pPr marL="182880" lvl="0" indent="-19335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Tongue lowers occupies a lower position  failing to counteract the Buccinator activity .</a:t>
            </a:r>
            <a:endParaRPr/>
          </a:p>
          <a:p>
            <a:pPr marL="182880" lvl="0" indent="-19335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 b="1" u="sng"/>
              <a:t>Narrowing of upper arch at the premolar and canine region  thereby produces V –Shaped upper arch.</a:t>
            </a:r>
            <a:endParaRPr b="1" u="sng"/>
          </a:p>
          <a:p>
            <a:pPr marL="182880" lvl="0" indent="-193357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 b="1" u="sng"/>
              <a:t>And there will be also Hyperactive mentalis activity.</a:t>
            </a:r>
            <a:endParaRPr b="1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           ETIOLOGY</a:t>
            </a:r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539552" y="1988840"/>
            <a:ext cx="7917867" cy="422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PRENATAL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NATAL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POSTNATAL   FACTORS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 b="1" u="sng"/>
              <a:t>PRENATAL FACTORS</a:t>
            </a:r>
            <a:r>
              <a:rPr lang="en-IN"/>
              <a:t>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Hereditary Conditions like Pierre Robin syndrome and Mandibulofacial dysostosis  in which the maxilla will be normal and mandible will be small.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 b="1" u="sng"/>
              <a:t>CONGENITAL FACTORS: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Mainly associated with malformation of 1 st and second brachial arches 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NATAL FACTORS: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</a:t>
            </a:r>
            <a:r>
              <a:rPr lang="en-IN" b="1"/>
              <a:t>Forceps delivery</a:t>
            </a:r>
            <a:r>
              <a:rPr lang="en-IN"/>
              <a:t> might damages either or both the temporomandibular joints  causes internal hemorrhage ,loss of tissue and subsequent damage of TMJ resulting in ankylosis and impaired mandibular growth.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POST NATAL FACTORS: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              -Traumatic injuries le</a:t>
            </a:r>
            <a:r>
              <a:rPr lang="en-IN"/>
              <a:t>ading to ankylosis ,infective diseases like rheumatoid arthritis , long term radiation therapy.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-Mesial drift of maxillary molars  due to premature loss of deciduous molars ,congenital absence of second primary molars.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- Abnormal functions such as mouth breathing, abnormal swallowing pattern , thumb sucking and tongue thrusting.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TREATMENT OBJECTIVES</a:t>
            </a:r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Reduction of Overjet and Overbite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Correction of Crowding and Local irregularities.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Correction of unstable molar relationship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Correction of crossbite,Openbite , deep bite if any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Normalizing the musculature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 MANAGEMENT</a:t>
            </a:r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Primary dentition period-No active treatment.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 b="1" u="sng"/>
              <a:t>Growth modification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-Maxillary extroral traction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-Functional appliances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 b="1" u="sng"/>
              <a:t>Camouflage 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 -Extractions-Class 2 elastics and differential anchorage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 -Non –extraction – Distalization of molars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 b="1" u="sng"/>
              <a:t>Surgical Correction</a:t>
            </a:r>
            <a:endParaRPr b="1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3615" y="1916832"/>
            <a:ext cx="8356770" cy="458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GROWTH MODIFICATION</a:t>
            </a:r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IN"/>
              <a:t>Growth modification is usually carried out during the mixed dentition or early permanent dentition period  prior to thr cessation of active growth.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IN" b="1" u="sng"/>
              <a:t>Prerequsite: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Accurate diagnosis  of underlying skeletal discrepancy.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IN" b="1" u="sng"/>
              <a:t>Correction of Maxillary Prognathism: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  Head Gear Therapy.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IN" b="1" u="sng"/>
              <a:t>Correction of Mandibular Deficiency: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Active growth period- Myofunctional appliances lik eActivator and Twinblock.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 Abnormal muscle activity &amp; constricted maxillary arch – Frankel Regulator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End of prepubertal growth peak period- Fixed functional appliance like Herbst appliance  or Jasper jumper , powerscope, Forsus Fatigue appliances.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 DEFINITION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79512" y="1916832"/>
            <a:ext cx="8856983" cy="444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Class 2 Malocclusion indicates that mandibular arch is in distal relation to maxillary arch.Also called post normal occlusion.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Distobuccal  cusp of upper first molar occludes in buccal groove of mandibular first molar 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Division 1 – Proclination of  Incisors :Division 2- Retroclination of Incisors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Subdivision – Class 2 molar relation on one side and class 1 relation on other side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4346" r="4221"/>
          <a:stretch/>
        </p:blipFill>
        <p:spPr>
          <a:xfrm>
            <a:off x="2041400" y="4509100"/>
            <a:ext cx="4442500" cy="20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5768" y="521718"/>
            <a:ext cx="4892464" cy="5814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CAMOUFLAGE</a:t>
            </a: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It is done in patients where active growth is completed.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Camouflage is the masking of underlying skeletal discrepancy by repositioning the dental structures.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 b="1" u="sng"/>
              <a:t>CLASS 2 CASES: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             -In class 2 cases with proclined upper tooth and increased overjet, well aligned lower arch  first premolars are extracted only in the upper arch –class 2 molar relation is maintained.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            -If there problem also in the lower arch , extraction of first premolar is done in both upper and lower arches.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                         - In minimum anchorage cases second premolar is extracted thus burning the anchorage.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268760"/>
            <a:ext cx="7704856" cy="491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 BAKER’S ANCHORAGE</a:t>
            </a:r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body" idx="1"/>
          </p:nvPr>
        </p:nvSpPr>
        <p:spPr>
          <a:xfrm>
            <a:off x="179513" y="1916832"/>
            <a:ext cx="4824535" cy="430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INTERARCH TRACTION: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Class 2 elastics  is given from mandibular molar to maxillary canine which gives mesial force to mandibular posterior teeth and distal force to maxillary anterior teeth.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 b="1" u="sng"/>
              <a:t>DISADVANTAGE:</a:t>
            </a:r>
            <a:endParaRPr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Because of the vertical vector of force that accompanies the use of class 2 elastics , occlusal plane rotates upward posteriorly and downward anteriorly.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It is contraindicated in long face patients.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</a:t>
            </a:r>
            <a:endParaRPr/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700808"/>
            <a:ext cx="3816424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30" name="Google Shape;23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099128"/>
            <a:ext cx="8572646" cy="447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MOLAR DISTALIZATION</a:t>
            </a:r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Done in mild class 2 cases usually before eruption of second permanent molars and mainly indicated if the class 2 molar relationship develops due to premature loss of deciduous teeth or small primary molars.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SURGICAL CORRECTION</a:t>
            </a: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It is mainly done in Severe skeletal discrepancy or extremely  severe dentoalveolar problem.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PRESURGICAL DECOMPENSATION: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It is done to decompensate the actual compensation that was present in the dental arch.In this the teeth are moved in the opposite direction 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lain" startAt="5"/>
            </a:pPr>
            <a:r>
              <a:rPr lang="en-IN"/>
              <a:t>Categories: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  - Maxillary Impaction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 - Anterior Maxillary subapical setback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 -Mandibular Advancement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 - Mandibular total subapical setback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          -Mandibular total subapical advancement.  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27"/>
          <p:cNvGraphicFramePr/>
          <p:nvPr/>
        </p:nvGraphicFramePr>
        <p:xfrm>
          <a:off x="395536" y="4766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{8FED459E-DF07-4FCA-88A6-5690511295BE}</a:tableStyleId>
              </a:tblPr>
              <a:tblGrid>
                <a:gridCol w="403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Maxillary Impaction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 -Total maxillary osteotomy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 - Posterior or bilateral posterior segmental maxillary Osteotomies.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         Vertical maxillary excess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Anterior maxillary subapical setback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       Maxillary excess limited to anteroposterior dimension with no associated maxillary vertical or transverse problems.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Mandibular total subapical advancement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       Used to advance the mandibular dentoalveolus without changing the profile of the patient.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Mandibular Advancement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BSSO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Intraoral vertical ramus Osteotomy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Combined Surgical Procedures.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pic>
        <p:nvPicPr>
          <p:cNvPr id="253" name="Google Shape;253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8816" y="1628800"/>
            <a:ext cx="8035592" cy="457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ASSOCIATED PROBLEMS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Deep Bite- Anterior Bite Plane, intrusion of Anteriors or Extrusion of Posteriors.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Crossbite- Maxillary Expansion Appliances / Cross Ealstics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Open Bite- Posterior Bite Planes , Box elastics.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CLINICAL FEATURES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 b="1"/>
              <a:t>EXTRAORAL:</a:t>
            </a:r>
            <a:endParaRPr b="1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■ Convex profile and leptoproscopic face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■ Decreased nasolabial angle indicating the proclination of the upper central incisors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■ Short hypotonic upper lip fails to have a tight lip seal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■ Incompetent lips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■ Everted lower lips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 ■ Deep mentolabial sulcus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en-IN"/>
              <a:t>■ Hyperactive mental is muscle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395536" y="284176"/>
            <a:ext cx="8061883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</a:pPr>
            <a:r>
              <a:rPr lang="en-IN" sz="3200"/>
              <a:t>  CLASS 2 DIVISION 2 MALOCCLUSION</a:t>
            </a: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It is characterized by class 2 molar relation with retroclined upper incisors.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           It is a natural dentoalveolar compensation for class 2 skeletal paatern  in order to decrease the overjet ,masking the underlying skeletal effect.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TYPE A :   Permanent incisors are palatally retroclined without occurrence of crowding.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TYPE B :Maxillary central Incisors are palatally retroclined and laterals are labially tipped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IN"/>
              <a:t>TYPE C:  Four  maxillary permanent incisors are palatally retroclined with canines labially positioned.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CLINICAL FEATURES</a:t>
            </a:r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body" idx="1"/>
          </p:nvPr>
        </p:nvSpPr>
        <p:spPr>
          <a:xfrm>
            <a:off x="154300" y="1971675"/>
            <a:ext cx="8303100" cy="4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 b="1" u="sng"/>
              <a:t>EXTRAORAL FEATURES:</a:t>
            </a:r>
            <a:endParaRPr b="1" u="sng"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Pleasing straight profile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Decreased LAFH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Anticlockwise rotation of  mandible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Increased Nasolabial angle indicating  retroclination of incisors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Competent lips in contrast to class 1 malocclusion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Deepened mentolabial sulcus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Everted upper &amp; Lower lips.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   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39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45" y="1792925"/>
            <a:ext cx="6624718" cy="44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 b="1" u="sng"/>
              <a:t>INTRAORAL FEATURES:</a:t>
            </a:r>
            <a:endParaRPr b="1" u="sng"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  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Molars are in Distoocclusion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Retroclined Central Incisors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Deep overbite leading to palatal inflammation &amp; stripping of gingiva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Excessive wear of lower teeth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 b="1" u="sng"/>
              <a:t>FUNCTIONAL FEATURES:</a:t>
            </a:r>
            <a:endParaRPr b="1" u="sng"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b="1" u="sng"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Backward path of closure 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Presence of abnormal muscle activity.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03ece2e8c_1_2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503ece2e8c_1_2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91" name="Google Shape;291;g2503ece2e8c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25" y="1714475"/>
            <a:ext cx="7957951" cy="43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TREATMENT OBJECTIVES</a:t>
            </a:r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Relieving of gingival trauma by correcting existing deep bite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Correction of buccal segment relationship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Reif of crowding and local irregularities.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Deep overbite is reduced by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IN"/>
              <a:t>Reduction in Incisal overbite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IN"/>
              <a:t>Alteration in incisor inclination.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       RETENTION</a:t>
            </a:r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/>
              <a:t>Overcorrection of occlusal relationships to prevent relapse.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pic>
        <p:nvPicPr>
          <p:cNvPr id="107" name="Google Shape;10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018" y="214047"/>
            <a:ext cx="7847421" cy="600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600075" y="1885950"/>
            <a:ext cx="7857300" cy="4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 b="1"/>
              <a:t>SKELETAL FEATURES:</a:t>
            </a:r>
            <a:endParaRPr b="1"/>
          </a:p>
          <a:p>
            <a:pPr marL="41148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IN"/>
              <a:t>Mandibular Retrusion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IN"/>
              <a:t>Maxillary Protrusion</a:t>
            </a:r>
            <a:endParaRPr/>
          </a:p>
          <a:p>
            <a:pPr marL="41148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IN"/>
              <a:t>Combination type</a:t>
            </a:r>
            <a:endParaRPr/>
          </a:p>
          <a:p>
            <a:pPr marL="22860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6819" y="3315680"/>
            <a:ext cx="6350362" cy="318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N" b="1"/>
              <a:t>INTRAORAL: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Class 2 molar and canine relation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Proclination of upper anterior teeth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Anterior deep bite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Lower anterior proclination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Spacing and Crowding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IN"/>
              <a:t>Narrow V shaped palatal arch and  Deep palate.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50916"/>
            <a:ext cx="5472607" cy="652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CLASS 2 MOLAR RELATION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It varies from  end on molar relation to full fledged class 2 molar relation 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In mild cases upper first molar is a cusp ahead of lower first molar.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In severe class 2 skeletal cases upper first molar is fully ahead of lower first molar.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IN"/>
              <a:t>          CANINE RELATION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Class 2 molar relation is associated with class 2 canine relation with excessive overjet caused by spacing and protrusion of maxillary teeth as in skeletal cases .</a:t>
            </a:r>
            <a:endParaRPr/>
          </a:p>
          <a:p>
            <a:pPr marL="182880" lvl="0" indent="-431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IN"/>
              <a:t>It is also possible to find </a:t>
            </a:r>
            <a:r>
              <a:rPr lang="en-IN" b="1" u="sng"/>
              <a:t>class 2 molar relationship associated with class 1 canine relationship and normal overjet caused by crowding or loss of maxillary teeth mesial to first molars.</a:t>
            </a:r>
            <a:endParaRPr b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36</Slides>
  <Notes>36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Banded</vt:lpstr>
      <vt:lpstr>     CLASS 2 MALOCCLUSION          &amp; MANAGEMENT</vt:lpstr>
      <vt:lpstr>                DEFINITION</vt:lpstr>
      <vt:lpstr>           CLINICAL FEATURES</vt:lpstr>
      <vt:lpstr>PowerPoint Presentation</vt:lpstr>
      <vt:lpstr>PowerPoint Presentation</vt:lpstr>
      <vt:lpstr>PowerPoint Presentation</vt:lpstr>
      <vt:lpstr>PowerPoint Presentation</vt:lpstr>
      <vt:lpstr>      CLASS 2 MOLAR RELATION</vt:lpstr>
      <vt:lpstr>          CANINE RELATION</vt:lpstr>
      <vt:lpstr>   ANTERIOR TOOTH INCLINATION</vt:lpstr>
      <vt:lpstr>     DEEP OVERBITE &amp; DEEP CURVE OF SPEE</vt:lpstr>
      <vt:lpstr>     PROCLINATION FO LOWER ANTERIORS</vt:lpstr>
      <vt:lpstr>                        LIP TRAP</vt:lpstr>
      <vt:lpstr>                          ETIOLOGY</vt:lpstr>
      <vt:lpstr>PowerPoint Presentation</vt:lpstr>
      <vt:lpstr>             TREATMENT OBJECTIVES</vt:lpstr>
      <vt:lpstr>                MANAGEMENT</vt:lpstr>
      <vt:lpstr>PowerPoint Presentation</vt:lpstr>
      <vt:lpstr>              GROWTH MODIFICATION</vt:lpstr>
      <vt:lpstr>PowerPoint Presentation</vt:lpstr>
      <vt:lpstr>               CAMOUFLAGE</vt:lpstr>
      <vt:lpstr>PowerPoint Presentation</vt:lpstr>
      <vt:lpstr>                BAKER’S ANCHORAGE</vt:lpstr>
      <vt:lpstr>PowerPoint Presentation</vt:lpstr>
      <vt:lpstr>         MOLAR DISTALIZATION</vt:lpstr>
      <vt:lpstr>               SURGICAL CORRECTION</vt:lpstr>
      <vt:lpstr>PowerPoint Presentation</vt:lpstr>
      <vt:lpstr>PowerPoint Presentation</vt:lpstr>
      <vt:lpstr>              ASSOCIATED PROBLEMS</vt:lpstr>
      <vt:lpstr>  CLASS 2 DIVISION 2 MALOCCLUSION</vt:lpstr>
      <vt:lpstr>CLINICAL FEATURES</vt:lpstr>
      <vt:lpstr>PowerPoint Presentation</vt:lpstr>
      <vt:lpstr>PowerPoint Presentation</vt:lpstr>
      <vt:lpstr>PowerPoint Presentation</vt:lpstr>
      <vt:lpstr>    TREATMENT OBJECTIVES</vt:lpstr>
      <vt:lpstr>                 RETENTION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CLASS 2 MALOCCLUSION          &amp; MANAGEMENT</dc:title>
  <dc:creator>jkkno</dc:creator>
  <cp:lastModifiedBy>Kalaranjeni Natarajan</cp:lastModifiedBy>
  <cp:revision>1</cp:revision>
  <dcterms:created xsi:type="dcterms:W3CDTF">2023-06-02T04:25:04Z</dcterms:created>
  <dcterms:modified xsi:type="dcterms:W3CDTF">2023-09-29T04:43:38Z</dcterms:modified>
</cp:coreProperties>
</file>