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312" r:id="rId7"/>
    <p:sldId id="293" r:id="rId8"/>
    <p:sldId id="342" r:id="rId9"/>
    <p:sldId id="294" r:id="rId10"/>
    <p:sldId id="295" r:id="rId11"/>
    <p:sldId id="343" r:id="rId12"/>
    <p:sldId id="296" r:id="rId13"/>
    <p:sldId id="297" r:id="rId14"/>
    <p:sldId id="298" r:id="rId15"/>
    <p:sldId id="299" r:id="rId16"/>
    <p:sldId id="320" r:id="rId17"/>
    <p:sldId id="326" r:id="rId18"/>
    <p:sldId id="332" r:id="rId19"/>
    <p:sldId id="333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9" r:id="rId30"/>
    <p:sldId id="280" r:id="rId31"/>
    <p:sldId id="276" r:id="rId32"/>
    <p:sldId id="277" r:id="rId33"/>
    <p:sldId id="278" r:id="rId34"/>
    <p:sldId id="287" r:id="rId35"/>
    <p:sldId id="288" r:id="rId36"/>
    <p:sldId id="289" r:id="rId37"/>
    <p:sldId id="327" r:id="rId38"/>
    <p:sldId id="321" r:id="rId39"/>
    <p:sldId id="322" r:id="rId40"/>
    <p:sldId id="323" r:id="rId41"/>
    <p:sldId id="324" r:id="rId42"/>
    <p:sldId id="325" r:id="rId43"/>
    <p:sldId id="284" r:id="rId44"/>
    <p:sldId id="285" r:id="rId45"/>
    <p:sldId id="286" r:id="rId46"/>
    <p:sldId id="328" r:id="rId47"/>
    <p:sldId id="290" r:id="rId48"/>
    <p:sldId id="330" r:id="rId49"/>
    <p:sldId id="331" r:id="rId50"/>
    <p:sldId id="292" r:id="rId51"/>
    <p:sldId id="314" r:id="rId52"/>
    <p:sldId id="300" r:id="rId53"/>
    <p:sldId id="301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29" r:id="rId64"/>
    <p:sldId id="340" r:id="rId65"/>
    <p:sldId id="341" r:id="rId66"/>
    <p:sldId id="334" r:id="rId67"/>
    <p:sldId id="335" r:id="rId68"/>
    <p:sldId id="336" r:id="rId69"/>
    <p:sldId id="337" r:id="rId70"/>
    <p:sldId id="339" r:id="rId71"/>
    <p:sldId id="33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660"/>
  </p:normalViewPr>
  <p:slideViewPr>
    <p:cSldViewPr>
      <p:cViewPr>
        <p:scale>
          <a:sx n="73" d="100"/>
          <a:sy n="73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F40D8-E630-4A27-A6C7-6AE337F9CD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1F60E7-0B44-461D-8F99-F7DE37B696E1}">
      <dgm:prSet/>
      <dgm:spPr/>
      <dgm:t>
        <a:bodyPr/>
        <a:lstStyle/>
        <a:p>
          <a:pPr rtl="0"/>
          <a:r>
            <a:rPr lang="en-US" dirty="0" err="1" smtClean="0"/>
            <a:t>Periapical</a:t>
          </a:r>
          <a:r>
            <a:rPr lang="en-US" dirty="0" smtClean="0"/>
            <a:t> </a:t>
          </a:r>
          <a:r>
            <a:rPr lang="en-US" dirty="0" err="1" smtClean="0"/>
            <a:t>radiolucency</a:t>
          </a:r>
          <a:endParaRPr lang="en-US" dirty="0"/>
        </a:p>
      </dgm:t>
    </dgm:pt>
    <dgm:pt modelId="{D9C5C6A3-FA40-450E-B8BB-341C46ACF83D}" type="parTrans" cxnId="{9679D4FB-3EF9-4C80-9484-005712B14C08}">
      <dgm:prSet/>
      <dgm:spPr/>
      <dgm:t>
        <a:bodyPr/>
        <a:lstStyle/>
        <a:p>
          <a:endParaRPr lang="en-IN"/>
        </a:p>
      </dgm:t>
    </dgm:pt>
    <dgm:pt modelId="{969A0712-0B06-4053-91EC-75A0B434ADC9}" type="sibTrans" cxnId="{9679D4FB-3EF9-4C80-9484-005712B14C08}">
      <dgm:prSet/>
      <dgm:spPr/>
      <dgm:t>
        <a:bodyPr/>
        <a:lstStyle/>
        <a:p>
          <a:endParaRPr lang="en-IN"/>
        </a:p>
      </dgm:t>
    </dgm:pt>
    <dgm:pt modelId="{F2D1FE5E-3BB1-4827-8568-C49BA63485E0}">
      <dgm:prSet/>
      <dgm:spPr/>
      <dgm:t>
        <a:bodyPr/>
        <a:lstStyle/>
        <a:p>
          <a:pPr rtl="0"/>
          <a:r>
            <a:rPr lang="en-US" dirty="0" smtClean="0"/>
            <a:t>True </a:t>
          </a:r>
          <a:r>
            <a:rPr lang="en-US" dirty="0" err="1" smtClean="0"/>
            <a:t>radiolucencies</a:t>
          </a:r>
          <a:endParaRPr lang="en-US" dirty="0"/>
        </a:p>
      </dgm:t>
    </dgm:pt>
    <dgm:pt modelId="{0CE5B056-14CD-475D-8209-71836641E67D}" type="parTrans" cxnId="{5FE5E1BA-28D1-4D4A-AF0E-A7104B5B7761}">
      <dgm:prSet/>
      <dgm:spPr/>
      <dgm:t>
        <a:bodyPr/>
        <a:lstStyle/>
        <a:p>
          <a:endParaRPr lang="en-IN"/>
        </a:p>
      </dgm:t>
    </dgm:pt>
    <dgm:pt modelId="{DB4F5B96-7859-4BBA-82D3-A78E8F9FAC51}" type="sibTrans" cxnId="{5FE5E1BA-28D1-4D4A-AF0E-A7104B5B7761}">
      <dgm:prSet/>
      <dgm:spPr/>
      <dgm:t>
        <a:bodyPr/>
        <a:lstStyle/>
        <a:p>
          <a:endParaRPr lang="en-IN"/>
        </a:p>
      </dgm:t>
    </dgm:pt>
    <dgm:pt modelId="{96470D79-2015-489C-9530-83FB024D6D79}">
      <dgm:prSet/>
      <dgm:spPr/>
      <dgm:t>
        <a:bodyPr/>
        <a:lstStyle/>
        <a:p>
          <a:pPr rtl="0"/>
          <a:r>
            <a:rPr lang="en-US" dirty="0" smtClean="0"/>
            <a:t>False or anatomic </a:t>
          </a:r>
          <a:r>
            <a:rPr lang="en-US" dirty="0" err="1" smtClean="0"/>
            <a:t>radiolucencies</a:t>
          </a:r>
          <a:endParaRPr lang="en-US" dirty="0"/>
        </a:p>
      </dgm:t>
    </dgm:pt>
    <dgm:pt modelId="{4C52E983-11E8-4436-896D-B0371F89D1A3}" type="parTrans" cxnId="{9A4BF044-2D85-4CCF-B018-72A86A0CA17C}">
      <dgm:prSet/>
      <dgm:spPr/>
      <dgm:t>
        <a:bodyPr/>
        <a:lstStyle/>
        <a:p>
          <a:endParaRPr lang="en-IN"/>
        </a:p>
      </dgm:t>
    </dgm:pt>
    <dgm:pt modelId="{FCE28AB8-CCB9-467E-B5DB-E6CF6AF3C7B1}" type="sibTrans" cxnId="{9A4BF044-2D85-4CCF-B018-72A86A0CA17C}">
      <dgm:prSet/>
      <dgm:spPr/>
      <dgm:t>
        <a:bodyPr/>
        <a:lstStyle/>
        <a:p>
          <a:endParaRPr lang="en-IN"/>
        </a:p>
      </dgm:t>
    </dgm:pt>
    <dgm:pt modelId="{9F24E43E-7640-4E6A-BFD1-E2ADC5261A27}" type="pres">
      <dgm:prSet presAssocID="{7D0F40D8-E630-4A27-A6C7-6AE337F9CD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7C4624D-5D0C-4FB7-8D19-8E1889077C96}" type="pres">
      <dgm:prSet presAssocID="{B01F60E7-0B44-461D-8F99-F7DE37B696E1}" presName="linNode" presStyleCnt="0"/>
      <dgm:spPr/>
    </dgm:pt>
    <dgm:pt modelId="{3E14DDA8-F2A6-421F-A1F7-345F2FC74A45}" type="pres">
      <dgm:prSet presAssocID="{B01F60E7-0B44-461D-8F99-F7DE37B696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F972AB-9479-495E-B303-8FCFDD7015B0}" type="pres">
      <dgm:prSet presAssocID="{B01F60E7-0B44-461D-8F99-F7DE37B696E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679D4FB-3EF9-4C80-9484-005712B14C08}" srcId="{7D0F40D8-E630-4A27-A6C7-6AE337F9CD4D}" destId="{B01F60E7-0B44-461D-8F99-F7DE37B696E1}" srcOrd="0" destOrd="0" parTransId="{D9C5C6A3-FA40-450E-B8BB-341C46ACF83D}" sibTransId="{969A0712-0B06-4053-91EC-75A0B434ADC9}"/>
    <dgm:cxn modelId="{9A4BF044-2D85-4CCF-B018-72A86A0CA17C}" srcId="{B01F60E7-0B44-461D-8F99-F7DE37B696E1}" destId="{96470D79-2015-489C-9530-83FB024D6D79}" srcOrd="1" destOrd="0" parTransId="{4C52E983-11E8-4436-896D-B0371F89D1A3}" sibTransId="{FCE28AB8-CCB9-467E-B5DB-E6CF6AF3C7B1}"/>
    <dgm:cxn modelId="{4BD6F7DB-3813-43C4-97EF-58DC51E1C814}" type="presOf" srcId="{7D0F40D8-E630-4A27-A6C7-6AE337F9CD4D}" destId="{9F24E43E-7640-4E6A-BFD1-E2ADC5261A27}" srcOrd="0" destOrd="0" presId="urn:microsoft.com/office/officeart/2005/8/layout/vList5"/>
    <dgm:cxn modelId="{47ACB33B-03FB-4816-9DBC-8A2AFA5F45B3}" type="presOf" srcId="{F2D1FE5E-3BB1-4827-8568-C49BA63485E0}" destId="{7DF972AB-9479-495E-B303-8FCFDD7015B0}" srcOrd="0" destOrd="0" presId="urn:microsoft.com/office/officeart/2005/8/layout/vList5"/>
    <dgm:cxn modelId="{5FE5E1BA-28D1-4D4A-AF0E-A7104B5B7761}" srcId="{B01F60E7-0B44-461D-8F99-F7DE37B696E1}" destId="{F2D1FE5E-3BB1-4827-8568-C49BA63485E0}" srcOrd="0" destOrd="0" parTransId="{0CE5B056-14CD-475D-8209-71836641E67D}" sibTransId="{DB4F5B96-7859-4BBA-82D3-A78E8F9FAC51}"/>
    <dgm:cxn modelId="{4EB4E9AC-EF3E-49E6-A7C1-2C138E6F3686}" type="presOf" srcId="{B01F60E7-0B44-461D-8F99-F7DE37B696E1}" destId="{3E14DDA8-F2A6-421F-A1F7-345F2FC74A45}" srcOrd="0" destOrd="0" presId="urn:microsoft.com/office/officeart/2005/8/layout/vList5"/>
    <dgm:cxn modelId="{D3DE64A7-4212-44A9-8E11-58E7E11C5FF2}" type="presOf" srcId="{96470D79-2015-489C-9530-83FB024D6D79}" destId="{7DF972AB-9479-495E-B303-8FCFDD7015B0}" srcOrd="0" destOrd="1" presId="urn:microsoft.com/office/officeart/2005/8/layout/vList5"/>
    <dgm:cxn modelId="{C47D2558-38E4-4D72-A8D2-4A71B57381C5}" type="presParOf" srcId="{9F24E43E-7640-4E6A-BFD1-E2ADC5261A27}" destId="{07C4624D-5D0C-4FB7-8D19-8E1889077C96}" srcOrd="0" destOrd="0" presId="urn:microsoft.com/office/officeart/2005/8/layout/vList5"/>
    <dgm:cxn modelId="{D7F4C2A8-AF34-4AF9-B69A-C47E7C455739}" type="presParOf" srcId="{07C4624D-5D0C-4FB7-8D19-8E1889077C96}" destId="{3E14DDA8-F2A6-421F-A1F7-345F2FC74A45}" srcOrd="0" destOrd="0" presId="urn:microsoft.com/office/officeart/2005/8/layout/vList5"/>
    <dgm:cxn modelId="{1C513ABB-B2A9-4378-824F-9CFE733FDE51}" type="presParOf" srcId="{07C4624D-5D0C-4FB7-8D19-8E1889077C96}" destId="{7DF972AB-9479-495E-B303-8FCFDD7015B0}" srcOrd="1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09CBC7-041E-4C34-BF2F-79B934C68E3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42EE68C-D1A2-4888-A899-DB3C17D67352}">
      <dgm:prSet/>
      <dgm:spPr/>
      <dgm:t>
        <a:bodyPr/>
        <a:lstStyle/>
        <a:p>
          <a:pPr rtl="0"/>
          <a:r>
            <a:rPr lang="en-US" dirty="0" smtClean="0"/>
            <a:t>Thank you</a:t>
          </a:r>
          <a:endParaRPr lang="en-IN" dirty="0"/>
        </a:p>
      </dgm:t>
    </dgm:pt>
    <dgm:pt modelId="{6FEFD419-BF88-4FD0-A25E-2F876EF0A565}" type="parTrans" cxnId="{AD747AE1-22DC-49DE-BDC5-D36DB1984B08}">
      <dgm:prSet/>
      <dgm:spPr/>
      <dgm:t>
        <a:bodyPr/>
        <a:lstStyle/>
        <a:p>
          <a:endParaRPr lang="en-IN"/>
        </a:p>
      </dgm:t>
    </dgm:pt>
    <dgm:pt modelId="{1C392CA6-C0A0-4A8F-81DE-96528A06AA55}" type="sibTrans" cxnId="{AD747AE1-22DC-49DE-BDC5-D36DB1984B08}">
      <dgm:prSet/>
      <dgm:spPr/>
      <dgm:t>
        <a:bodyPr/>
        <a:lstStyle/>
        <a:p>
          <a:endParaRPr lang="en-IN"/>
        </a:p>
      </dgm:t>
    </dgm:pt>
    <dgm:pt modelId="{34CDDD6F-94A9-49CB-8C2F-0345DCE2482A}" type="pres">
      <dgm:prSet presAssocID="{9109CBC7-041E-4C34-BF2F-79B934C68E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88286ED-A936-4421-AA26-EAE67DDF57EF}" type="pres">
      <dgm:prSet presAssocID="{C42EE68C-D1A2-4888-A899-DB3C17D67352}" presName="circle1" presStyleLbl="node1" presStyleIdx="0" presStyleCnt="1"/>
      <dgm:spPr/>
    </dgm:pt>
    <dgm:pt modelId="{3B35C7F2-DA15-4993-9A8A-904B65629573}" type="pres">
      <dgm:prSet presAssocID="{C42EE68C-D1A2-4888-A899-DB3C17D67352}" presName="space" presStyleCnt="0"/>
      <dgm:spPr/>
    </dgm:pt>
    <dgm:pt modelId="{A7C04E83-1961-4772-8EDE-7CE97A6B8D92}" type="pres">
      <dgm:prSet presAssocID="{C42EE68C-D1A2-4888-A899-DB3C17D67352}" presName="rect1" presStyleLbl="alignAcc1" presStyleIdx="0" presStyleCnt="1"/>
      <dgm:spPr/>
      <dgm:t>
        <a:bodyPr/>
        <a:lstStyle/>
        <a:p>
          <a:endParaRPr lang="en-IN"/>
        </a:p>
      </dgm:t>
    </dgm:pt>
    <dgm:pt modelId="{C38A2D1A-4773-4FBA-B02E-07B9D9148678}" type="pres">
      <dgm:prSet presAssocID="{C42EE68C-D1A2-4888-A899-DB3C17D6735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63CBC76-2CB4-4911-ABF4-F68BE3CF5F9A}" type="presOf" srcId="{9109CBC7-041E-4C34-BF2F-79B934C68E35}" destId="{34CDDD6F-94A9-49CB-8C2F-0345DCE2482A}" srcOrd="0" destOrd="0" presId="urn:microsoft.com/office/officeart/2005/8/layout/target3"/>
    <dgm:cxn modelId="{AD747AE1-22DC-49DE-BDC5-D36DB1984B08}" srcId="{9109CBC7-041E-4C34-BF2F-79B934C68E35}" destId="{C42EE68C-D1A2-4888-A899-DB3C17D67352}" srcOrd="0" destOrd="0" parTransId="{6FEFD419-BF88-4FD0-A25E-2F876EF0A565}" sibTransId="{1C392CA6-C0A0-4A8F-81DE-96528A06AA55}"/>
    <dgm:cxn modelId="{07ACF10E-CC96-414A-91E4-C494EC06810B}" type="presOf" srcId="{C42EE68C-D1A2-4888-A899-DB3C17D67352}" destId="{A7C04E83-1961-4772-8EDE-7CE97A6B8D92}" srcOrd="0" destOrd="0" presId="urn:microsoft.com/office/officeart/2005/8/layout/target3"/>
    <dgm:cxn modelId="{31536215-43CA-44C8-8779-86C61D9600B9}" type="presOf" srcId="{C42EE68C-D1A2-4888-A899-DB3C17D67352}" destId="{C38A2D1A-4773-4FBA-B02E-07B9D9148678}" srcOrd="1" destOrd="0" presId="urn:microsoft.com/office/officeart/2005/8/layout/target3"/>
    <dgm:cxn modelId="{570DF7F6-A13E-49DB-B407-D5F16B7140E5}" type="presParOf" srcId="{34CDDD6F-94A9-49CB-8C2F-0345DCE2482A}" destId="{E88286ED-A936-4421-AA26-EAE67DDF57EF}" srcOrd="0" destOrd="0" presId="urn:microsoft.com/office/officeart/2005/8/layout/target3"/>
    <dgm:cxn modelId="{3BC6CE32-4E47-4336-9DF7-8DA41574B700}" type="presParOf" srcId="{34CDDD6F-94A9-49CB-8C2F-0345DCE2482A}" destId="{3B35C7F2-DA15-4993-9A8A-904B65629573}" srcOrd="1" destOrd="0" presId="urn:microsoft.com/office/officeart/2005/8/layout/target3"/>
    <dgm:cxn modelId="{A9BFD48C-84EA-46EE-8752-8F249C6614D3}" type="presParOf" srcId="{34CDDD6F-94A9-49CB-8C2F-0345DCE2482A}" destId="{A7C04E83-1961-4772-8EDE-7CE97A6B8D92}" srcOrd="2" destOrd="0" presId="urn:microsoft.com/office/officeart/2005/8/layout/target3"/>
    <dgm:cxn modelId="{D6745909-1DEB-41FC-9229-4AE01363CA89}" type="presParOf" srcId="{34CDDD6F-94A9-49CB-8C2F-0345DCE2482A}" destId="{C38A2D1A-4773-4FBA-B02E-07B9D9148678}" srcOrd="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B1883-9F70-4B5D-9C5B-6D2E3DF3AA5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9744763E-3E81-40E1-80A1-DDFB178501C0}">
      <dgm:prSet/>
      <dgm:spPr/>
      <dgm:t>
        <a:bodyPr/>
        <a:lstStyle/>
        <a:p>
          <a:pPr rtl="0"/>
          <a:r>
            <a:rPr lang="en-US" dirty="0" err="1" smtClean="0"/>
            <a:t>Sequelea</a:t>
          </a:r>
          <a:r>
            <a:rPr lang="en-US" dirty="0" smtClean="0"/>
            <a:t> from </a:t>
          </a:r>
          <a:r>
            <a:rPr lang="en-US" dirty="0" err="1" smtClean="0"/>
            <a:t>pulpitis</a:t>
          </a:r>
          <a:endParaRPr lang="en-US" dirty="0"/>
        </a:p>
      </dgm:t>
    </dgm:pt>
    <dgm:pt modelId="{B5F78C1D-B5BF-403D-A5ED-DD65436358BB}" type="parTrans" cxnId="{E8B67E8B-EDBC-4542-A94A-629AC6568533}">
      <dgm:prSet/>
      <dgm:spPr/>
      <dgm:t>
        <a:bodyPr/>
        <a:lstStyle/>
        <a:p>
          <a:endParaRPr lang="en-IN"/>
        </a:p>
      </dgm:t>
    </dgm:pt>
    <dgm:pt modelId="{4E67F399-6C7A-4F85-8D0F-E4E30350522B}" type="sibTrans" cxnId="{E8B67E8B-EDBC-4542-A94A-629AC6568533}">
      <dgm:prSet/>
      <dgm:spPr/>
      <dgm:t>
        <a:bodyPr/>
        <a:lstStyle/>
        <a:p>
          <a:endParaRPr lang="en-IN"/>
        </a:p>
      </dgm:t>
    </dgm:pt>
    <dgm:pt modelId="{7EEC6EB4-2204-43BF-8E07-51C37FABF0B0}">
      <dgm:prSet/>
      <dgm:spPr/>
      <dgm:t>
        <a:bodyPr/>
        <a:lstStyle/>
        <a:p>
          <a:pPr rtl="0"/>
          <a:r>
            <a:rPr lang="en-US" dirty="0" err="1" smtClean="0"/>
            <a:t>periapical</a:t>
          </a:r>
          <a:r>
            <a:rPr lang="en-US" dirty="0" smtClean="0"/>
            <a:t> abscess</a:t>
          </a:r>
          <a:endParaRPr lang="en-IN" dirty="0"/>
        </a:p>
      </dgm:t>
    </dgm:pt>
    <dgm:pt modelId="{952583F7-FB56-4A81-BF83-7AFD5D6480BA}" type="parTrans" cxnId="{8B12A4FA-7708-4A4C-8151-4228260EF046}">
      <dgm:prSet/>
      <dgm:spPr/>
      <dgm:t>
        <a:bodyPr/>
        <a:lstStyle/>
        <a:p>
          <a:endParaRPr lang="en-IN"/>
        </a:p>
      </dgm:t>
    </dgm:pt>
    <dgm:pt modelId="{8E0B87BF-5952-4035-B1BD-BE35BE00B5DF}" type="sibTrans" cxnId="{8B12A4FA-7708-4A4C-8151-4228260EF046}">
      <dgm:prSet/>
      <dgm:spPr/>
      <dgm:t>
        <a:bodyPr/>
        <a:lstStyle/>
        <a:p>
          <a:endParaRPr lang="en-IN"/>
        </a:p>
      </dgm:t>
    </dgm:pt>
    <dgm:pt modelId="{D10D953A-39F0-46DE-9C94-4F06802BC06E}">
      <dgm:prSet/>
      <dgm:spPr/>
      <dgm:t>
        <a:bodyPr/>
        <a:lstStyle/>
        <a:p>
          <a:pPr rtl="0"/>
          <a:r>
            <a:rPr lang="en-US" dirty="0" err="1" smtClean="0"/>
            <a:t>Periapical</a:t>
          </a:r>
          <a:r>
            <a:rPr lang="en-US" dirty="0" smtClean="0"/>
            <a:t> </a:t>
          </a:r>
          <a:r>
            <a:rPr lang="en-US" dirty="0" err="1" smtClean="0"/>
            <a:t>granuloma</a:t>
          </a:r>
          <a:r>
            <a:rPr lang="en-US" dirty="0" smtClean="0"/>
            <a:t> </a:t>
          </a:r>
          <a:endParaRPr lang="en-IN" dirty="0"/>
        </a:p>
      </dgm:t>
    </dgm:pt>
    <dgm:pt modelId="{9E2496F2-C198-481A-815E-AB21A9008855}" type="parTrans" cxnId="{54B47299-2E36-4DE8-9C0F-9D049464E68E}">
      <dgm:prSet/>
      <dgm:spPr/>
      <dgm:t>
        <a:bodyPr/>
        <a:lstStyle/>
        <a:p>
          <a:endParaRPr lang="en-IN"/>
        </a:p>
      </dgm:t>
    </dgm:pt>
    <dgm:pt modelId="{6A531E1C-2B36-4207-B64A-64E5E0223234}" type="sibTrans" cxnId="{54B47299-2E36-4DE8-9C0F-9D049464E68E}">
      <dgm:prSet/>
      <dgm:spPr/>
      <dgm:t>
        <a:bodyPr/>
        <a:lstStyle/>
        <a:p>
          <a:endParaRPr lang="en-IN"/>
        </a:p>
      </dgm:t>
    </dgm:pt>
    <dgm:pt modelId="{A2A5D56E-FF06-4055-8F01-8C028410EBE8}">
      <dgm:prSet/>
      <dgm:spPr/>
      <dgm:t>
        <a:bodyPr/>
        <a:lstStyle/>
        <a:p>
          <a:pPr rtl="0"/>
          <a:r>
            <a:rPr lang="en-US" dirty="0" err="1" smtClean="0"/>
            <a:t>Radicular</a:t>
          </a:r>
          <a:r>
            <a:rPr lang="en-US" dirty="0" smtClean="0"/>
            <a:t> cyst</a:t>
          </a:r>
          <a:endParaRPr lang="en-IN" dirty="0"/>
        </a:p>
      </dgm:t>
    </dgm:pt>
    <dgm:pt modelId="{12E5DE68-F7CF-4B58-87B5-282D1C9D209D}" type="parTrans" cxnId="{E1CF6304-9F17-4332-9BF9-5EEBBEA65DF9}">
      <dgm:prSet/>
      <dgm:spPr/>
      <dgm:t>
        <a:bodyPr/>
        <a:lstStyle/>
        <a:p>
          <a:endParaRPr lang="en-IN"/>
        </a:p>
      </dgm:t>
    </dgm:pt>
    <dgm:pt modelId="{C94362A9-14DE-4AE6-9E3D-CA82DB1B6C50}" type="sibTrans" cxnId="{E1CF6304-9F17-4332-9BF9-5EEBBEA65DF9}">
      <dgm:prSet/>
      <dgm:spPr/>
      <dgm:t>
        <a:bodyPr/>
        <a:lstStyle/>
        <a:p>
          <a:endParaRPr lang="en-IN"/>
        </a:p>
      </dgm:t>
    </dgm:pt>
    <dgm:pt modelId="{BF72E9FB-E1F6-4C9E-B020-E9032A4D7342}">
      <dgm:prSet/>
      <dgm:spPr/>
      <dgm:t>
        <a:bodyPr/>
        <a:lstStyle/>
        <a:p>
          <a:pPr rtl="0"/>
          <a:r>
            <a:rPr lang="en-US" dirty="0" err="1" smtClean="0"/>
            <a:t>Osteomyelitis</a:t>
          </a:r>
          <a:endParaRPr lang="en-US" dirty="0"/>
        </a:p>
      </dgm:t>
    </dgm:pt>
    <dgm:pt modelId="{731DCDC9-BE88-4CB6-A9F3-88A0D49BFB3A}" type="parTrans" cxnId="{88888A07-4819-46D3-9CDD-C2244137E926}">
      <dgm:prSet/>
      <dgm:spPr/>
      <dgm:t>
        <a:bodyPr/>
        <a:lstStyle/>
        <a:p>
          <a:endParaRPr lang="en-IN"/>
        </a:p>
      </dgm:t>
    </dgm:pt>
    <dgm:pt modelId="{330597AF-C814-460F-B4C2-4FBB3B7901AD}" type="sibTrans" cxnId="{88888A07-4819-46D3-9CDD-C2244137E926}">
      <dgm:prSet/>
      <dgm:spPr/>
      <dgm:t>
        <a:bodyPr/>
        <a:lstStyle/>
        <a:p>
          <a:endParaRPr lang="en-IN"/>
        </a:p>
      </dgm:t>
    </dgm:pt>
    <dgm:pt modelId="{172E64FD-80CF-4755-8DC5-1AAC796871EF}">
      <dgm:prSet/>
      <dgm:spPr/>
      <dgm:t>
        <a:bodyPr/>
        <a:lstStyle/>
        <a:p>
          <a:pPr rtl="0"/>
          <a:r>
            <a:rPr lang="en-US" dirty="0" err="1" smtClean="0"/>
            <a:t>Periapical</a:t>
          </a:r>
          <a:r>
            <a:rPr lang="en-US" dirty="0" smtClean="0"/>
            <a:t> scar</a:t>
          </a:r>
          <a:endParaRPr lang="en-IN" dirty="0"/>
        </a:p>
      </dgm:t>
    </dgm:pt>
    <dgm:pt modelId="{FA2C2EA6-9B35-4299-AD7D-A43ABFABD99F}" type="parTrans" cxnId="{C76B4E8D-8FA3-4210-A1AD-BB6D4C50614B}">
      <dgm:prSet/>
      <dgm:spPr/>
      <dgm:t>
        <a:bodyPr/>
        <a:lstStyle/>
        <a:p>
          <a:endParaRPr lang="en-IN"/>
        </a:p>
      </dgm:t>
    </dgm:pt>
    <dgm:pt modelId="{C0623512-C9C4-4713-9724-93C26442DAEB}" type="sibTrans" cxnId="{C76B4E8D-8FA3-4210-A1AD-BB6D4C50614B}">
      <dgm:prSet/>
      <dgm:spPr/>
      <dgm:t>
        <a:bodyPr/>
        <a:lstStyle/>
        <a:p>
          <a:endParaRPr lang="en-IN"/>
        </a:p>
      </dgm:t>
    </dgm:pt>
    <dgm:pt modelId="{78ADF232-8F74-43B5-BF99-561267183774}">
      <dgm:prSet/>
      <dgm:spPr/>
      <dgm:t>
        <a:bodyPr/>
        <a:lstStyle/>
        <a:p>
          <a:pPr rtl="0"/>
          <a:r>
            <a:rPr lang="en-US" dirty="0" smtClean="0"/>
            <a:t>Surgical defect</a:t>
          </a:r>
          <a:endParaRPr lang="en-IN" dirty="0"/>
        </a:p>
      </dgm:t>
    </dgm:pt>
    <dgm:pt modelId="{5FD08FF1-FBE4-4E2A-B541-680BEABF642F}" type="parTrans" cxnId="{31A5994B-FFC0-4909-BD49-88F41D3BD179}">
      <dgm:prSet/>
      <dgm:spPr/>
      <dgm:t>
        <a:bodyPr/>
        <a:lstStyle/>
        <a:p>
          <a:endParaRPr lang="en-IN"/>
        </a:p>
      </dgm:t>
    </dgm:pt>
    <dgm:pt modelId="{226CC637-33B1-4D97-879F-ECEE903EC244}" type="sibTrans" cxnId="{31A5994B-FFC0-4909-BD49-88F41D3BD179}">
      <dgm:prSet/>
      <dgm:spPr/>
      <dgm:t>
        <a:bodyPr/>
        <a:lstStyle/>
        <a:p>
          <a:endParaRPr lang="en-IN"/>
        </a:p>
      </dgm:t>
    </dgm:pt>
    <dgm:pt modelId="{B331A452-6C71-49AA-AACC-D5CBFFD08BCE}">
      <dgm:prSet/>
      <dgm:spPr/>
      <dgm:t>
        <a:bodyPr/>
        <a:lstStyle/>
        <a:p>
          <a:pPr rtl="0"/>
          <a:r>
            <a:rPr lang="en-US" dirty="0" smtClean="0"/>
            <a:t>Residual cyst</a:t>
          </a:r>
          <a:endParaRPr lang="en-IN" dirty="0"/>
        </a:p>
      </dgm:t>
    </dgm:pt>
    <dgm:pt modelId="{AA5F1831-ED42-4318-B572-F12E1466B1E0}" type="parTrans" cxnId="{2805E326-7A13-41C0-945E-DBBB60748BB3}">
      <dgm:prSet/>
      <dgm:spPr/>
      <dgm:t>
        <a:bodyPr/>
        <a:lstStyle/>
        <a:p>
          <a:endParaRPr lang="en-IN"/>
        </a:p>
      </dgm:t>
    </dgm:pt>
    <dgm:pt modelId="{01E25C6F-76F3-46CE-842D-C85409A0AD73}" type="sibTrans" cxnId="{2805E326-7A13-41C0-945E-DBBB60748BB3}">
      <dgm:prSet/>
      <dgm:spPr/>
      <dgm:t>
        <a:bodyPr/>
        <a:lstStyle/>
        <a:p>
          <a:endParaRPr lang="en-IN"/>
        </a:p>
      </dgm:t>
    </dgm:pt>
    <dgm:pt modelId="{EE4B161F-8582-4D05-AD59-95FB1DDD415B}" type="pres">
      <dgm:prSet presAssocID="{8F4B1883-9F70-4B5D-9C5B-6D2E3DF3AA5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302A318-4FFF-4F4B-9927-36015067457A}" type="pres">
      <dgm:prSet presAssocID="{9744763E-3E81-40E1-80A1-DDFB178501C0}" presName="compNode" presStyleCnt="0"/>
      <dgm:spPr/>
    </dgm:pt>
    <dgm:pt modelId="{900F6A22-F71B-4D19-B1C7-FBE2D416ACB9}" type="pres">
      <dgm:prSet presAssocID="{9744763E-3E81-40E1-80A1-DDFB178501C0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DAA03D-17EA-41E9-AB32-C7AF828405D5}" type="pres">
      <dgm:prSet presAssocID="{9744763E-3E81-40E1-80A1-DDFB178501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CE46B9-76F0-426C-A656-7E5CAB8146AE}" type="pres">
      <dgm:prSet presAssocID="{9744763E-3E81-40E1-80A1-DDFB178501C0}" presName="parentRect" presStyleLbl="alignNode1" presStyleIdx="0" presStyleCnt="1"/>
      <dgm:spPr/>
      <dgm:t>
        <a:bodyPr/>
        <a:lstStyle/>
        <a:p>
          <a:endParaRPr lang="en-IN"/>
        </a:p>
      </dgm:t>
    </dgm:pt>
    <dgm:pt modelId="{3E7F2399-D87B-420E-8F79-0F82FC5307F2}" type="pres">
      <dgm:prSet presAssocID="{9744763E-3E81-40E1-80A1-DDFB178501C0}" presName="adorn" presStyleLbl="fgAccFollowNode1" presStyleIdx="0" presStyleCnt="1"/>
      <dgm:spPr/>
    </dgm:pt>
  </dgm:ptLst>
  <dgm:cxnLst>
    <dgm:cxn modelId="{E8B67E8B-EDBC-4542-A94A-629AC6568533}" srcId="{8F4B1883-9F70-4B5D-9C5B-6D2E3DF3AA53}" destId="{9744763E-3E81-40E1-80A1-DDFB178501C0}" srcOrd="0" destOrd="0" parTransId="{B5F78C1D-B5BF-403D-A5ED-DD65436358BB}" sibTransId="{4E67F399-6C7A-4F85-8D0F-E4E30350522B}"/>
    <dgm:cxn modelId="{42F0692E-4BA6-42E9-8B24-3D46B3DAAA90}" type="presOf" srcId="{A2A5D56E-FF06-4055-8F01-8C028410EBE8}" destId="{900F6A22-F71B-4D19-B1C7-FBE2D416ACB9}" srcOrd="0" destOrd="2" presId="urn:microsoft.com/office/officeart/2005/8/layout/bList2"/>
    <dgm:cxn modelId="{98D7B42F-D4A3-4F2A-971C-110E2E2249F6}" type="presOf" srcId="{78ADF232-8F74-43B5-BF99-561267183774}" destId="{900F6A22-F71B-4D19-B1C7-FBE2D416ACB9}" srcOrd="0" destOrd="5" presId="urn:microsoft.com/office/officeart/2005/8/layout/bList2"/>
    <dgm:cxn modelId="{13846CFF-F45D-411C-9DAE-37137F1AC60D}" type="presOf" srcId="{9744763E-3E81-40E1-80A1-DDFB178501C0}" destId="{36DAA03D-17EA-41E9-AB32-C7AF828405D5}" srcOrd="0" destOrd="0" presId="urn:microsoft.com/office/officeart/2005/8/layout/bList2"/>
    <dgm:cxn modelId="{88888A07-4819-46D3-9CDD-C2244137E926}" srcId="{9744763E-3E81-40E1-80A1-DDFB178501C0}" destId="{BF72E9FB-E1F6-4C9E-B020-E9032A4D7342}" srcOrd="3" destOrd="0" parTransId="{731DCDC9-BE88-4CB6-A9F3-88A0D49BFB3A}" sibTransId="{330597AF-C814-460F-B4C2-4FBB3B7901AD}"/>
    <dgm:cxn modelId="{2805E326-7A13-41C0-945E-DBBB60748BB3}" srcId="{9744763E-3E81-40E1-80A1-DDFB178501C0}" destId="{B331A452-6C71-49AA-AACC-D5CBFFD08BCE}" srcOrd="6" destOrd="0" parTransId="{AA5F1831-ED42-4318-B572-F12E1466B1E0}" sibTransId="{01E25C6F-76F3-46CE-842D-C85409A0AD73}"/>
    <dgm:cxn modelId="{E1CF6304-9F17-4332-9BF9-5EEBBEA65DF9}" srcId="{9744763E-3E81-40E1-80A1-DDFB178501C0}" destId="{A2A5D56E-FF06-4055-8F01-8C028410EBE8}" srcOrd="2" destOrd="0" parTransId="{12E5DE68-F7CF-4B58-87B5-282D1C9D209D}" sibTransId="{C94362A9-14DE-4AE6-9E3D-CA82DB1B6C50}"/>
    <dgm:cxn modelId="{31A5994B-FFC0-4909-BD49-88F41D3BD179}" srcId="{9744763E-3E81-40E1-80A1-DDFB178501C0}" destId="{78ADF232-8F74-43B5-BF99-561267183774}" srcOrd="5" destOrd="0" parTransId="{5FD08FF1-FBE4-4E2A-B541-680BEABF642F}" sibTransId="{226CC637-33B1-4D97-879F-ECEE903EC244}"/>
    <dgm:cxn modelId="{DB774472-4AF2-47D7-8E03-1EDDFDB207F0}" type="presOf" srcId="{BF72E9FB-E1F6-4C9E-B020-E9032A4D7342}" destId="{900F6A22-F71B-4D19-B1C7-FBE2D416ACB9}" srcOrd="0" destOrd="3" presId="urn:microsoft.com/office/officeart/2005/8/layout/bList2"/>
    <dgm:cxn modelId="{B98AA38B-569F-4184-8FE1-F9561434795A}" type="presOf" srcId="{7EEC6EB4-2204-43BF-8E07-51C37FABF0B0}" destId="{900F6A22-F71B-4D19-B1C7-FBE2D416ACB9}" srcOrd="0" destOrd="0" presId="urn:microsoft.com/office/officeart/2005/8/layout/bList2"/>
    <dgm:cxn modelId="{8B12A4FA-7708-4A4C-8151-4228260EF046}" srcId="{9744763E-3E81-40E1-80A1-DDFB178501C0}" destId="{7EEC6EB4-2204-43BF-8E07-51C37FABF0B0}" srcOrd="0" destOrd="0" parTransId="{952583F7-FB56-4A81-BF83-7AFD5D6480BA}" sibTransId="{8E0B87BF-5952-4035-B1BD-BE35BE00B5DF}"/>
    <dgm:cxn modelId="{386E708E-CE98-4CA9-B93F-052FC2F398D3}" type="presOf" srcId="{B331A452-6C71-49AA-AACC-D5CBFFD08BCE}" destId="{900F6A22-F71B-4D19-B1C7-FBE2D416ACB9}" srcOrd="0" destOrd="6" presId="urn:microsoft.com/office/officeart/2005/8/layout/bList2"/>
    <dgm:cxn modelId="{54B47299-2E36-4DE8-9C0F-9D049464E68E}" srcId="{9744763E-3E81-40E1-80A1-DDFB178501C0}" destId="{D10D953A-39F0-46DE-9C94-4F06802BC06E}" srcOrd="1" destOrd="0" parTransId="{9E2496F2-C198-481A-815E-AB21A9008855}" sibTransId="{6A531E1C-2B36-4207-B64A-64E5E0223234}"/>
    <dgm:cxn modelId="{9288D44D-C580-4B58-8CA9-D1FBA2A49FDD}" type="presOf" srcId="{D10D953A-39F0-46DE-9C94-4F06802BC06E}" destId="{900F6A22-F71B-4D19-B1C7-FBE2D416ACB9}" srcOrd="0" destOrd="1" presId="urn:microsoft.com/office/officeart/2005/8/layout/bList2"/>
    <dgm:cxn modelId="{266CA422-C63B-4C1E-B161-CAE10C2095DD}" type="presOf" srcId="{8F4B1883-9F70-4B5D-9C5B-6D2E3DF3AA53}" destId="{EE4B161F-8582-4D05-AD59-95FB1DDD415B}" srcOrd="0" destOrd="0" presId="urn:microsoft.com/office/officeart/2005/8/layout/bList2"/>
    <dgm:cxn modelId="{C76B4E8D-8FA3-4210-A1AD-BB6D4C50614B}" srcId="{9744763E-3E81-40E1-80A1-DDFB178501C0}" destId="{172E64FD-80CF-4755-8DC5-1AAC796871EF}" srcOrd="4" destOrd="0" parTransId="{FA2C2EA6-9B35-4299-AD7D-A43ABFABD99F}" sibTransId="{C0623512-C9C4-4713-9724-93C26442DAEB}"/>
    <dgm:cxn modelId="{20BB88EE-7A5D-416A-8ED3-12FB0E698CD2}" type="presOf" srcId="{172E64FD-80CF-4755-8DC5-1AAC796871EF}" destId="{900F6A22-F71B-4D19-B1C7-FBE2D416ACB9}" srcOrd="0" destOrd="4" presId="urn:microsoft.com/office/officeart/2005/8/layout/bList2"/>
    <dgm:cxn modelId="{CD5911EB-D8BD-4D45-B25D-3E011C14E52B}" type="presOf" srcId="{9744763E-3E81-40E1-80A1-DDFB178501C0}" destId="{E8CE46B9-76F0-426C-A656-7E5CAB8146AE}" srcOrd="1" destOrd="0" presId="urn:microsoft.com/office/officeart/2005/8/layout/bList2"/>
    <dgm:cxn modelId="{1656FB2E-FAA8-4AC6-B288-A7655BC55A1D}" type="presParOf" srcId="{EE4B161F-8582-4D05-AD59-95FB1DDD415B}" destId="{D302A318-4FFF-4F4B-9927-36015067457A}" srcOrd="0" destOrd="0" presId="urn:microsoft.com/office/officeart/2005/8/layout/bList2"/>
    <dgm:cxn modelId="{530A6333-F9EE-418C-B1FD-38DBC84AB2CD}" type="presParOf" srcId="{D302A318-4FFF-4F4B-9927-36015067457A}" destId="{900F6A22-F71B-4D19-B1C7-FBE2D416ACB9}" srcOrd="0" destOrd="0" presId="urn:microsoft.com/office/officeart/2005/8/layout/bList2"/>
    <dgm:cxn modelId="{22712561-807E-410D-B792-A2138578DB88}" type="presParOf" srcId="{D302A318-4FFF-4F4B-9927-36015067457A}" destId="{36DAA03D-17EA-41E9-AB32-C7AF828405D5}" srcOrd="1" destOrd="0" presId="urn:microsoft.com/office/officeart/2005/8/layout/bList2"/>
    <dgm:cxn modelId="{D0DFCD4A-0CB6-483D-9B0C-3FBA92180D31}" type="presParOf" srcId="{D302A318-4FFF-4F4B-9927-36015067457A}" destId="{E8CE46B9-76F0-426C-A656-7E5CAB8146AE}" srcOrd="2" destOrd="0" presId="urn:microsoft.com/office/officeart/2005/8/layout/bList2"/>
    <dgm:cxn modelId="{0F83DF0D-E7F4-4F75-8A09-A856FB305EE6}" type="presParOf" srcId="{D302A318-4FFF-4F4B-9927-36015067457A}" destId="{3E7F2399-D87B-420E-8F79-0F82FC5307F2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9BEED-DACC-463C-8BB9-95194DDEBD8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69A582A-8C2A-407D-864E-9772ED133905}">
      <dgm:prSet/>
      <dgm:spPr/>
      <dgm:t>
        <a:bodyPr/>
        <a:lstStyle/>
        <a:p>
          <a:pPr rtl="0"/>
          <a:r>
            <a:rPr lang="en-US" b="0" i="0" baseline="0" dirty="0" smtClean="0"/>
            <a:t>Periodontal disease</a:t>
          </a:r>
          <a:endParaRPr lang="en-IN" dirty="0"/>
        </a:p>
      </dgm:t>
    </dgm:pt>
    <dgm:pt modelId="{CF4A5CFD-31A6-43D2-92DB-FE1B01190793}" type="parTrans" cxnId="{A1038A4F-85C2-490A-8558-99E6607D59CD}">
      <dgm:prSet/>
      <dgm:spPr/>
      <dgm:t>
        <a:bodyPr/>
        <a:lstStyle/>
        <a:p>
          <a:endParaRPr lang="en-IN"/>
        </a:p>
      </dgm:t>
    </dgm:pt>
    <dgm:pt modelId="{641BB322-1407-43F2-9882-39E3868D58A3}" type="sibTrans" cxnId="{A1038A4F-85C2-490A-8558-99E6607D59CD}">
      <dgm:prSet/>
      <dgm:spPr/>
      <dgm:t>
        <a:bodyPr/>
        <a:lstStyle/>
        <a:p>
          <a:endParaRPr lang="en-IN"/>
        </a:p>
      </dgm:t>
    </dgm:pt>
    <dgm:pt modelId="{1AF7E4B1-99F6-47E4-9139-29F14A33A0E5}">
      <dgm:prSet/>
      <dgm:spPr/>
      <dgm:t>
        <a:bodyPr/>
        <a:lstStyle/>
        <a:p>
          <a:pPr rtl="0"/>
          <a:r>
            <a:rPr lang="en-US" b="0" i="0" baseline="0" dirty="0" smtClean="0"/>
            <a:t>Chronic </a:t>
          </a:r>
          <a:r>
            <a:rPr lang="en-US" b="0" i="0" baseline="0" dirty="0" err="1" smtClean="0"/>
            <a:t>periodontitis</a:t>
          </a:r>
          <a:endParaRPr lang="en-IN" dirty="0"/>
        </a:p>
      </dgm:t>
    </dgm:pt>
    <dgm:pt modelId="{916E895F-F7AB-49BF-8FD3-EE3CD133F0D6}" type="parTrans" cxnId="{348747AC-1A2B-40BA-8A43-C15F29F82962}">
      <dgm:prSet/>
      <dgm:spPr/>
      <dgm:t>
        <a:bodyPr/>
        <a:lstStyle/>
        <a:p>
          <a:endParaRPr lang="en-IN"/>
        </a:p>
      </dgm:t>
    </dgm:pt>
    <dgm:pt modelId="{7D5DE79E-4467-4B07-9A1F-2AE76D64FEE5}" type="sibTrans" cxnId="{348747AC-1A2B-40BA-8A43-C15F29F82962}">
      <dgm:prSet/>
      <dgm:spPr/>
      <dgm:t>
        <a:bodyPr/>
        <a:lstStyle/>
        <a:p>
          <a:endParaRPr lang="en-IN"/>
        </a:p>
      </dgm:t>
    </dgm:pt>
    <dgm:pt modelId="{62ADFAED-014D-4E43-A35D-4E8ECAE2F617}">
      <dgm:prSet/>
      <dgm:spPr/>
      <dgm:t>
        <a:bodyPr/>
        <a:lstStyle/>
        <a:p>
          <a:pPr rtl="0"/>
          <a:r>
            <a:rPr lang="en-US" b="0" i="0" baseline="0" dirty="0" smtClean="0"/>
            <a:t>Aggressive </a:t>
          </a:r>
          <a:r>
            <a:rPr lang="en-US" b="0" i="0" baseline="0" dirty="0" err="1" smtClean="0"/>
            <a:t>periodontitis</a:t>
          </a:r>
          <a:endParaRPr lang="en-IN" dirty="0"/>
        </a:p>
      </dgm:t>
    </dgm:pt>
    <dgm:pt modelId="{69376493-5B56-47C0-9A98-E87ACE1C8D3C}" type="parTrans" cxnId="{6770BB9C-4220-4F38-AB07-77DA74173BBD}">
      <dgm:prSet/>
      <dgm:spPr/>
      <dgm:t>
        <a:bodyPr/>
        <a:lstStyle/>
        <a:p>
          <a:endParaRPr lang="en-IN"/>
        </a:p>
      </dgm:t>
    </dgm:pt>
    <dgm:pt modelId="{BADDECBF-AABC-4B29-AC60-0D36FC2A7F4E}" type="sibTrans" cxnId="{6770BB9C-4220-4F38-AB07-77DA74173BBD}">
      <dgm:prSet/>
      <dgm:spPr/>
      <dgm:t>
        <a:bodyPr/>
        <a:lstStyle/>
        <a:p>
          <a:endParaRPr lang="en-IN"/>
        </a:p>
      </dgm:t>
    </dgm:pt>
    <dgm:pt modelId="{31599F14-2F23-4E57-99B3-9158EDA89508}">
      <dgm:prSet/>
      <dgm:spPr/>
      <dgm:t>
        <a:bodyPr/>
        <a:lstStyle/>
        <a:p>
          <a:pPr rtl="0"/>
          <a:r>
            <a:rPr lang="en-US" b="0" i="0" baseline="0" dirty="0" smtClean="0"/>
            <a:t>Periodontal abscess</a:t>
          </a:r>
          <a:endParaRPr lang="en-IN" dirty="0"/>
        </a:p>
      </dgm:t>
    </dgm:pt>
    <dgm:pt modelId="{6BB12484-8126-4603-974E-4BF69F23E4F4}" type="parTrans" cxnId="{19CD77B1-92E5-4F77-A85A-BB7DBA4FC757}">
      <dgm:prSet/>
      <dgm:spPr/>
      <dgm:t>
        <a:bodyPr/>
        <a:lstStyle/>
        <a:p>
          <a:endParaRPr lang="en-IN"/>
        </a:p>
      </dgm:t>
    </dgm:pt>
    <dgm:pt modelId="{FC590800-1617-4AA9-ACF6-7DA5A874AB39}" type="sibTrans" cxnId="{19CD77B1-92E5-4F77-A85A-BB7DBA4FC757}">
      <dgm:prSet/>
      <dgm:spPr/>
      <dgm:t>
        <a:bodyPr/>
        <a:lstStyle/>
        <a:p>
          <a:endParaRPr lang="en-IN"/>
        </a:p>
      </dgm:t>
    </dgm:pt>
    <dgm:pt modelId="{2A886AEB-CDE6-4A97-BA06-BF0C7AFDAF7C}">
      <dgm:prSet/>
      <dgm:spPr/>
      <dgm:t>
        <a:bodyPr/>
        <a:lstStyle/>
        <a:p>
          <a:pPr rtl="0"/>
          <a:r>
            <a:rPr lang="en-US" b="0" i="0" baseline="0" dirty="0" smtClean="0"/>
            <a:t>Lateral periodontal cyst</a:t>
          </a:r>
          <a:endParaRPr lang="en-IN" dirty="0"/>
        </a:p>
      </dgm:t>
    </dgm:pt>
    <dgm:pt modelId="{B7C54447-19AD-4FB4-8591-F476DAC14E99}" type="parTrans" cxnId="{894AF191-C1F4-4904-930C-2BD953D60BDC}">
      <dgm:prSet/>
      <dgm:spPr/>
      <dgm:t>
        <a:bodyPr/>
        <a:lstStyle/>
        <a:p>
          <a:endParaRPr lang="en-IN"/>
        </a:p>
      </dgm:t>
    </dgm:pt>
    <dgm:pt modelId="{BAD54B28-B414-4B12-89F8-CDBF18725FB9}" type="sibTrans" cxnId="{894AF191-C1F4-4904-930C-2BD953D60BDC}">
      <dgm:prSet/>
      <dgm:spPr/>
      <dgm:t>
        <a:bodyPr/>
        <a:lstStyle/>
        <a:p>
          <a:endParaRPr lang="en-IN"/>
        </a:p>
      </dgm:t>
    </dgm:pt>
    <dgm:pt modelId="{E68E0F7A-86B2-4040-8DDB-882E9CAE1770}">
      <dgm:prSet/>
      <dgm:spPr/>
      <dgm:t>
        <a:bodyPr/>
        <a:lstStyle/>
        <a:p>
          <a:pPr rtl="0"/>
          <a:r>
            <a:rPr lang="en-US" b="0" i="0" baseline="0" dirty="0" err="1" smtClean="0"/>
            <a:t>Fibroosseous</a:t>
          </a:r>
          <a:r>
            <a:rPr lang="en-US" b="0" i="0" baseline="0" dirty="0" smtClean="0"/>
            <a:t> lesion</a:t>
          </a:r>
          <a:endParaRPr lang="en-IN" dirty="0"/>
        </a:p>
      </dgm:t>
    </dgm:pt>
    <dgm:pt modelId="{ECCB1C43-79E4-4721-BE4E-2C6D35A612F8}" type="parTrans" cxnId="{3F667E18-931F-45CA-8E33-65ACFC5F481F}">
      <dgm:prSet/>
      <dgm:spPr/>
      <dgm:t>
        <a:bodyPr/>
        <a:lstStyle/>
        <a:p>
          <a:endParaRPr lang="en-IN"/>
        </a:p>
      </dgm:t>
    </dgm:pt>
    <dgm:pt modelId="{A0F9D77C-FCAE-488E-B361-46C3DF16FEC7}" type="sibTrans" cxnId="{3F667E18-931F-45CA-8E33-65ACFC5F481F}">
      <dgm:prSet/>
      <dgm:spPr/>
      <dgm:t>
        <a:bodyPr/>
        <a:lstStyle/>
        <a:p>
          <a:endParaRPr lang="en-IN"/>
        </a:p>
      </dgm:t>
    </dgm:pt>
    <dgm:pt modelId="{E644F553-9843-4739-A214-E41B8336C9ED}">
      <dgm:prSet/>
      <dgm:spPr/>
      <dgm:t>
        <a:bodyPr/>
        <a:lstStyle/>
        <a:p>
          <a:pPr rtl="0"/>
          <a:r>
            <a:rPr lang="en-US" b="0" i="0" baseline="0" dirty="0" err="1" smtClean="0"/>
            <a:t>Periapical</a:t>
          </a:r>
          <a:r>
            <a:rPr lang="en-US" b="0" i="0" baseline="0" dirty="0" smtClean="0"/>
            <a:t> </a:t>
          </a:r>
          <a:r>
            <a:rPr lang="en-US" b="0" i="0" baseline="0" dirty="0" err="1" smtClean="0"/>
            <a:t>cementosseous</a:t>
          </a:r>
          <a:r>
            <a:rPr lang="en-US" b="0" i="0" baseline="0" dirty="0" smtClean="0"/>
            <a:t> dysplasia</a:t>
          </a:r>
          <a:endParaRPr lang="en-IN" dirty="0"/>
        </a:p>
      </dgm:t>
    </dgm:pt>
    <dgm:pt modelId="{E0E73318-C5CD-429A-A62B-BAD64A27BA7D}" type="parTrans" cxnId="{8AA6EFD5-3EF7-4AA2-B010-544901A4AED7}">
      <dgm:prSet/>
      <dgm:spPr/>
      <dgm:t>
        <a:bodyPr/>
        <a:lstStyle/>
        <a:p>
          <a:endParaRPr lang="en-IN"/>
        </a:p>
      </dgm:t>
    </dgm:pt>
    <dgm:pt modelId="{D04131A3-87F3-461B-98C8-AE695F79B310}" type="sibTrans" cxnId="{8AA6EFD5-3EF7-4AA2-B010-544901A4AED7}">
      <dgm:prSet/>
      <dgm:spPr/>
      <dgm:t>
        <a:bodyPr/>
        <a:lstStyle/>
        <a:p>
          <a:endParaRPr lang="en-IN"/>
        </a:p>
      </dgm:t>
    </dgm:pt>
    <dgm:pt modelId="{2B8EDB4B-069B-4DA0-949D-AB7622AA1592}">
      <dgm:prSet/>
      <dgm:spPr/>
      <dgm:t>
        <a:bodyPr/>
        <a:lstStyle/>
        <a:p>
          <a:pPr rtl="0"/>
          <a:r>
            <a:rPr lang="en-US" b="0" i="0" baseline="0" dirty="0" smtClean="0"/>
            <a:t>Malignant </a:t>
          </a:r>
          <a:r>
            <a:rPr lang="en-US" b="0" i="0" baseline="0" dirty="0" err="1" smtClean="0"/>
            <a:t>tumours</a:t>
          </a:r>
          <a:endParaRPr lang="en-IN" dirty="0"/>
        </a:p>
      </dgm:t>
    </dgm:pt>
    <dgm:pt modelId="{63C0EB6C-AE7B-4218-BFDF-C8C3A7E94D2B}" type="parTrans" cxnId="{AC160E36-2A40-41DB-8556-263C353C0DBD}">
      <dgm:prSet/>
      <dgm:spPr/>
      <dgm:t>
        <a:bodyPr/>
        <a:lstStyle/>
        <a:p>
          <a:endParaRPr lang="en-IN"/>
        </a:p>
      </dgm:t>
    </dgm:pt>
    <dgm:pt modelId="{D9DF8CEE-F2FB-4CFC-AC3C-36EC9ED43436}" type="sibTrans" cxnId="{AC160E36-2A40-41DB-8556-263C353C0DBD}">
      <dgm:prSet/>
      <dgm:spPr/>
      <dgm:t>
        <a:bodyPr/>
        <a:lstStyle/>
        <a:p>
          <a:endParaRPr lang="en-IN"/>
        </a:p>
      </dgm:t>
    </dgm:pt>
    <dgm:pt modelId="{B49E5461-60CE-459E-88DB-8BF61A28C904}">
      <dgm:prSet/>
      <dgm:spPr/>
      <dgm:t>
        <a:bodyPr/>
        <a:lstStyle/>
        <a:p>
          <a:pPr rtl="0"/>
          <a:r>
            <a:rPr lang="en-US" b="0" i="0" baseline="0" dirty="0" smtClean="0"/>
            <a:t>Squamous cell carcinoma</a:t>
          </a:r>
          <a:endParaRPr lang="en-IN" dirty="0"/>
        </a:p>
      </dgm:t>
    </dgm:pt>
    <dgm:pt modelId="{EE859DAD-3011-4523-89B6-9C047DF721CB}" type="parTrans" cxnId="{01B883F7-03E7-4556-A150-7039D3545610}">
      <dgm:prSet/>
      <dgm:spPr/>
      <dgm:t>
        <a:bodyPr/>
        <a:lstStyle/>
        <a:p>
          <a:endParaRPr lang="en-IN"/>
        </a:p>
      </dgm:t>
    </dgm:pt>
    <dgm:pt modelId="{81861E9B-0FBE-49F3-B79B-E315D86D03E7}" type="sibTrans" cxnId="{01B883F7-03E7-4556-A150-7039D3545610}">
      <dgm:prSet/>
      <dgm:spPr/>
      <dgm:t>
        <a:bodyPr/>
        <a:lstStyle/>
        <a:p>
          <a:endParaRPr lang="en-IN"/>
        </a:p>
      </dgm:t>
    </dgm:pt>
    <dgm:pt modelId="{AFAB9F65-58DB-4F8D-B5D2-007EEEB957AA}">
      <dgm:prSet/>
      <dgm:spPr/>
      <dgm:t>
        <a:bodyPr/>
        <a:lstStyle/>
        <a:p>
          <a:pPr rtl="0"/>
          <a:r>
            <a:rPr lang="en-US" dirty="0" smtClean="0"/>
            <a:t>Metastatic </a:t>
          </a:r>
          <a:r>
            <a:rPr lang="en-US" dirty="0" err="1" smtClean="0"/>
            <a:t>tumour</a:t>
          </a:r>
          <a:endParaRPr lang="en-IN" dirty="0"/>
        </a:p>
      </dgm:t>
    </dgm:pt>
    <dgm:pt modelId="{EE57DE76-F691-4C33-AC93-3BC9F9E16561}" type="parTrans" cxnId="{23B94ABB-43F2-4B88-8DC5-7522311B4F4F}">
      <dgm:prSet/>
      <dgm:spPr/>
      <dgm:t>
        <a:bodyPr/>
        <a:lstStyle/>
        <a:p>
          <a:endParaRPr lang="en-IN"/>
        </a:p>
      </dgm:t>
    </dgm:pt>
    <dgm:pt modelId="{4501CF6B-3B06-4D2D-9DAE-AE8944D95EAE}" type="sibTrans" cxnId="{23B94ABB-43F2-4B88-8DC5-7522311B4F4F}">
      <dgm:prSet/>
      <dgm:spPr/>
      <dgm:t>
        <a:bodyPr/>
        <a:lstStyle/>
        <a:p>
          <a:endParaRPr lang="en-IN"/>
        </a:p>
      </dgm:t>
    </dgm:pt>
    <dgm:pt modelId="{F3A25D8A-542C-4A02-963F-9E2996A65CD8}">
      <dgm:prSet/>
      <dgm:spPr/>
      <dgm:t>
        <a:bodyPr/>
        <a:lstStyle/>
        <a:p>
          <a:pPr rtl="0"/>
          <a:r>
            <a:rPr lang="en-US" dirty="0" smtClean="0"/>
            <a:t>Leukemia</a:t>
          </a:r>
          <a:endParaRPr lang="en-IN" dirty="0"/>
        </a:p>
      </dgm:t>
    </dgm:pt>
    <dgm:pt modelId="{BEC7F63A-F97F-44C7-A88D-21BAE91395FA}" type="parTrans" cxnId="{A21FA52A-0A7F-4D74-9870-96DD194A4072}">
      <dgm:prSet/>
      <dgm:spPr/>
      <dgm:t>
        <a:bodyPr/>
        <a:lstStyle/>
        <a:p>
          <a:endParaRPr lang="en-IN"/>
        </a:p>
      </dgm:t>
    </dgm:pt>
    <dgm:pt modelId="{1372DEA0-F782-4F97-BCF8-6AAF098A7E48}" type="sibTrans" cxnId="{A21FA52A-0A7F-4D74-9870-96DD194A4072}">
      <dgm:prSet/>
      <dgm:spPr/>
      <dgm:t>
        <a:bodyPr/>
        <a:lstStyle/>
        <a:p>
          <a:endParaRPr lang="en-IN"/>
        </a:p>
      </dgm:t>
    </dgm:pt>
    <dgm:pt modelId="{B2BE7B81-A2D5-4BC2-A03D-23F9CF0AD8CA}">
      <dgm:prSet/>
      <dgm:spPr/>
      <dgm:t>
        <a:bodyPr/>
        <a:lstStyle/>
        <a:p>
          <a:pPr rtl="0"/>
          <a:r>
            <a:rPr lang="en-US" dirty="0" err="1" smtClean="0"/>
            <a:t>Histocytosis</a:t>
          </a:r>
          <a:r>
            <a:rPr lang="en-US" dirty="0" smtClean="0"/>
            <a:t> x</a:t>
          </a:r>
          <a:endParaRPr lang="en-IN" dirty="0"/>
        </a:p>
      </dgm:t>
    </dgm:pt>
    <dgm:pt modelId="{D80FBFFF-3A41-4202-A6DA-873412624F20}" type="parTrans" cxnId="{04C0DB3E-B67D-4A4C-B9E3-25BA68BB2717}">
      <dgm:prSet/>
      <dgm:spPr/>
      <dgm:t>
        <a:bodyPr/>
        <a:lstStyle/>
        <a:p>
          <a:endParaRPr lang="en-IN"/>
        </a:p>
      </dgm:t>
    </dgm:pt>
    <dgm:pt modelId="{C9696EDF-A752-45FD-8756-C0DD943FCE47}" type="sibTrans" cxnId="{04C0DB3E-B67D-4A4C-B9E3-25BA68BB2717}">
      <dgm:prSet/>
      <dgm:spPr/>
      <dgm:t>
        <a:bodyPr/>
        <a:lstStyle/>
        <a:p>
          <a:endParaRPr lang="en-IN"/>
        </a:p>
      </dgm:t>
    </dgm:pt>
    <dgm:pt modelId="{F06A473C-6629-4388-9537-F96008C3EA91}" type="pres">
      <dgm:prSet presAssocID="{AA29BEED-DACC-463C-8BB9-95194DDEBD8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8DBAD47-5E94-4403-8FC3-290A2178FB6F}" type="pres">
      <dgm:prSet presAssocID="{869A582A-8C2A-407D-864E-9772ED133905}" presName="compNode" presStyleCnt="0"/>
      <dgm:spPr/>
    </dgm:pt>
    <dgm:pt modelId="{18D54FA1-3AAC-4B05-B144-704A1C9C628F}" type="pres">
      <dgm:prSet presAssocID="{869A582A-8C2A-407D-864E-9772ED133905}" presName="childRect" presStyleLbl="bgAcc1" presStyleIdx="0" presStyleCnt="3" custLinFactNeighborX="-6756" custLinFactNeighborY="458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3F9AEF-F432-4506-87D2-0D809A10E242}" type="pres">
      <dgm:prSet presAssocID="{869A582A-8C2A-407D-864E-9772ED1339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6E8A32-F36A-4646-93BD-8C782BE62AE4}" type="pres">
      <dgm:prSet presAssocID="{869A582A-8C2A-407D-864E-9772ED133905}" presName="parentRect" presStyleLbl="alignNode1" presStyleIdx="0" presStyleCnt="3" custLinFactNeighborX="-6756" custLinFactNeighborY="9109"/>
      <dgm:spPr/>
      <dgm:t>
        <a:bodyPr/>
        <a:lstStyle/>
        <a:p>
          <a:endParaRPr lang="en-IN"/>
        </a:p>
      </dgm:t>
    </dgm:pt>
    <dgm:pt modelId="{5370282C-FCC8-400B-94C7-55C4ADB3C381}" type="pres">
      <dgm:prSet presAssocID="{869A582A-8C2A-407D-864E-9772ED133905}" presName="adorn" presStyleLbl="fgAccFollowNode1" presStyleIdx="0" presStyleCnt="3" custLinFactNeighborX="-26829" custLinFactNeighborY="13963"/>
      <dgm:spPr/>
    </dgm:pt>
    <dgm:pt modelId="{D3D8DDC9-E9DD-4B5B-9423-585DBE6F11F0}" type="pres">
      <dgm:prSet presAssocID="{641BB322-1407-43F2-9882-39E3868D58A3}" presName="sibTrans" presStyleLbl="sibTrans2D1" presStyleIdx="0" presStyleCnt="0"/>
      <dgm:spPr/>
      <dgm:t>
        <a:bodyPr/>
        <a:lstStyle/>
        <a:p>
          <a:endParaRPr lang="en-IN"/>
        </a:p>
      </dgm:t>
    </dgm:pt>
    <dgm:pt modelId="{983BAC93-487B-4D3C-8546-42CB3CB56066}" type="pres">
      <dgm:prSet presAssocID="{E68E0F7A-86B2-4040-8DDB-882E9CAE1770}" presName="compNode" presStyleCnt="0"/>
      <dgm:spPr/>
    </dgm:pt>
    <dgm:pt modelId="{F3968EA1-72F8-4AE3-8EF6-C3350A42EE8B}" type="pres">
      <dgm:prSet presAssocID="{E68E0F7A-86B2-4040-8DDB-882E9CAE1770}" presName="childRect" presStyleLbl="bgAcc1" presStyleIdx="1" presStyleCnt="3" custLinFactNeighborX="-98" custLinFactNeighborY="458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3F67CE-A4A2-47D9-B362-EB379821EF7C}" type="pres">
      <dgm:prSet presAssocID="{E68E0F7A-86B2-4040-8DDB-882E9CAE17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459E8A-170D-46FA-8A96-BB7CC3F08D10}" type="pres">
      <dgm:prSet presAssocID="{E68E0F7A-86B2-4040-8DDB-882E9CAE1770}" presName="parentRect" presStyleLbl="alignNode1" presStyleIdx="1" presStyleCnt="3"/>
      <dgm:spPr/>
      <dgm:t>
        <a:bodyPr/>
        <a:lstStyle/>
        <a:p>
          <a:endParaRPr lang="en-IN"/>
        </a:p>
      </dgm:t>
    </dgm:pt>
    <dgm:pt modelId="{79EA3C95-183B-4265-80B8-35202A509F59}" type="pres">
      <dgm:prSet presAssocID="{E68E0F7A-86B2-4040-8DDB-882E9CAE1770}" presName="adorn" presStyleLbl="fgAccFollowNode1" presStyleIdx="1" presStyleCnt="3"/>
      <dgm:spPr/>
    </dgm:pt>
    <dgm:pt modelId="{BCAF248A-0DCE-4DD6-B758-DCBC301D26FA}" type="pres">
      <dgm:prSet presAssocID="{A0F9D77C-FCAE-488E-B361-46C3DF16FEC7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13D83CD-5997-4415-B735-2657B434E4D6}" type="pres">
      <dgm:prSet presAssocID="{2B8EDB4B-069B-4DA0-949D-AB7622AA1592}" presName="compNode" presStyleCnt="0"/>
      <dgm:spPr/>
    </dgm:pt>
    <dgm:pt modelId="{B4703779-DD8C-490E-BB91-946EDFDF275D}" type="pres">
      <dgm:prSet presAssocID="{2B8EDB4B-069B-4DA0-949D-AB7622AA159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6775B6-547F-4253-B0A3-72E2051566FF}" type="pres">
      <dgm:prSet presAssocID="{2B8EDB4B-069B-4DA0-949D-AB7622AA15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44E818-9CC4-415B-A010-E4996FABA486}" type="pres">
      <dgm:prSet presAssocID="{2B8EDB4B-069B-4DA0-949D-AB7622AA1592}" presName="parentRect" presStyleLbl="alignNode1" presStyleIdx="2" presStyleCnt="3"/>
      <dgm:spPr/>
      <dgm:t>
        <a:bodyPr/>
        <a:lstStyle/>
        <a:p>
          <a:endParaRPr lang="en-IN"/>
        </a:p>
      </dgm:t>
    </dgm:pt>
    <dgm:pt modelId="{E67760F8-C5B7-402B-B6DB-28BFA21B712A}" type="pres">
      <dgm:prSet presAssocID="{2B8EDB4B-069B-4DA0-949D-AB7622AA1592}" presName="adorn" presStyleLbl="fgAccFollowNode1" presStyleIdx="2" presStyleCnt="3"/>
      <dgm:spPr/>
    </dgm:pt>
  </dgm:ptLst>
  <dgm:cxnLst>
    <dgm:cxn modelId="{19CD77B1-92E5-4F77-A85A-BB7DBA4FC757}" srcId="{869A582A-8C2A-407D-864E-9772ED133905}" destId="{31599F14-2F23-4E57-99B3-9158EDA89508}" srcOrd="2" destOrd="0" parTransId="{6BB12484-8126-4603-974E-4BF69F23E4F4}" sibTransId="{FC590800-1617-4AA9-ACF6-7DA5A874AB39}"/>
    <dgm:cxn modelId="{3F667E18-931F-45CA-8E33-65ACFC5F481F}" srcId="{AA29BEED-DACC-463C-8BB9-95194DDEBD8E}" destId="{E68E0F7A-86B2-4040-8DDB-882E9CAE1770}" srcOrd="1" destOrd="0" parTransId="{ECCB1C43-79E4-4721-BE4E-2C6D35A612F8}" sibTransId="{A0F9D77C-FCAE-488E-B361-46C3DF16FEC7}"/>
    <dgm:cxn modelId="{0CFB8A90-5A88-43E4-8C93-E847C1A20F19}" type="presOf" srcId="{1AF7E4B1-99F6-47E4-9139-29F14A33A0E5}" destId="{18D54FA1-3AAC-4B05-B144-704A1C9C628F}" srcOrd="0" destOrd="0" presId="urn:microsoft.com/office/officeart/2005/8/layout/bList2"/>
    <dgm:cxn modelId="{348747AC-1A2B-40BA-8A43-C15F29F82962}" srcId="{869A582A-8C2A-407D-864E-9772ED133905}" destId="{1AF7E4B1-99F6-47E4-9139-29F14A33A0E5}" srcOrd="0" destOrd="0" parTransId="{916E895F-F7AB-49BF-8FD3-EE3CD133F0D6}" sibTransId="{7D5DE79E-4467-4B07-9A1F-2AE76D64FEE5}"/>
    <dgm:cxn modelId="{894AF191-C1F4-4904-930C-2BD953D60BDC}" srcId="{869A582A-8C2A-407D-864E-9772ED133905}" destId="{2A886AEB-CDE6-4A97-BA06-BF0C7AFDAF7C}" srcOrd="3" destOrd="0" parTransId="{B7C54447-19AD-4FB4-8591-F476DAC14E99}" sibTransId="{BAD54B28-B414-4B12-89F8-CDBF18725FB9}"/>
    <dgm:cxn modelId="{81771950-379E-4590-91D7-BD7B49E16AF4}" type="presOf" srcId="{31599F14-2F23-4E57-99B3-9158EDA89508}" destId="{18D54FA1-3AAC-4B05-B144-704A1C9C628F}" srcOrd="0" destOrd="2" presId="urn:microsoft.com/office/officeart/2005/8/layout/bList2"/>
    <dgm:cxn modelId="{E2D66C25-F678-41F5-BABA-B10064CA905E}" type="presOf" srcId="{62ADFAED-014D-4E43-A35D-4E8ECAE2F617}" destId="{18D54FA1-3AAC-4B05-B144-704A1C9C628F}" srcOrd="0" destOrd="1" presId="urn:microsoft.com/office/officeart/2005/8/layout/bList2"/>
    <dgm:cxn modelId="{897FFE2E-0F0C-439E-B1C3-FAFC38420196}" type="presOf" srcId="{E68E0F7A-86B2-4040-8DDB-882E9CAE1770}" destId="{4A3F67CE-A4A2-47D9-B362-EB379821EF7C}" srcOrd="0" destOrd="0" presId="urn:microsoft.com/office/officeart/2005/8/layout/bList2"/>
    <dgm:cxn modelId="{5E7274F9-6A4F-4985-BAD7-23A1E2059FF0}" type="presOf" srcId="{A0F9D77C-FCAE-488E-B361-46C3DF16FEC7}" destId="{BCAF248A-0DCE-4DD6-B758-DCBC301D26FA}" srcOrd="0" destOrd="0" presId="urn:microsoft.com/office/officeart/2005/8/layout/bList2"/>
    <dgm:cxn modelId="{41B750A7-D41B-4099-BCAD-C77C196C26F4}" type="presOf" srcId="{F3A25D8A-542C-4A02-963F-9E2996A65CD8}" destId="{B4703779-DD8C-490E-BB91-946EDFDF275D}" srcOrd="0" destOrd="2" presId="urn:microsoft.com/office/officeart/2005/8/layout/bList2"/>
    <dgm:cxn modelId="{94B5DCDA-D6D1-4CC5-9068-55D72C415FE4}" type="presOf" srcId="{2B8EDB4B-069B-4DA0-949D-AB7622AA1592}" destId="{626775B6-547F-4253-B0A3-72E2051566FF}" srcOrd="0" destOrd="0" presId="urn:microsoft.com/office/officeart/2005/8/layout/bList2"/>
    <dgm:cxn modelId="{23B94ABB-43F2-4B88-8DC5-7522311B4F4F}" srcId="{2B8EDB4B-069B-4DA0-949D-AB7622AA1592}" destId="{AFAB9F65-58DB-4F8D-B5D2-007EEEB957AA}" srcOrd="1" destOrd="0" parTransId="{EE57DE76-F691-4C33-AC93-3BC9F9E16561}" sibTransId="{4501CF6B-3B06-4D2D-9DAE-AE8944D95EAE}"/>
    <dgm:cxn modelId="{9F870963-DFF3-410E-9798-A2C1D88DE4CF}" type="presOf" srcId="{641BB322-1407-43F2-9882-39E3868D58A3}" destId="{D3D8DDC9-E9DD-4B5B-9423-585DBE6F11F0}" srcOrd="0" destOrd="0" presId="urn:microsoft.com/office/officeart/2005/8/layout/bList2"/>
    <dgm:cxn modelId="{B9A97FDF-959A-4D93-8443-9BB2B286D918}" type="presOf" srcId="{2A886AEB-CDE6-4A97-BA06-BF0C7AFDAF7C}" destId="{18D54FA1-3AAC-4B05-B144-704A1C9C628F}" srcOrd="0" destOrd="3" presId="urn:microsoft.com/office/officeart/2005/8/layout/bList2"/>
    <dgm:cxn modelId="{04C0DB3E-B67D-4A4C-B9E3-25BA68BB2717}" srcId="{2B8EDB4B-069B-4DA0-949D-AB7622AA1592}" destId="{B2BE7B81-A2D5-4BC2-A03D-23F9CF0AD8CA}" srcOrd="3" destOrd="0" parTransId="{D80FBFFF-3A41-4202-A6DA-873412624F20}" sibTransId="{C9696EDF-A752-45FD-8756-C0DD943FCE47}"/>
    <dgm:cxn modelId="{5793D839-7687-4E0E-8532-FC46576C7D51}" type="presOf" srcId="{B2BE7B81-A2D5-4BC2-A03D-23F9CF0AD8CA}" destId="{B4703779-DD8C-490E-BB91-946EDFDF275D}" srcOrd="0" destOrd="3" presId="urn:microsoft.com/office/officeart/2005/8/layout/bList2"/>
    <dgm:cxn modelId="{A150F3F8-1286-416E-92AB-5615D54432D1}" type="presOf" srcId="{AA29BEED-DACC-463C-8BB9-95194DDEBD8E}" destId="{F06A473C-6629-4388-9537-F96008C3EA91}" srcOrd="0" destOrd="0" presId="urn:microsoft.com/office/officeart/2005/8/layout/bList2"/>
    <dgm:cxn modelId="{6770BB9C-4220-4F38-AB07-77DA74173BBD}" srcId="{869A582A-8C2A-407D-864E-9772ED133905}" destId="{62ADFAED-014D-4E43-A35D-4E8ECAE2F617}" srcOrd="1" destOrd="0" parTransId="{69376493-5B56-47C0-9A98-E87ACE1C8D3C}" sibTransId="{BADDECBF-AABC-4B29-AC60-0D36FC2A7F4E}"/>
    <dgm:cxn modelId="{01B883F7-03E7-4556-A150-7039D3545610}" srcId="{2B8EDB4B-069B-4DA0-949D-AB7622AA1592}" destId="{B49E5461-60CE-459E-88DB-8BF61A28C904}" srcOrd="0" destOrd="0" parTransId="{EE859DAD-3011-4523-89B6-9C047DF721CB}" sibTransId="{81861E9B-0FBE-49F3-B79B-E315D86D03E7}"/>
    <dgm:cxn modelId="{307218BD-97D3-467A-9DDF-41FD2624C747}" type="presOf" srcId="{AFAB9F65-58DB-4F8D-B5D2-007EEEB957AA}" destId="{B4703779-DD8C-490E-BB91-946EDFDF275D}" srcOrd="0" destOrd="1" presId="urn:microsoft.com/office/officeart/2005/8/layout/bList2"/>
    <dgm:cxn modelId="{6451D202-D4BD-44FF-8F66-044CCCE82F7B}" type="presOf" srcId="{B49E5461-60CE-459E-88DB-8BF61A28C904}" destId="{B4703779-DD8C-490E-BB91-946EDFDF275D}" srcOrd="0" destOrd="0" presId="urn:microsoft.com/office/officeart/2005/8/layout/bList2"/>
    <dgm:cxn modelId="{63519CAE-8A69-47AC-A30A-DD708AB64D5B}" type="presOf" srcId="{E68E0F7A-86B2-4040-8DDB-882E9CAE1770}" destId="{BF459E8A-170D-46FA-8A96-BB7CC3F08D10}" srcOrd="1" destOrd="0" presId="urn:microsoft.com/office/officeart/2005/8/layout/bList2"/>
    <dgm:cxn modelId="{65CE4A07-9C27-4A2D-8F63-CD6D42185289}" type="presOf" srcId="{2B8EDB4B-069B-4DA0-949D-AB7622AA1592}" destId="{9344E818-9CC4-415B-A010-E4996FABA486}" srcOrd="1" destOrd="0" presId="urn:microsoft.com/office/officeart/2005/8/layout/bList2"/>
    <dgm:cxn modelId="{E754A3EB-D0B1-44ED-8CA1-876D425E0B25}" type="presOf" srcId="{E644F553-9843-4739-A214-E41B8336C9ED}" destId="{F3968EA1-72F8-4AE3-8EF6-C3350A42EE8B}" srcOrd="0" destOrd="0" presId="urn:microsoft.com/office/officeart/2005/8/layout/bList2"/>
    <dgm:cxn modelId="{AC160E36-2A40-41DB-8556-263C353C0DBD}" srcId="{AA29BEED-DACC-463C-8BB9-95194DDEBD8E}" destId="{2B8EDB4B-069B-4DA0-949D-AB7622AA1592}" srcOrd="2" destOrd="0" parTransId="{63C0EB6C-AE7B-4218-BFDF-C8C3A7E94D2B}" sibTransId="{D9DF8CEE-F2FB-4CFC-AC3C-36EC9ED43436}"/>
    <dgm:cxn modelId="{A21FA52A-0A7F-4D74-9870-96DD194A4072}" srcId="{2B8EDB4B-069B-4DA0-949D-AB7622AA1592}" destId="{F3A25D8A-542C-4A02-963F-9E2996A65CD8}" srcOrd="2" destOrd="0" parTransId="{BEC7F63A-F97F-44C7-A88D-21BAE91395FA}" sibTransId="{1372DEA0-F782-4F97-BCF8-6AAF098A7E48}"/>
    <dgm:cxn modelId="{8AA6EFD5-3EF7-4AA2-B010-544901A4AED7}" srcId="{E68E0F7A-86B2-4040-8DDB-882E9CAE1770}" destId="{E644F553-9843-4739-A214-E41B8336C9ED}" srcOrd="0" destOrd="0" parTransId="{E0E73318-C5CD-429A-A62B-BAD64A27BA7D}" sibTransId="{D04131A3-87F3-461B-98C8-AE695F79B310}"/>
    <dgm:cxn modelId="{6AD4BB17-8571-4E2A-86F0-53E2536C4AD8}" type="presOf" srcId="{869A582A-8C2A-407D-864E-9772ED133905}" destId="{E66E8A32-F36A-4646-93BD-8C782BE62AE4}" srcOrd="1" destOrd="0" presId="urn:microsoft.com/office/officeart/2005/8/layout/bList2"/>
    <dgm:cxn modelId="{4E4C39B8-1BC3-49D5-B051-5D34571423E0}" type="presOf" srcId="{869A582A-8C2A-407D-864E-9772ED133905}" destId="{613F9AEF-F432-4506-87D2-0D809A10E242}" srcOrd="0" destOrd="0" presId="urn:microsoft.com/office/officeart/2005/8/layout/bList2"/>
    <dgm:cxn modelId="{A1038A4F-85C2-490A-8558-99E6607D59CD}" srcId="{AA29BEED-DACC-463C-8BB9-95194DDEBD8E}" destId="{869A582A-8C2A-407D-864E-9772ED133905}" srcOrd="0" destOrd="0" parTransId="{CF4A5CFD-31A6-43D2-92DB-FE1B01190793}" sibTransId="{641BB322-1407-43F2-9882-39E3868D58A3}"/>
    <dgm:cxn modelId="{54AE4460-9E48-4F54-8F4B-F050F91A8D45}" type="presParOf" srcId="{F06A473C-6629-4388-9537-F96008C3EA91}" destId="{48DBAD47-5E94-4403-8FC3-290A2178FB6F}" srcOrd="0" destOrd="0" presId="urn:microsoft.com/office/officeart/2005/8/layout/bList2"/>
    <dgm:cxn modelId="{9E88B43E-0E9C-491B-B10B-1AE9DC103B0C}" type="presParOf" srcId="{48DBAD47-5E94-4403-8FC3-290A2178FB6F}" destId="{18D54FA1-3AAC-4B05-B144-704A1C9C628F}" srcOrd="0" destOrd="0" presId="urn:microsoft.com/office/officeart/2005/8/layout/bList2"/>
    <dgm:cxn modelId="{EF7C08B5-DB03-4406-8887-F65D3C71A958}" type="presParOf" srcId="{48DBAD47-5E94-4403-8FC3-290A2178FB6F}" destId="{613F9AEF-F432-4506-87D2-0D809A10E242}" srcOrd="1" destOrd="0" presId="urn:microsoft.com/office/officeart/2005/8/layout/bList2"/>
    <dgm:cxn modelId="{567155B0-A104-4FD0-B032-51B06EC6D3BC}" type="presParOf" srcId="{48DBAD47-5E94-4403-8FC3-290A2178FB6F}" destId="{E66E8A32-F36A-4646-93BD-8C782BE62AE4}" srcOrd="2" destOrd="0" presId="urn:microsoft.com/office/officeart/2005/8/layout/bList2"/>
    <dgm:cxn modelId="{C11979C5-8041-4017-9F17-5F9C854E2734}" type="presParOf" srcId="{48DBAD47-5E94-4403-8FC3-290A2178FB6F}" destId="{5370282C-FCC8-400B-94C7-55C4ADB3C381}" srcOrd="3" destOrd="0" presId="urn:microsoft.com/office/officeart/2005/8/layout/bList2"/>
    <dgm:cxn modelId="{0BFFA612-8502-437B-94C2-CA611D95AA21}" type="presParOf" srcId="{F06A473C-6629-4388-9537-F96008C3EA91}" destId="{D3D8DDC9-E9DD-4B5B-9423-585DBE6F11F0}" srcOrd="1" destOrd="0" presId="urn:microsoft.com/office/officeart/2005/8/layout/bList2"/>
    <dgm:cxn modelId="{5E2CF15B-FCDB-4A9A-86C8-B57E69F22B29}" type="presParOf" srcId="{F06A473C-6629-4388-9537-F96008C3EA91}" destId="{983BAC93-487B-4D3C-8546-42CB3CB56066}" srcOrd="2" destOrd="0" presId="urn:microsoft.com/office/officeart/2005/8/layout/bList2"/>
    <dgm:cxn modelId="{257F1BB9-0A44-4FCF-914F-276290A34CD7}" type="presParOf" srcId="{983BAC93-487B-4D3C-8546-42CB3CB56066}" destId="{F3968EA1-72F8-4AE3-8EF6-C3350A42EE8B}" srcOrd="0" destOrd="0" presId="urn:microsoft.com/office/officeart/2005/8/layout/bList2"/>
    <dgm:cxn modelId="{98C37376-35A6-443D-A099-C6B83EE4DA89}" type="presParOf" srcId="{983BAC93-487B-4D3C-8546-42CB3CB56066}" destId="{4A3F67CE-A4A2-47D9-B362-EB379821EF7C}" srcOrd="1" destOrd="0" presId="urn:microsoft.com/office/officeart/2005/8/layout/bList2"/>
    <dgm:cxn modelId="{D9B5AEEE-E152-4EC4-BF1F-311CFB564082}" type="presParOf" srcId="{983BAC93-487B-4D3C-8546-42CB3CB56066}" destId="{BF459E8A-170D-46FA-8A96-BB7CC3F08D10}" srcOrd="2" destOrd="0" presId="urn:microsoft.com/office/officeart/2005/8/layout/bList2"/>
    <dgm:cxn modelId="{F2F91CCE-B5F9-4C15-84E4-E357DA350FFA}" type="presParOf" srcId="{983BAC93-487B-4D3C-8546-42CB3CB56066}" destId="{79EA3C95-183B-4265-80B8-35202A509F59}" srcOrd="3" destOrd="0" presId="urn:microsoft.com/office/officeart/2005/8/layout/bList2"/>
    <dgm:cxn modelId="{A8BE4FA4-7012-4E63-AC90-A347ED167129}" type="presParOf" srcId="{F06A473C-6629-4388-9537-F96008C3EA91}" destId="{BCAF248A-0DCE-4DD6-B758-DCBC301D26FA}" srcOrd="3" destOrd="0" presId="urn:microsoft.com/office/officeart/2005/8/layout/bList2"/>
    <dgm:cxn modelId="{3E541077-6E54-425B-9D58-4D53C06F6A95}" type="presParOf" srcId="{F06A473C-6629-4388-9537-F96008C3EA91}" destId="{513D83CD-5997-4415-B735-2657B434E4D6}" srcOrd="4" destOrd="0" presId="urn:microsoft.com/office/officeart/2005/8/layout/bList2"/>
    <dgm:cxn modelId="{0E3E0321-4863-4D63-8EB6-A4CB84BDD32F}" type="presParOf" srcId="{513D83CD-5997-4415-B735-2657B434E4D6}" destId="{B4703779-DD8C-490E-BB91-946EDFDF275D}" srcOrd="0" destOrd="0" presId="urn:microsoft.com/office/officeart/2005/8/layout/bList2"/>
    <dgm:cxn modelId="{19D4A003-6473-4F06-87DA-1AE2CDB9BD51}" type="presParOf" srcId="{513D83CD-5997-4415-B735-2657B434E4D6}" destId="{626775B6-547F-4253-B0A3-72E2051566FF}" srcOrd="1" destOrd="0" presId="urn:microsoft.com/office/officeart/2005/8/layout/bList2"/>
    <dgm:cxn modelId="{39CE159A-9BBE-45F9-A772-DE49625058B4}" type="presParOf" srcId="{513D83CD-5997-4415-B735-2657B434E4D6}" destId="{9344E818-9CC4-415B-A010-E4996FABA486}" srcOrd="2" destOrd="0" presId="urn:microsoft.com/office/officeart/2005/8/layout/bList2"/>
    <dgm:cxn modelId="{FC8E0AD8-0A8C-4B30-89C1-37A72535FC6B}" type="presParOf" srcId="{513D83CD-5997-4415-B735-2657B434E4D6}" destId="{E67760F8-C5B7-402B-B6DB-28BFA21B712A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BF999-38F1-4CD9-930B-C5419450B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1B6213B-CF04-48BE-813B-8D64A39D58A1}">
      <dgm:prSet/>
      <dgm:spPr/>
      <dgm:t>
        <a:bodyPr/>
        <a:lstStyle/>
        <a:p>
          <a:pPr rtl="0"/>
          <a:r>
            <a:rPr lang="en-US" dirty="0" smtClean="0"/>
            <a:t>Maxillary sinus </a:t>
          </a:r>
          <a:endParaRPr lang="en-IN" dirty="0"/>
        </a:p>
      </dgm:t>
    </dgm:pt>
    <dgm:pt modelId="{873B9FFC-449C-48B9-B8AC-4F83ADD1EF34}" type="parTrans" cxnId="{4E34ACDF-0B97-4D1F-BE6A-89F31719DB24}">
      <dgm:prSet/>
      <dgm:spPr/>
      <dgm:t>
        <a:bodyPr/>
        <a:lstStyle/>
        <a:p>
          <a:endParaRPr lang="en-IN"/>
        </a:p>
      </dgm:t>
    </dgm:pt>
    <dgm:pt modelId="{D45C3B66-A545-4BAA-BC18-A27E20BE383E}" type="sibTrans" cxnId="{4E34ACDF-0B97-4D1F-BE6A-89F31719DB24}">
      <dgm:prSet/>
      <dgm:spPr/>
      <dgm:t>
        <a:bodyPr/>
        <a:lstStyle/>
        <a:p>
          <a:endParaRPr lang="en-IN"/>
        </a:p>
      </dgm:t>
    </dgm:pt>
    <dgm:pt modelId="{FF999A3E-2937-4722-8AAA-B83D240896B6}">
      <dgm:prSet/>
      <dgm:spPr/>
      <dgm:t>
        <a:bodyPr/>
        <a:lstStyle/>
        <a:p>
          <a:pPr rtl="0"/>
          <a:r>
            <a:rPr lang="en-US" dirty="0" smtClean="0"/>
            <a:t>Incisive foramen and canal</a:t>
          </a:r>
          <a:endParaRPr lang="en-IN" dirty="0"/>
        </a:p>
      </dgm:t>
    </dgm:pt>
    <dgm:pt modelId="{3451068D-5184-496A-8292-CE079951BF65}" type="parTrans" cxnId="{F9A893F0-085F-48F7-B07B-5780EEA0EC06}">
      <dgm:prSet/>
      <dgm:spPr/>
      <dgm:t>
        <a:bodyPr/>
        <a:lstStyle/>
        <a:p>
          <a:endParaRPr lang="en-IN"/>
        </a:p>
      </dgm:t>
    </dgm:pt>
    <dgm:pt modelId="{8EF007BD-9533-4DF6-AA7D-99E766C9A60B}" type="sibTrans" cxnId="{F9A893F0-085F-48F7-B07B-5780EEA0EC06}">
      <dgm:prSet/>
      <dgm:spPr/>
      <dgm:t>
        <a:bodyPr/>
        <a:lstStyle/>
        <a:p>
          <a:endParaRPr lang="en-IN"/>
        </a:p>
      </dgm:t>
    </dgm:pt>
    <dgm:pt modelId="{D9D06F9C-32C3-4A92-A5E4-34DD8BA3F411}">
      <dgm:prSet/>
      <dgm:spPr/>
      <dgm:t>
        <a:bodyPr/>
        <a:lstStyle/>
        <a:p>
          <a:pPr rtl="0"/>
          <a:r>
            <a:rPr lang="en-US" dirty="0" smtClean="0"/>
            <a:t>Greater palatine foramen</a:t>
          </a:r>
          <a:endParaRPr lang="en-IN" dirty="0"/>
        </a:p>
      </dgm:t>
    </dgm:pt>
    <dgm:pt modelId="{B0451B9A-4D42-47BB-BD82-2AE65B9F1920}" type="parTrans" cxnId="{5124D1E3-E386-485A-8086-C727718324A3}">
      <dgm:prSet/>
      <dgm:spPr/>
      <dgm:t>
        <a:bodyPr/>
        <a:lstStyle/>
        <a:p>
          <a:endParaRPr lang="en-IN"/>
        </a:p>
      </dgm:t>
    </dgm:pt>
    <dgm:pt modelId="{7827F820-D729-459E-A689-5360A96ED8FC}" type="sibTrans" cxnId="{5124D1E3-E386-485A-8086-C727718324A3}">
      <dgm:prSet/>
      <dgm:spPr/>
      <dgm:t>
        <a:bodyPr/>
        <a:lstStyle/>
        <a:p>
          <a:endParaRPr lang="en-IN"/>
        </a:p>
      </dgm:t>
    </dgm:pt>
    <dgm:pt modelId="{DE1E99EC-7CB5-4B07-ADB0-8B607F22C18C}">
      <dgm:prSet/>
      <dgm:spPr/>
      <dgm:t>
        <a:bodyPr/>
        <a:lstStyle/>
        <a:p>
          <a:pPr rtl="0"/>
          <a:r>
            <a:rPr lang="en-US" dirty="0" smtClean="0"/>
            <a:t>Mental foramen </a:t>
          </a:r>
          <a:endParaRPr lang="en-IN" dirty="0"/>
        </a:p>
      </dgm:t>
    </dgm:pt>
    <dgm:pt modelId="{63C3B6ED-BA0E-486D-9D61-F6D808285956}" type="parTrans" cxnId="{881D09C4-3CE3-4AC3-A903-687E798B4DBB}">
      <dgm:prSet/>
      <dgm:spPr/>
      <dgm:t>
        <a:bodyPr/>
        <a:lstStyle/>
        <a:p>
          <a:endParaRPr lang="en-IN"/>
        </a:p>
      </dgm:t>
    </dgm:pt>
    <dgm:pt modelId="{6AFF2782-DFC0-4F90-B868-38262EECC61D}" type="sibTrans" cxnId="{881D09C4-3CE3-4AC3-A903-687E798B4DBB}">
      <dgm:prSet/>
      <dgm:spPr/>
      <dgm:t>
        <a:bodyPr/>
        <a:lstStyle/>
        <a:p>
          <a:endParaRPr lang="en-IN"/>
        </a:p>
      </dgm:t>
    </dgm:pt>
    <dgm:pt modelId="{4645B528-148C-489A-A9BB-CBD3A1882AD6}">
      <dgm:prSet/>
      <dgm:spPr/>
      <dgm:t>
        <a:bodyPr/>
        <a:lstStyle/>
        <a:p>
          <a:pPr rtl="0"/>
          <a:r>
            <a:rPr lang="en-US" dirty="0" err="1" smtClean="0"/>
            <a:t>Submandibular</a:t>
          </a:r>
          <a:r>
            <a:rPr lang="en-US" dirty="0" smtClean="0"/>
            <a:t> </a:t>
          </a:r>
          <a:r>
            <a:rPr lang="en-US" dirty="0" err="1" smtClean="0"/>
            <a:t>fossa</a:t>
          </a:r>
          <a:endParaRPr lang="en-US" dirty="0"/>
        </a:p>
      </dgm:t>
    </dgm:pt>
    <dgm:pt modelId="{2BB6139B-5AD2-4FFF-862D-719A34F14934}" type="parTrans" cxnId="{DBE0CBE5-DE4C-433A-98EB-BF25EC331FA2}">
      <dgm:prSet/>
      <dgm:spPr/>
      <dgm:t>
        <a:bodyPr/>
        <a:lstStyle/>
        <a:p>
          <a:endParaRPr lang="en-IN"/>
        </a:p>
      </dgm:t>
    </dgm:pt>
    <dgm:pt modelId="{A592B227-5996-48A4-B8CC-9B6244472046}" type="sibTrans" cxnId="{DBE0CBE5-DE4C-433A-98EB-BF25EC331FA2}">
      <dgm:prSet/>
      <dgm:spPr/>
      <dgm:t>
        <a:bodyPr/>
        <a:lstStyle/>
        <a:p>
          <a:endParaRPr lang="en-IN"/>
        </a:p>
      </dgm:t>
    </dgm:pt>
    <dgm:pt modelId="{8C393835-2078-4D62-8A10-981D0121F0C8}">
      <dgm:prSet/>
      <dgm:spPr/>
      <dgm:t>
        <a:bodyPr/>
        <a:lstStyle/>
        <a:p>
          <a:pPr rtl="0"/>
          <a:r>
            <a:rPr lang="en-US" dirty="0" err="1" smtClean="0"/>
            <a:t>Mandibular</a:t>
          </a:r>
          <a:r>
            <a:rPr lang="en-US" dirty="0" smtClean="0"/>
            <a:t> canal </a:t>
          </a:r>
          <a:endParaRPr lang="en-IN" dirty="0"/>
        </a:p>
      </dgm:t>
    </dgm:pt>
    <dgm:pt modelId="{35975245-B143-41D0-A690-2D316F24EAD0}" type="parTrans" cxnId="{A53D6596-6A37-45DF-8488-0C349D668533}">
      <dgm:prSet/>
      <dgm:spPr/>
      <dgm:t>
        <a:bodyPr/>
        <a:lstStyle/>
        <a:p>
          <a:endParaRPr lang="en-IN"/>
        </a:p>
      </dgm:t>
    </dgm:pt>
    <dgm:pt modelId="{11FDA5B4-5F3B-45C3-9DEC-3C0F3A27213F}" type="sibTrans" cxnId="{A53D6596-6A37-45DF-8488-0C349D668533}">
      <dgm:prSet/>
      <dgm:spPr/>
      <dgm:t>
        <a:bodyPr/>
        <a:lstStyle/>
        <a:p>
          <a:endParaRPr lang="en-IN"/>
        </a:p>
      </dgm:t>
    </dgm:pt>
    <dgm:pt modelId="{1320CC53-0FCC-49E2-A0B7-92AE0ABA0CC8}">
      <dgm:prSet/>
      <dgm:spPr/>
      <dgm:t>
        <a:bodyPr/>
        <a:lstStyle/>
        <a:p>
          <a:pPr rtl="0"/>
          <a:r>
            <a:rPr lang="en-US" dirty="0" err="1" smtClean="0"/>
            <a:t>Nasolacrimal</a:t>
          </a:r>
          <a:r>
            <a:rPr lang="en-US" dirty="0" smtClean="0"/>
            <a:t> canal</a:t>
          </a:r>
          <a:endParaRPr lang="en-IN" dirty="0"/>
        </a:p>
      </dgm:t>
    </dgm:pt>
    <dgm:pt modelId="{8A4804AA-B973-4BAE-8FF9-6AAAF5B95ADE}" type="parTrans" cxnId="{33150EC3-9564-45E5-B025-C748CD97F8D9}">
      <dgm:prSet/>
      <dgm:spPr/>
      <dgm:t>
        <a:bodyPr/>
        <a:lstStyle/>
        <a:p>
          <a:endParaRPr lang="en-IN"/>
        </a:p>
      </dgm:t>
    </dgm:pt>
    <dgm:pt modelId="{B54E4B74-A91D-40F1-8C17-01A8445DCE78}" type="sibTrans" cxnId="{33150EC3-9564-45E5-B025-C748CD97F8D9}">
      <dgm:prSet/>
      <dgm:spPr/>
      <dgm:t>
        <a:bodyPr/>
        <a:lstStyle/>
        <a:p>
          <a:endParaRPr lang="en-IN"/>
        </a:p>
      </dgm:t>
    </dgm:pt>
    <dgm:pt modelId="{8B51371A-2274-40B2-858D-8AA0EFC0B39E}">
      <dgm:prSet/>
      <dgm:spPr/>
      <dgm:t>
        <a:bodyPr/>
        <a:lstStyle/>
        <a:p>
          <a:pPr rtl="0"/>
          <a:r>
            <a:rPr lang="en-US" dirty="0" smtClean="0"/>
            <a:t>Marrow spaces of the jaws.</a:t>
          </a:r>
          <a:endParaRPr lang="en-IN" dirty="0"/>
        </a:p>
      </dgm:t>
    </dgm:pt>
    <dgm:pt modelId="{E9BDC6F2-E06D-43F3-995B-7126B2B317D2}" type="parTrans" cxnId="{2C09C8D0-6962-4761-B903-72E62C400CA4}">
      <dgm:prSet/>
      <dgm:spPr/>
      <dgm:t>
        <a:bodyPr/>
        <a:lstStyle/>
        <a:p>
          <a:endParaRPr lang="en-IN"/>
        </a:p>
      </dgm:t>
    </dgm:pt>
    <dgm:pt modelId="{2E8EE4CD-FDCD-4559-B59A-B3CBD02D42A6}" type="sibTrans" cxnId="{2C09C8D0-6962-4761-B903-72E62C400CA4}">
      <dgm:prSet/>
      <dgm:spPr/>
      <dgm:t>
        <a:bodyPr/>
        <a:lstStyle/>
        <a:p>
          <a:endParaRPr lang="en-IN"/>
        </a:p>
      </dgm:t>
    </dgm:pt>
    <dgm:pt modelId="{41D90109-DC4F-470B-862D-F737E263E738}" type="pres">
      <dgm:prSet presAssocID="{38DBF999-38F1-4CD9-930B-C5419450B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4687FEA-2D4B-4A70-A130-3AEABE4FAA89}" type="pres">
      <dgm:prSet presAssocID="{C1B6213B-CF04-48BE-813B-8D64A39D58A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A47E96-6735-4368-948F-5B7DB05E7FBF}" type="pres">
      <dgm:prSet presAssocID="{D45C3B66-A545-4BAA-BC18-A27E20BE383E}" presName="spacer" presStyleCnt="0"/>
      <dgm:spPr/>
    </dgm:pt>
    <dgm:pt modelId="{29975AAF-4724-434C-B32B-F992CD169B5A}" type="pres">
      <dgm:prSet presAssocID="{FF999A3E-2937-4722-8AAA-B83D240896B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A267ED-1812-497A-B780-028DDC1D2601}" type="pres">
      <dgm:prSet presAssocID="{8EF007BD-9533-4DF6-AA7D-99E766C9A60B}" presName="spacer" presStyleCnt="0"/>
      <dgm:spPr/>
    </dgm:pt>
    <dgm:pt modelId="{22794273-10E1-4FDE-84DA-F3A5D9E54E68}" type="pres">
      <dgm:prSet presAssocID="{D9D06F9C-32C3-4A92-A5E4-34DD8BA3F41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7D3C63-8ED8-4DF7-9ABA-E388B1B56A92}" type="pres">
      <dgm:prSet presAssocID="{7827F820-D729-459E-A689-5360A96ED8FC}" presName="spacer" presStyleCnt="0"/>
      <dgm:spPr/>
    </dgm:pt>
    <dgm:pt modelId="{9C372E23-B0DA-47A7-8AFD-46DCF1B453EF}" type="pres">
      <dgm:prSet presAssocID="{DE1E99EC-7CB5-4B07-ADB0-8B607F22C18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636D2E-09F4-4AA9-B43F-0B4F99EA38B0}" type="pres">
      <dgm:prSet presAssocID="{6AFF2782-DFC0-4F90-B868-38262EECC61D}" presName="spacer" presStyleCnt="0"/>
      <dgm:spPr/>
    </dgm:pt>
    <dgm:pt modelId="{23D45A61-6E81-4AA6-BB66-F5DA9303101C}" type="pres">
      <dgm:prSet presAssocID="{4645B528-148C-489A-A9BB-CBD3A1882AD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962E4D-86DC-418C-B710-E0FDE596A94D}" type="pres">
      <dgm:prSet presAssocID="{A592B227-5996-48A4-B8CC-9B6244472046}" presName="spacer" presStyleCnt="0"/>
      <dgm:spPr/>
    </dgm:pt>
    <dgm:pt modelId="{5A2B7FC9-4664-47A7-98E2-6DA7099D440A}" type="pres">
      <dgm:prSet presAssocID="{8C393835-2078-4D62-8A10-981D0121F0C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DEF2EE-0C8A-4EC2-9442-51A8C1971AF0}" type="pres">
      <dgm:prSet presAssocID="{11FDA5B4-5F3B-45C3-9DEC-3C0F3A27213F}" presName="spacer" presStyleCnt="0"/>
      <dgm:spPr/>
    </dgm:pt>
    <dgm:pt modelId="{4772F3D4-CECB-4905-A021-C2D1B7E31114}" type="pres">
      <dgm:prSet presAssocID="{1320CC53-0FCC-49E2-A0B7-92AE0ABA0CC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91C6E9-B855-4E44-80F3-63A7B2074772}" type="pres">
      <dgm:prSet presAssocID="{B54E4B74-A91D-40F1-8C17-01A8445DCE78}" presName="spacer" presStyleCnt="0"/>
      <dgm:spPr/>
    </dgm:pt>
    <dgm:pt modelId="{695B2F05-D6D1-47BC-B223-0C6677730050}" type="pres">
      <dgm:prSet presAssocID="{8B51371A-2274-40B2-858D-8AA0EFC0B39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F61E11E-2D08-4B2C-B828-4A2FCD876F7E}" type="presOf" srcId="{8B51371A-2274-40B2-858D-8AA0EFC0B39E}" destId="{695B2F05-D6D1-47BC-B223-0C6677730050}" srcOrd="0" destOrd="0" presId="urn:microsoft.com/office/officeart/2005/8/layout/vList2"/>
    <dgm:cxn modelId="{DE389499-6D67-41E4-A9EC-074307036D9E}" type="presOf" srcId="{8C393835-2078-4D62-8A10-981D0121F0C8}" destId="{5A2B7FC9-4664-47A7-98E2-6DA7099D440A}" srcOrd="0" destOrd="0" presId="urn:microsoft.com/office/officeart/2005/8/layout/vList2"/>
    <dgm:cxn modelId="{2D1E90AC-49E8-4095-83E4-D6F40019BF31}" type="presOf" srcId="{D9D06F9C-32C3-4A92-A5E4-34DD8BA3F411}" destId="{22794273-10E1-4FDE-84DA-F3A5D9E54E68}" srcOrd="0" destOrd="0" presId="urn:microsoft.com/office/officeart/2005/8/layout/vList2"/>
    <dgm:cxn modelId="{4CCD19DC-3DED-4103-803E-233E4B6BB6DA}" type="presOf" srcId="{FF999A3E-2937-4722-8AAA-B83D240896B6}" destId="{29975AAF-4724-434C-B32B-F992CD169B5A}" srcOrd="0" destOrd="0" presId="urn:microsoft.com/office/officeart/2005/8/layout/vList2"/>
    <dgm:cxn modelId="{D8FD5DA7-A37F-421C-B9D2-1A42984662D3}" type="presOf" srcId="{C1B6213B-CF04-48BE-813B-8D64A39D58A1}" destId="{04687FEA-2D4B-4A70-A130-3AEABE4FAA89}" srcOrd="0" destOrd="0" presId="urn:microsoft.com/office/officeart/2005/8/layout/vList2"/>
    <dgm:cxn modelId="{403448C5-9B81-4ACD-A56A-D1CA0EDB3978}" type="presOf" srcId="{38DBF999-38F1-4CD9-930B-C5419450B82A}" destId="{41D90109-DC4F-470B-862D-F737E263E738}" srcOrd="0" destOrd="0" presId="urn:microsoft.com/office/officeart/2005/8/layout/vList2"/>
    <dgm:cxn modelId="{3F2C6027-07DC-4D03-920E-61DC89BE0588}" type="presOf" srcId="{4645B528-148C-489A-A9BB-CBD3A1882AD6}" destId="{23D45A61-6E81-4AA6-BB66-F5DA9303101C}" srcOrd="0" destOrd="0" presId="urn:microsoft.com/office/officeart/2005/8/layout/vList2"/>
    <dgm:cxn modelId="{33150EC3-9564-45E5-B025-C748CD97F8D9}" srcId="{38DBF999-38F1-4CD9-930B-C5419450B82A}" destId="{1320CC53-0FCC-49E2-A0B7-92AE0ABA0CC8}" srcOrd="6" destOrd="0" parTransId="{8A4804AA-B973-4BAE-8FF9-6AAAF5B95ADE}" sibTransId="{B54E4B74-A91D-40F1-8C17-01A8445DCE78}"/>
    <dgm:cxn modelId="{56ECB7BA-022D-4463-8FA6-7A89A776F6B8}" type="presOf" srcId="{1320CC53-0FCC-49E2-A0B7-92AE0ABA0CC8}" destId="{4772F3D4-CECB-4905-A021-C2D1B7E31114}" srcOrd="0" destOrd="0" presId="urn:microsoft.com/office/officeart/2005/8/layout/vList2"/>
    <dgm:cxn modelId="{A53D6596-6A37-45DF-8488-0C349D668533}" srcId="{38DBF999-38F1-4CD9-930B-C5419450B82A}" destId="{8C393835-2078-4D62-8A10-981D0121F0C8}" srcOrd="5" destOrd="0" parTransId="{35975245-B143-41D0-A690-2D316F24EAD0}" sibTransId="{11FDA5B4-5F3B-45C3-9DEC-3C0F3A27213F}"/>
    <dgm:cxn modelId="{F72AD59C-88C7-4A63-9CBA-A7E7247965FE}" type="presOf" srcId="{DE1E99EC-7CB5-4B07-ADB0-8B607F22C18C}" destId="{9C372E23-B0DA-47A7-8AFD-46DCF1B453EF}" srcOrd="0" destOrd="0" presId="urn:microsoft.com/office/officeart/2005/8/layout/vList2"/>
    <dgm:cxn modelId="{F9A893F0-085F-48F7-B07B-5780EEA0EC06}" srcId="{38DBF999-38F1-4CD9-930B-C5419450B82A}" destId="{FF999A3E-2937-4722-8AAA-B83D240896B6}" srcOrd="1" destOrd="0" parTransId="{3451068D-5184-496A-8292-CE079951BF65}" sibTransId="{8EF007BD-9533-4DF6-AA7D-99E766C9A60B}"/>
    <dgm:cxn modelId="{4E34ACDF-0B97-4D1F-BE6A-89F31719DB24}" srcId="{38DBF999-38F1-4CD9-930B-C5419450B82A}" destId="{C1B6213B-CF04-48BE-813B-8D64A39D58A1}" srcOrd="0" destOrd="0" parTransId="{873B9FFC-449C-48B9-B8AC-4F83ADD1EF34}" sibTransId="{D45C3B66-A545-4BAA-BC18-A27E20BE383E}"/>
    <dgm:cxn modelId="{881D09C4-3CE3-4AC3-A903-687E798B4DBB}" srcId="{38DBF999-38F1-4CD9-930B-C5419450B82A}" destId="{DE1E99EC-7CB5-4B07-ADB0-8B607F22C18C}" srcOrd="3" destOrd="0" parTransId="{63C3B6ED-BA0E-486D-9D61-F6D808285956}" sibTransId="{6AFF2782-DFC0-4F90-B868-38262EECC61D}"/>
    <dgm:cxn modelId="{DBE0CBE5-DE4C-433A-98EB-BF25EC331FA2}" srcId="{38DBF999-38F1-4CD9-930B-C5419450B82A}" destId="{4645B528-148C-489A-A9BB-CBD3A1882AD6}" srcOrd="4" destOrd="0" parTransId="{2BB6139B-5AD2-4FFF-862D-719A34F14934}" sibTransId="{A592B227-5996-48A4-B8CC-9B6244472046}"/>
    <dgm:cxn modelId="{5124D1E3-E386-485A-8086-C727718324A3}" srcId="{38DBF999-38F1-4CD9-930B-C5419450B82A}" destId="{D9D06F9C-32C3-4A92-A5E4-34DD8BA3F411}" srcOrd="2" destOrd="0" parTransId="{B0451B9A-4D42-47BB-BD82-2AE65B9F1920}" sibTransId="{7827F820-D729-459E-A689-5360A96ED8FC}"/>
    <dgm:cxn modelId="{2C09C8D0-6962-4761-B903-72E62C400CA4}" srcId="{38DBF999-38F1-4CD9-930B-C5419450B82A}" destId="{8B51371A-2274-40B2-858D-8AA0EFC0B39E}" srcOrd="7" destOrd="0" parTransId="{E9BDC6F2-E06D-43F3-995B-7126B2B317D2}" sibTransId="{2E8EE4CD-FDCD-4559-B59A-B3CBD02D42A6}"/>
    <dgm:cxn modelId="{4F960026-59F3-4B22-880D-6D608F3F3F07}" type="presParOf" srcId="{41D90109-DC4F-470B-862D-F737E263E738}" destId="{04687FEA-2D4B-4A70-A130-3AEABE4FAA89}" srcOrd="0" destOrd="0" presId="urn:microsoft.com/office/officeart/2005/8/layout/vList2"/>
    <dgm:cxn modelId="{C6C96F33-7FB6-456A-B3A4-A3BF1DA74F54}" type="presParOf" srcId="{41D90109-DC4F-470B-862D-F737E263E738}" destId="{1BA47E96-6735-4368-948F-5B7DB05E7FBF}" srcOrd="1" destOrd="0" presId="urn:microsoft.com/office/officeart/2005/8/layout/vList2"/>
    <dgm:cxn modelId="{AC5811F3-B885-48F6-A929-66F39729CF62}" type="presParOf" srcId="{41D90109-DC4F-470B-862D-F737E263E738}" destId="{29975AAF-4724-434C-B32B-F992CD169B5A}" srcOrd="2" destOrd="0" presId="urn:microsoft.com/office/officeart/2005/8/layout/vList2"/>
    <dgm:cxn modelId="{DE6FA149-B5F5-458B-AA41-CD2B7EBF911A}" type="presParOf" srcId="{41D90109-DC4F-470B-862D-F737E263E738}" destId="{48A267ED-1812-497A-B780-028DDC1D2601}" srcOrd="3" destOrd="0" presId="urn:microsoft.com/office/officeart/2005/8/layout/vList2"/>
    <dgm:cxn modelId="{E1F7B834-8D31-423E-B899-FBC568A1BE5C}" type="presParOf" srcId="{41D90109-DC4F-470B-862D-F737E263E738}" destId="{22794273-10E1-4FDE-84DA-F3A5D9E54E68}" srcOrd="4" destOrd="0" presId="urn:microsoft.com/office/officeart/2005/8/layout/vList2"/>
    <dgm:cxn modelId="{556F0A94-962D-4AA8-BF22-3AD6E9A67413}" type="presParOf" srcId="{41D90109-DC4F-470B-862D-F737E263E738}" destId="{7C7D3C63-8ED8-4DF7-9ABA-E388B1B56A92}" srcOrd="5" destOrd="0" presId="urn:microsoft.com/office/officeart/2005/8/layout/vList2"/>
    <dgm:cxn modelId="{51FA841F-99DD-487E-B5E6-3B2F3186A7CD}" type="presParOf" srcId="{41D90109-DC4F-470B-862D-F737E263E738}" destId="{9C372E23-B0DA-47A7-8AFD-46DCF1B453EF}" srcOrd="6" destOrd="0" presId="urn:microsoft.com/office/officeart/2005/8/layout/vList2"/>
    <dgm:cxn modelId="{3D929327-4EE7-4B07-872F-A45279F771F0}" type="presParOf" srcId="{41D90109-DC4F-470B-862D-F737E263E738}" destId="{9B636D2E-09F4-4AA9-B43F-0B4F99EA38B0}" srcOrd="7" destOrd="0" presId="urn:microsoft.com/office/officeart/2005/8/layout/vList2"/>
    <dgm:cxn modelId="{AF44AE28-F565-42AF-A075-67072BF75285}" type="presParOf" srcId="{41D90109-DC4F-470B-862D-F737E263E738}" destId="{23D45A61-6E81-4AA6-BB66-F5DA9303101C}" srcOrd="8" destOrd="0" presId="urn:microsoft.com/office/officeart/2005/8/layout/vList2"/>
    <dgm:cxn modelId="{2124853B-21F3-48F2-A7E4-804D61118FCE}" type="presParOf" srcId="{41D90109-DC4F-470B-862D-F737E263E738}" destId="{12962E4D-86DC-418C-B710-E0FDE596A94D}" srcOrd="9" destOrd="0" presId="urn:microsoft.com/office/officeart/2005/8/layout/vList2"/>
    <dgm:cxn modelId="{6300A8E2-538F-406A-87E5-ADA723A83825}" type="presParOf" srcId="{41D90109-DC4F-470B-862D-F737E263E738}" destId="{5A2B7FC9-4664-47A7-98E2-6DA7099D440A}" srcOrd="10" destOrd="0" presId="urn:microsoft.com/office/officeart/2005/8/layout/vList2"/>
    <dgm:cxn modelId="{08BA534B-22D6-4E4C-A28F-7E23853F8F6B}" type="presParOf" srcId="{41D90109-DC4F-470B-862D-F737E263E738}" destId="{4CDEF2EE-0C8A-4EC2-9442-51A8C1971AF0}" srcOrd="11" destOrd="0" presId="urn:microsoft.com/office/officeart/2005/8/layout/vList2"/>
    <dgm:cxn modelId="{8C3EBC4E-7892-4F37-83EA-5172DEA89EF6}" type="presParOf" srcId="{41D90109-DC4F-470B-862D-F737E263E738}" destId="{4772F3D4-CECB-4905-A021-C2D1B7E31114}" srcOrd="12" destOrd="0" presId="urn:microsoft.com/office/officeart/2005/8/layout/vList2"/>
    <dgm:cxn modelId="{9D3C99B5-D29B-455A-B5C5-28B1A2FED421}" type="presParOf" srcId="{41D90109-DC4F-470B-862D-F737E263E738}" destId="{0E91C6E9-B855-4E44-80F3-63A7B2074772}" srcOrd="13" destOrd="0" presId="urn:microsoft.com/office/officeart/2005/8/layout/vList2"/>
    <dgm:cxn modelId="{387475E5-24CE-4419-9E4D-B6FAEBABC4EA}" type="presParOf" srcId="{41D90109-DC4F-470B-862D-F737E263E738}" destId="{695B2F05-D6D1-47BC-B223-0C6677730050}" srcOrd="14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23A266-F9F6-4CAB-808D-F0392E724ED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1B59A437-573A-4373-8AA1-15A04FF5B27F}">
      <dgm:prSet/>
      <dgm:spPr/>
      <dgm:t>
        <a:bodyPr/>
        <a:lstStyle/>
        <a:p>
          <a:pPr rtl="0"/>
          <a:r>
            <a:rPr lang="en-US" dirty="0" smtClean="0"/>
            <a:t>FALSE OR ANATOMIC PERIAPICAL RADIOLUCENCIES</a:t>
          </a:r>
          <a:endParaRPr lang="en-IN" dirty="0"/>
        </a:p>
      </dgm:t>
    </dgm:pt>
    <dgm:pt modelId="{117340F9-3749-4BD5-8F49-C7612B4B3FFA}" type="parTrans" cxnId="{EBC6C4E1-A438-4558-847B-E371A814788D}">
      <dgm:prSet/>
      <dgm:spPr/>
      <dgm:t>
        <a:bodyPr/>
        <a:lstStyle/>
        <a:p>
          <a:endParaRPr lang="en-IN"/>
        </a:p>
      </dgm:t>
    </dgm:pt>
    <dgm:pt modelId="{C14A7282-3905-490E-9A0F-6F02EA596F18}" type="sibTrans" cxnId="{EBC6C4E1-A438-4558-847B-E371A814788D}">
      <dgm:prSet/>
      <dgm:spPr/>
      <dgm:t>
        <a:bodyPr/>
        <a:lstStyle/>
        <a:p>
          <a:endParaRPr lang="en-IN"/>
        </a:p>
      </dgm:t>
    </dgm:pt>
    <dgm:pt modelId="{40D83844-C13D-421D-B4DF-A6BB5BD34254}" type="pres">
      <dgm:prSet presAssocID="{1823A266-F9F6-4CAB-808D-F0392E724E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3E5148C-8F9A-4D16-82EC-0C1F7B0516A9}" type="pres">
      <dgm:prSet presAssocID="{1B59A437-573A-4373-8AA1-15A04FF5B27F}" presName="composite" presStyleCnt="0"/>
      <dgm:spPr/>
    </dgm:pt>
    <dgm:pt modelId="{055D6E0A-9B67-4DFE-B6A2-735F16E9EC5F}" type="pres">
      <dgm:prSet presAssocID="{1B59A437-573A-4373-8AA1-15A04FF5B27F}" presName="imgShp" presStyleLbl="fgImgPlace1" presStyleIdx="0" presStyleCnt="1"/>
      <dgm:spPr/>
    </dgm:pt>
    <dgm:pt modelId="{9373BF43-F6DC-4D05-80CD-5685C2F89ABB}" type="pres">
      <dgm:prSet presAssocID="{1B59A437-573A-4373-8AA1-15A04FF5B27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A76D87E-CA7A-437C-BA9C-4B310ADCE6C5}" type="presOf" srcId="{1823A266-F9F6-4CAB-808D-F0392E724ED4}" destId="{40D83844-C13D-421D-B4DF-A6BB5BD34254}" srcOrd="0" destOrd="0" presId="urn:microsoft.com/office/officeart/2005/8/layout/vList3"/>
    <dgm:cxn modelId="{EBC6C4E1-A438-4558-847B-E371A814788D}" srcId="{1823A266-F9F6-4CAB-808D-F0392E724ED4}" destId="{1B59A437-573A-4373-8AA1-15A04FF5B27F}" srcOrd="0" destOrd="0" parTransId="{117340F9-3749-4BD5-8F49-C7612B4B3FFA}" sibTransId="{C14A7282-3905-490E-9A0F-6F02EA596F18}"/>
    <dgm:cxn modelId="{4450D305-5C4C-488F-9253-1B1F76E82BAF}" type="presOf" srcId="{1B59A437-573A-4373-8AA1-15A04FF5B27F}" destId="{9373BF43-F6DC-4D05-80CD-5685C2F89ABB}" srcOrd="0" destOrd="0" presId="urn:microsoft.com/office/officeart/2005/8/layout/vList3"/>
    <dgm:cxn modelId="{9F21B39D-496E-40A9-A591-D4F9C90696BF}" type="presParOf" srcId="{40D83844-C13D-421D-B4DF-A6BB5BD34254}" destId="{A3E5148C-8F9A-4D16-82EC-0C1F7B0516A9}" srcOrd="0" destOrd="0" presId="urn:microsoft.com/office/officeart/2005/8/layout/vList3"/>
    <dgm:cxn modelId="{5CF0DEE5-5A7D-491E-A737-1CF41D1C60C2}" type="presParOf" srcId="{A3E5148C-8F9A-4D16-82EC-0C1F7B0516A9}" destId="{055D6E0A-9B67-4DFE-B6A2-735F16E9EC5F}" srcOrd="0" destOrd="0" presId="urn:microsoft.com/office/officeart/2005/8/layout/vList3"/>
    <dgm:cxn modelId="{75FD0A87-BC4C-4FD1-9C8A-51966C66FB77}" type="presParOf" srcId="{A3E5148C-8F9A-4D16-82EC-0C1F7B0516A9}" destId="{9373BF43-F6DC-4D05-80CD-5685C2F89ABB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159B92-60E3-4188-B377-D502CD43C0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EF61415E-F1AB-4AA8-8777-EDC62D95F8EA}">
      <dgm:prSet/>
      <dgm:spPr/>
      <dgm:t>
        <a:bodyPr/>
        <a:lstStyle/>
        <a:p>
          <a:pPr rtl="0"/>
          <a:r>
            <a:rPr lang="en-US" dirty="0" smtClean="0"/>
            <a:t>TRUE PERIAPICAL RADIOLUCENCIES</a:t>
          </a:r>
          <a:endParaRPr lang="en-IN" dirty="0"/>
        </a:p>
      </dgm:t>
    </dgm:pt>
    <dgm:pt modelId="{BD6B4D64-190C-4291-A21B-69B1EB45DE38}" type="parTrans" cxnId="{1547BFD0-C5BD-4C98-8104-F524DFDB8A31}">
      <dgm:prSet/>
      <dgm:spPr/>
      <dgm:t>
        <a:bodyPr/>
        <a:lstStyle/>
        <a:p>
          <a:endParaRPr lang="en-IN"/>
        </a:p>
      </dgm:t>
    </dgm:pt>
    <dgm:pt modelId="{8CE43F6C-891A-45CA-9832-4BA8E2D5C65E}" type="sibTrans" cxnId="{1547BFD0-C5BD-4C98-8104-F524DFDB8A31}">
      <dgm:prSet/>
      <dgm:spPr/>
      <dgm:t>
        <a:bodyPr/>
        <a:lstStyle/>
        <a:p>
          <a:endParaRPr lang="en-IN"/>
        </a:p>
      </dgm:t>
    </dgm:pt>
    <dgm:pt modelId="{B98432DE-B221-4A59-9583-065D07661DDC}" type="pres">
      <dgm:prSet presAssocID="{3E159B92-60E3-4188-B377-D502CD43C0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F86DEC9-3F79-49F0-9994-FA02FE42E60C}" type="pres">
      <dgm:prSet presAssocID="{EF61415E-F1AB-4AA8-8777-EDC62D95F8EA}" presName="composite" presStyleCnt="0"/>
      <dgm:spPr/>
    </dgm:pt>
    <dgm:pt modelId="{4417AB4B-B2A8-4ED5-BBC7-F03DBD58FD39}" type="pres">
      <dgm:prSet presAssocID="{EF61415E-F1AB-4AA8-8777-EDC62D95F8EA}" presName="imgShp" presStyleLbl="fgImgPlace1" presStyleIdx="0" presStyleCnt="1"/>
      <dgm:spPr/>
    </dgm:pt>
    <dgm:pt modelId="{73F76E53-3479-41B8-9919-3348A02949F7}" type="pres">
      <dgm:prSet presAssocID="{EF61415E-F1AB-4AA8-8777-EDC62D95F8E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547BFD0-C5BD-4C98-8104-F524DFDB8A31}" srcId="{3E159B92-60E3-4188-B377-D502CD43C0E3}" destId="{EF61415E-F1AB-4AA8-8777-EDC62D95F8EA}" srcOrd="0" destOrd="0" parTransId="{BD6B4D64-190C-4291-A21B-69B1EB45DE38}" sibTransId="{8CE43F6C-891A-45CA-9832-4BA8E2D5C65E}"/>
    <dgm:cxn modelId="{EF5F4377-054C-4803-9022-FB2345F14213}" type="presOf" srcId="{3E159B92-60E3-4188-B377-D502CD43C0E3}" destId="{B98432DE-B221-4A59-9583-065D07661DDC}" srcOrd="0" destOrd="0" presId="urn:microsoft.com/office/officeart/2005/8/layout/vList3"/>
    <dgm:cxn modelId="{FE85C6D4-BC0F-45E8-A9CF-B75C69993498}" type="presOf" srcId="{EF61415E-F1AB-4AA8-8777-EDC62D95F8EA}" destId="{73F76E53-3479-41B8-9919-3348A02949F7}" srcOrd="0" destOrd="0" presId="urn:microsoft.com/office/officeart/2005/8/layout/vList3"/>
    <dgm:cxn modelId="{1D992C43-408F-40E6-AE6E-60A2E5DD96B9}" type="presParOf" srcId="{B98432DE-B221-4A59-9583-065D07661DDC}" destId="{1F86DEC9-3F79-49F0-9994-FA02FE42E60C}" srcOrd="0" destOrd="0" presId="urn:microsoft.com/office/officeart/2005/8/layout/vList3"/>
    <dgm:cxn modelId="{115AAE96-1A73-4018-A1AC-9AC47CC866EF}" type="presParOf" srcId="{1F86DEC9-3F79-49F0-9994-FA02FE42E60C}" destId="{4417AB4B-B2A8-4ED5-BBC7-F03DBD58FD39}" srcOrd="0" destOrd="0" presId="urn:microsoft.com/office/officeart/2005/8/layout/vList3"/>
    <dgm:cxn modelId="{71A52988-6742-405F-879C-6ABDF1573B8E}" type="presParOf" srcId="{1F86DEC9-3F79-49F0-9994-FA02FE42E60C}" destId="{73F76E53-3479-41B8-9919-3348A02949F7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0018A6-A543-4229-AB38-680B1CB7895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63DA87E2-1885-4383-944E-6C36B079CBD5}">
      <dgm:prSet/>
      <dgm:spPr/>
      <dgm:t>
        <a:bodyPr/>
        <a:lstStyle/>
        <a:p>
          <a:pPr rtl="0"/>
          <a:r>
            <a:rPr lang="en-US" dirty="0" smtClean="0"/>
            <a:t>Periodontal disease</a:t>
          </a:r>
          <a:endParaRPr lang="en-IN" dirty="0"/>
        </a:p>
      </dgm:t>
    </dgm:pt>
    <dgm:pt modelId="{8D3424E5-E85C-4E59-A5BF-9745BEF7E6B9}" type="parTrans" cxnId="{CCA979B2-EA1F-415A-BFF0-01BCB4D85499}">
      <dgm:prSet/>
      <dgm:spPr/>
      <dgm:t>
        <a:bodyPr/>
        <a:lstStyle/>
        <a:p>
          <a:endParaRPr lang="en-IN"/>
        </a:p>
      </dgm:t>
    </dgm:pt>
    <dgm:pt modelId="{8CBAF6D0-A3C3-4A91-8ED7-11F08BC09186}" type="sibTrans" cxnId="{CCA979B2-EA1F-415A-BFF0-01BCB4D85499}">
      <dgm:prSet/>
      <dgm:spPr/>
      <dgm:t>
        <a:bodyPr/>
        <a:lstStyle/>
        <a:p>
          <a:endParaRPr lang="en-IN"/>
        </a:p>
      </dgm:t>
    </dgm:pt>
    <dgm:pt modelId="{43F5D488-BB8F-4487-8F08-38A0366A7EC7}" type="pres">
      <dgm:prSet presAssocID="{990018A6-A543-4229-AB38-680B1CB7895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643246D-4922-40A7-A3A4-9CCC4742563D}" type="pres">
      <dgm:prSet presAssocID="{63DA87E2-1885-4383-944E-6C36B079CBD5}" presName="composite" presStyleCnt="0"/>
      <dgm:spPr/>
    </dgm:pt>
    <dgm:pt modelId="{18BD4346-8911-4F8A-9373-B0A550C8AE1C}" type="pres">
      <dgm:prSet presAssocID="{63DA87E2-1885-4383-944E-6C36B079CBD5}" presName="imgShp" presStyleLbl="fgImgPlace1" presStyleIdx="0" presStyleCnt="1"/>
      <dgm:spPr/>
    </dgm:pt>
    <dgm:pt modelId="{465B2E70-54E5-4A43-9551-497FDEF38394}" type="pres">
      <dgm:prSet presAssocID="{63DA87E2-1885-4383-944E-6C36B079CBD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CA979B2-EA1F-415A-BFF0-01BCB4D85499}" srcId="{990018A6-A543-4229-AB38-680B1CB78956}" destId="{63DA87E2-1885-4383-944E-6C36B079CBD5}" srcOrd="0" destOrd="0" parTransId="{8D3424E5-E85C-4E59-A5BF-9745BEF7E6B9}" sibTransId="{8CBAF6D0-A3C3-4A91-8ED7-11F08BC09186}"/>
    <dgm:cxn modelId="{DD5ECB52-57BD-49CE-9967-FAA0D7407AEB}" type="presOf" srcId="{990018A6-A543-4229-AB38-680B1CB78956}" destId="{43F5D488-BB8F-4487-8F08-38A0366A7EC7}" srcOrd="0" destOrd="0" presId="urn:microsoft.com/office/officeart/2005/8/layout/vList3"/>
    <dgm:cxn modelId="{E4A8E27F-93A4-4F20-B01C-679694FD6F98}" type="presOf" srcId="{63DA87E2-1885-4383-944E-6C36B079CBD5}" destId="{465B2E70-54E5-4A43-9551-497FDEF38394}" srcOrd="0" destOrd="0" presId="urn:microsoft.com/office/officeart/2005/8/layout/vList3"/>
    <dgm:cxn modelId="{DA848BE0-9EC0-4AB7-93AC-6B4BC67C9A2A}" type="presParOf" srcId="{43F5D488-BB8F-4487-8F08-38A0366A7EC7}" destId="{1643246D-4922-40A7-A3A4-9CCC4742563D}" srcOrd="0" destOrd="0" presId="urn:microsoft.com/office/officeart/2005/8/layout/vList3"/>
    <dgm:cxn modelId="{9AABE725-6A13-4F93-86F8-515DE917203E}" type="presParOf" srcId="{1643246D-4922-40A7-A3A4-9CCC4742563D}" destId="{18BD4346-8911-4F8A-9373-B0A550C8AE1C}" srcOrd="0" destOrd="0" presId="urn:microsoft.com/office/officeart/2005/8/layout/vList3"/>
    <dgm:cxn modelId="{1E888210-0208-4F9B-A074-1BE08D7D4424}" type="presParOf" srcId="{1643246D-4922-40A7-A3A4-9CCC4742563D}" destId="{465B2E70-54E5-4A43-9551-497FDEF38394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506971-F992-4942-93CE-1DCDFD5B38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384B6268-2A19-4E61-914E-8C189BBDD9EA}">
      <dgm:prSet/>
      <dgm:spPr/>
      <dgm:t>
        <a:bodyPr/>
        <a:lstStyle/>
        <a:p>
          <a:pPr rtl="0"/>
          <a:r>
            <a:rPr lang="en-US" dirty="0" err="1" smtClean="0"/>
            <a:t>Fibroosseous</a:t>
          </a:r>
          <a:r>
            <a:rPr lang="en-US" dirty="0" smtClean="0"/>
            <a:t> lesion</a:t>
          </a:r>
          <a:endParaRPr lang="en-IN" dirty="0"/>
        </a:p>
      </dgm:t>
    </dgm:pt>
    <dgm:pt modelId="{535EF912-C062-4664-87D5-356C4BD1FACF}" type="parTrans" cxnId="{1A3B1727-A814-4A65-8297-3489F560F64D}">
      <dgm:prSet/>
      <dgm:spPr/>
      <dgm:t>
        <a:bodyPr/>
        <a:lstStyle/>
        <a:p>
          <a:endParaRPr lang="en-IN"/>
        </a:p>
      </dgm:t>
    </dgm:pt>
    <dgm:pt modelId="{27C64826-EB6F-418A-8302-F09361733948}" type="sibTrans" cxnId="{1A3B1727-A814-4A65-8297-3489F560F64D}">
      <dgm:prSet/>
      <dgm:spPr/>
      <dgm:t>
        <a:bodyPr/>
        <a:lstStyle/>
        <a:p>
          <a:endParaRPr lang="en-IN"/>
        </a:p>
      </dgm:t>
    </dgm:pt>
    <dgm:pt modelId="{AF219A3F-3F90-4F49-B2D3-5BA957AD7FC7}" type="pres">
      <dgm:prSet presAssocID="{7D506971-F992-4942-93CE-1DCDFD5B38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CA54621-35DC-4A8C-AFE1-82BFCD6D9741}" type="pres">
      <dgm:prSet presAssocID="{384B6268-2A19-4E61-914E-8C189BBDD9EA}" presName="composite" presStyleCnt="0"/>
      <dgm:spPr/>
    </dgm:pt>
    <dgm:pt modelId="{7C012DA0-1C17-4213-9C24-782B586EE1AE}" type="pres">
      <dgm:prSet presAssocID="{384B6268-2A19-4E61-914E-8C189BBDD9EA}" presName="imgShp" presStyleLbl="fgImgPlace1" presStyleIdx="0" presStyleCnt="1"/>
      <dgm:spPr/>
    </dgm:pt>
    <dgm:pt modelId="{83324409-8C0E-463A-A71D-21931E8A33FC}" type="pres">
      <dgm:prSet presAssocID="{384B6268-2A19-4E61-914E-8C189BBDD9E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45EEAA0-5266-4C06-A9AD-2695791F3281}" type="presOf" srcId="{7D506971-F992-4942-93CE-1DCDFD5B3888}" destId="{AF219A3F-3F90-4F49-B2D3-5BA957AD7FC7}" srcOrd="0" destOrd="0" presId="urn:microsoft.com/office/officeart/2005/8/layout/vList3"/>
    <dgm:cxn modelId="{1A3B1727-A814-4A65-8297-3489F560F64D}" srcId="{7D506971-F992-4942-93CE-1DCDFD5B3888}" destId="{384B6268-2A19-4E61-914E-8C189BBDD9EA}" srcOrd="0" destOrd="0" parTransId="{535EF912-C062-4664-87D5-356C4BD1FACF}" sibTransId="{27C64826-EB6F-418A-8302-F09361733948}"/>
    <dgm:cxn modelId="{B49ACFA6-6541-486A-91CB-54F1BEC32563}" type="presOf" srcId="{384B6268-2A19-4E61-914E-8C189BBDD9EA}" destId="{83324409-8C0E-463A-A71D-21931E8A33FC}" srcOrd="0" destOrd="0" presId="urn:microsoft.com/office/officeart/2005/8/layout/vList3"/>
    <dgm:cxn modelId="{EBCA1E68-8357-4D40-93AB-8E5E4718F3FB}" type="presParOf" srcId="{AF219A3F-3F90-4F49-B2D3-5BA957AD7FC7}" destId="{FCA54621-35DC-4A8C-AFE1-82BFCD6D9741}" srcOrd="0" destOrd="0" presId="urn:microsoft.com/office/officeart/2005/8/layout/vList3"/>
    <dgm:cxn modelId="{1125CF1B-2005-4857-BDFF-1EE24CBD6EF1}" type="presParOf" srcId="{FCA54621-35DC-4A8C-AFE1-82BFCD6D9741}" destId="{7C012DA0-1C17-4213-9C24-782B586EE1AE}" srcOrd="0" destOrd="0" presId="urn:microsoft.com/office/officeart/2005/8/layout/vList3"/>
    <dgm:cxn modelId="{AF8520BD-2C89-4087-8F01-64B5753B1861}" type="presParOf" srcId="{FCA54621-35DC-4A8C-AFE1-82BFCD6D9741}" destId="{83324409-8C0E-463A-A71D-21931E8A33FC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889F6A-07CC-4065-9CB3-9495B764FF8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264DAB5-0DAC-468D-97CA-8C2A76A3AC94}">
      <dgm:prSet/>
      <dgm:spPr/>
      <dgm:t>
        <a:bodyPr/>
        <a:lstStyle/>
        <a:p>
          <a:pPr rtl="0"/>
          <a:r>
            <a:rPr lang="en-US" dirty="0" smtClean="0"/>
            <a:t>Malignant </a:t>
          </a:r>
          <a:r>
            <a:rPr lang="en-US" dirty="0" err="1" smtClean="0"/>
            <a:t>tumours</a:t>
          </a:r>
          <a:endParaRPr lang="en-IN" dirty="0"/>
        </a:p>
      </dgm:t>
    </dgm:pt>
    <dgm:pt modelId="{32863069-56D4-43B7-9CB5-A1AF3B20A429}" type="parTrans" cxnId="{D14E8576-EE60-4E24-9834-625B0ABED08D}">
      <dgm:prSet/>
      <dgm:spPr/>
      <dgm:t>
        <a:bodyPr/>
        <a:lstStyle/>
        <a:p>
          <a:endParaRPr lang="en-IN"/>
        </a:p>
      </dgm:t>
    </dgm:pt>
    <dgm:pt modelId="{86FFD82B-C131-493D-A653-1AB4D3B83A0B}" type="sibTrans" cxnId="{D14E8576-EE60-4E24-9834-625B0ABED08D}">
      <dgm:prSet/>
      <dgm:spPr/>
      <dgm:t>
        <a:bodyPr/>
        <a:lstStyle/>
        <a:p>
          <a:endParaRPr lang="en-IN"/>
        </a:p>
      </dgm:t>
    </dgm:pt>
    <dgm:pt modelId="{BA1F6410-A94A-49B0-A32E-565BF5B39350}" type="pres">
      <dgm:prSet presAssocID="{DB889F6A-07CC-4065-9CB3-9495B764FF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6D067C6-5C14-4C8D-8A29-320A723B8D98}" type="pres">
      <dgm:prSet presAssocID="{C264DAB5-0DAC-468D-97CA-8C2A76A3AC94}" presName="composite" presStyleCnt="0"/>
      <dgm:spPr/>
    </dgm:pt>
    <dgm:pt modelId="{0C164BDA-57F3-478A-B0B7-9A4D5CC397EE}" type="pres">
      <dgm:prSet presAssocID="{C264DAB5-0DAC-468D-97CA-8C2A76A3AC94}" presName="imgShp" presStyleLbl="fgImgPlace1" presStyleIdx="0" presStyleCnt="1"/>
      <dgm:spPr/>
    </dgm:pt>
    <dgm:pt modelId="{8C97E443-0ED1-4522-AD32-8432CD054595}" type="pres">
      <dgm:prSet presAssocID="{C264DAB5-0DAC-468D-97CA-8C2A76A3AC9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14E8576-EE60-4E24-9834-625B0ABED08D}" srcId="{DB889F6A-07CC-4065-9CB3-9495B764FF8E}" destId="{C264DAB5-0DAC-468D-97CA-8C2A76A3AC94}" srcOrd="0" destOrd="0" parTransId="{32863069-56D4-43B7-9CB5-A1AF3B20A429}" sibTransId="{86FFD82B-C131-493D-A653-1AB4D3B83A0B}"/>
    <dgm:cxn modelId="{7A3EC500-DC58-43B8-B738-61B94E77E874}" type="presOf" srcId="{DB889F6A-07CC-4065-9CB3-9495B764FF8E}" destId="{BA1F6410-A94A-49B0-A32E-565BF5B39350}" srcOrd="0" destOrd="0" presId="urn:microsoft.com/office/officeart/2005/8/layout/vList3"/>
    <dgm:cxn modelId="{DA8B5756-BA01-48B8-8A1A-56BD649AE873}" type="presOf" srcId="{C264DAB5-0DAC-468D-97CA-8C2A76A3AC94}" destId="{8C97E443-0ED1-4522-AD32-8432CD054595}" srcOrd="0" destOrd="0" presId="urn:microsoft.com/office/officeart/2005/8/layout/vList3"/>
    <dgm:cxn modelId="{1B0812A2-2AEA-40C1-94DF-60EDF0CD1E85}" type="presParOf" srcId="{BA1F6410-A94A-49B0-A32E-565BF5B39350}" destId="{76D067C6-5C14-4C8D-8A29-320A723B8D98}" srcOrd="0" destOrd="0" presId="urn:microsoft.com/office/officeart/2005/8/layout/vList3"/>
    <dgm:cxn modelId="{ADA2411D-4037-4D54-B9C1-ED2C10E2B805}" type="presParOf" srcId="{76D067C6-5C14-4C8D-8A29-320A723B8D98}" destId="{0C164BDA-57F3-478A-B0B7-9A4D5CC397EE}" srcOrd="0" destOrd="0" presId="urn:microsoft.com/office/officeart/2005/8/layout/vList3"/>
    <dgm:cxn modelId="{007F6F4F-554B-4487-AB80-F2D242D5357B}" type="presParOf" srcId="{76D067C6-5C14-4C8D-8A29-320A723B8D98}" destId="{8C97E443-0ED1-4522-AD32-8432CD05459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8C8983-FB18-4336-A5F6-3287D593883B}" type="datetimeFigureOut">
              <a:rPr lang="en-US" smtClean="0"/>
              <a:pPr/>
              <a:t>11/17/2017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7B96C87-E54E-4603-9ADA-5AA880BBC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8604"/>
            <a:ext cx="7772400" cy="5889900"/>
          </a:xfrm>
        </p:spPr>
        <p:txBody>
          <a:bodyPr/>
          <a:lstStyle/>
          <a:p>
            <a:r>
              <a:rPr lang="en-US" dirty="0" smtClean="0"/>
              <a:t>Intraoral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radiolucencies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MARROW SPACES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478634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 between the </a:t>
            </a:r>
            <a:r>
              <a:rPr lang="en-US" dirty="0" err="1" smtClean="0"/>
              <a:t>trabaculea</a:t>
            </a:r>
            <a:r>
              <a:rPr lang="en-US" dirty="0" smtClean="0"/>
              <a:t> of the bone appears  as radiolucent</a:t>
            </a:r>
          </a:p>
          <a:p>
            <a:r>
              <a:rPr lang="en-US" dirty="0" smtClean="0"/>
              <a:t>In some person the </a:t>
            </a:r>
            <a:r>
              <a:rPr lang="en-US" dirty="0" err="1" smtClean="0"/>
              <a:t>trabaculea</a:t>
            </a:r>
            <a:r>
              <a:rPr lang="en-US" dirty="0" smtClean="0"/>
              <a:t> spaces above and below the root are large</a:t>
            </a:r>
          </a:p>
          <a:p>
            <a:r>
              <a:rPr lang="en-US" dirty="0" smtClean="0"/>
              <a:t>Combined appearance – cyst, traumatic bone spaces or other </a:t>
            </a:r>
            <a:r>
              <a:rPr lang="en-US" dirty="0" err="1" smtClean="0"/>
              <a:t>pathosis</a:t>
            </a:r>
            <a:r>
              <a:rPr lang="en-US" dirty="0" smtClean="0"/>
              <a:t>.</a:t>
            </a:r>
          </a:p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03016"/>
            <a:ext cx="4071966" cy="323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303" y="428604"/>
            <a:ext cx="434343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asip\Desktop\marrow s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341" y="1018550"/>
            <a:ext cx="5283056" cy="412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CANAL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972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Ribbon like </a:t>
            </a:r>
            <a:r>
              <a:rPr lang="en-US" dirty="0" err="1" smtClean="0"/>
              <a:t>radiolucency</a:t>
            </a:r>
            <a:r>
              <a:rPr lang="en-US" dirty="0" smtClean="0"/>
              <a:t> – between the teeth</a:t>
            </a:r>
          </a:p>
          <a:p>
            <a:r>
              <a:rPr lang="en-US" dirty="0" smtClean="0"/>
              <a:t>Large nutrient canal – max posterior region.</a:t>
            </a:r>
          </a:p>
          <a:p>
            <a:r>
              <a:rPr lang="en-US" dirty="0" smtClean="0"/>
              <a:t>All the region of the canal become more marked when the teeth are missing.</a:t>
            </a:r>
          </a:p>
          <a:p>
            <a:r>
              <a:rPr lang="en-US" dirty="0" smtClean="0"/>
              <a:t>Beam of x ray is placed </a:t>
            </a:r>
            <a:r>
              <a:rPr lang="en-US" dirty="0" err="1" smtClean="0"/>
              <a:t>parallell</a:t>
            </a:r>
            <a:r>
              <a:rPr lang="en-US" dirty="0" smtClean="0"/>
              <a:t> to the canal it appears  - radiolucent.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186377" cy="33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63134"/>
            <a:ext cx="3286148" cy="31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FORAMEN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46243"/>
            <a:ext cx="52578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Mandibular</a:t>
            </a:r>
            <a:r>
              <a:rPr lang="en-US" dirty="0" smtClean="0"/>
              <a:t> canal sends off the mental canal in the premolar region</a:t>
            </a:r>
          </a:p>
          <a:p>
            <a:r>
              <a:rPr lang="en-US" dirty="0" smtClean="0"/>
              <a:t>Smaller canal runs in superior </a:t>
            </a:r>
            <a:r>
              <a:rPr lang="en-US" dirty="0" err="1" smtClean="0"/>
              <a:t>buccal</a:t>
            </a:r>
            <a:r>
              <a:rPr lang="en-US" dirty="0" smtClean="0"/>
              <a:t> direction and terminates with mental foramen</a:t>
            </a:r>
          </a:p>
          <a:p>
            <a:r>
              <a:rPr lang="en-US" dirty="0" smtClean="0"/>
              <a:t>Located in the premolar apices</a:t>
            </a:r>
            <a:endParaRPr lang="en-IN" dirty="0"/>
          </a:p>
        </p:txBody>
      </p:sp>
      <p:pic>
        <p:nvPicPr>
          <p:cNvPr id="3074" name="Picture 2" descr="C:\Users\admin\Desktop\ar\DSC0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4"/>
            <a:ext cx="3714744" cy="371474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00504"/>
            <a:ext cx="28022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643834" y="2500306"/>
            <a:ext cx="50006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858148" y="585789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PALATINE FORAMEN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/>
          <a:lstStyle/>
          <a:p>
            <a:r>
              <a:rPr lang="en-US" dirty="0" smtClean="0"/>
              <a:t>Identified as each side as a round to oval ill defined </a:t>
            </a:r>
            <a:r>
              <a:rPr lang="en-US" dirty="0" err="1" smtClean="0"/>
              <a:t>radiolucency</a:t>
            </a:r>
            <a:r>
              <a:rPr lang="en-US" dirty="0" smtClean="0"/>
              <a:t> </a:t>
            </a:r>
          </a:p>
          <a:p>
            <a:r>
              <a:rPr lang="en-US" dirty="0" smtClean="0"/>
              <a:t>over or between the apices of the maxillary second and third molar.</a:t>
            </a:r>
          </a:p>
          <a:p>
            <a:endParaRPr lang="en-IN" dirty="0"/>
          </a:p>
        </p:txBody>
      </p:sp>
      <p:pic>
        <p:nvPicPr>
          <p:cNvPr id="3074" name="Picture 2" descr="C:\Users\sasip\Desktop\OCCLUSAL+VIEW+IOPA.jpgof mental foramen.jpg"/>
          <p:cNvPicPr>
            <a:picLocks noChangeAspect="1" noChangeArrowheads="1"/>
          </p:cNvPicPr>
          <p:nvPr/>
        </p:nvPicPr>
        <p:blipFill>
          <a:blip r:embed="rId2"/>
          <a:srcRect r="3012" b="23077"/>
          <a:stretch>
            <a:fillRect/>
          </a:stretch>
        </p:blipFill>
        <p:spPr bwMode="auto">
          <a:xfrm>
            <a:off x="2928926" y="3857628"/>
            <a:ext cx="607223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SUBMANDIBULAR FOSSA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Concave area on the lingual side of the mandible below the molar area</a:t>
            </a:r>
          </a:p>
          <a:p>
            <a:r>
              <a:rPr lang="en-US" dirty="0" smtClean="0"/>
              <a:t>Appears – poorly defined radiolucent area</a:t>
            </a:r>
          </a:p>
          <a:p>
            <a:r>
              <a:rPr lang="en-US" dirty="0" smtClean="0"/>
              <a:t>Contrast is increased by the prominent </a:t>
            </a:r>
            <a:r>
              <a:rPr lang="en-US" dirty="0" err="1" smtClean="0"/>
              <a:t>radiopaque</a:t>
            </a:r>
            <a:r>
              <a:rPr lang="en-US" dirty="0" smtClean="0"/>
              <a:t> </a:t>
            </a:r>
            <a:r>
              <a:rPr lang="en-US" dirty="0" err="1" smtClean="0"/>
              <a:t>mylohyoid</a:t>
            </a:r>
            <a:r>
              <a:rPr lang="en-US" dirty="0" smtClean="0"/>
              <a:t> ridge that runs across the top of the depression.</a:t>
            </a:r>
            <a:endParaRPr lang="en-IN" dirty="0"/>
          </a:p>
        </p:txBody>
      </p:sp>
      <p:pic>
        <p:nvPicPr>
          <p:cNvPr id="4098" name="Picture 2" descr="C:\Users\admin\Desktop\ar\DSC0145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72066" y="4070074"/>
            <a:ext cx="3857652" cy="278792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5286380" y="1428735"/>
            <a:ext cx="3643338" cy="236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422" y="571501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Sequelea</a:t>
            </a:r>
            <a:r>
              <a:rPr lang="en-US" sz="3600" dirty="0" smtClean="0"/>
              <a:t> of </a:t>
            </a:r>
            <a:r>
              <a:rPr lang="en-US" sz="3600" dirty="0" err="1" smtClean="0"/>
              <a:t>pulpitis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PERIAPICAL ABSCESS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painful </a:t>
            </a:r>
            <a:r>
              <a:rPr lang="en-US" dirty="0" err="1" smtClean="0"/>
              <a:t>localised</a:t>
            </a:r>
            <a:r>
              <a:rPr lang="en-US" dirty="0" smtClean="0"/>
              <a:t> collection of pus in the alveolar bone at the root apex of the tooth after the death of the pulp.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Deep caries involving  pulp or</a:t>
            </a:r>
          </a:p>
          <a:p>
            <a:pPr lvl="1"/>
            <a:r>
              <a:rPr lang="en-US" dirty="0" smtClean="0"/>
              <a:t>Non vital teeth</a:t>
            </a:r>
          </a:p>
          <a:p>
            <a:pPr lvl="1"/>
            <a:r>
              <a:rPr lang="en-US" dirty="0" smtClean="0"/>
              <a:t>Severe pain</a:t>
            </a:r>
          </a:p>
          <a:p>
            <a:pPr lvl="1"/>
            <a:r>
              <a:rPr lang="en-US" dirty="0" smtClean="0"/>
              <a:t>Elevation of tooth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7772400" cy="4572000"/>
          </a:xfrm>
        </p:spPr>
        <p:txBody>
          <a:bodyPr/>
          <a:lstStyle/>
          <a:p>
            <a:r>
              <a:rPr lang="en-US" dirty="0" smtClean="0"/>
              <a:t>Radiological appearance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Epicenter at the apex of involved tooth</a:t>
            </a:r>
          </a:p>
          <a:p>
            <a:pPr lvl="1"/>
            <a:r>
              <a:rPr lang="en-US" dirty="0" smtClean="0"/>
              <a:t>Periphery</a:t>
            </a:r>
          </a:p>
          <a:p>
            <a:pPr lvl="2"/>
            <a:r>
              <a:rPr lang="en-US" dirty="0" smtClean="0"/>
              <a:t>Ill defined </a:t>
            </a:r>
            <a:r>
              <a:rPr lang="en-US" dirty="0" err="1" smtClean="0"/>
              <a:t>radiolucency</a:t>
            </a:r>
            <a:endParaRPr lang="en-US" dirty="0" smtClean="0"/>
          </a:p>
          <a:p>
            <a:pPr lvl="2"/>
            <a:r>
              <a:rPr lang="en-US" dirty="0" smtClean="0"/>
              <a:t>Gradual transition from the normal </a:t>
            </a:r>
            <a:r>
              <a:rPr lang="en-US" dirty="0" err="1" smtClean="0"/>
              <a:t>trabecular</a:t>
            </a:r>
            <a:r>
              <a:rPr lang="en-US" dirty="0" smtClean="0"/>
              <a:t> pattern to lesion</a:t>
            </a:r>
          </a:p>
          <a:p>
            <a:pPr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14818"/>
            <a:ext cx="3712341" cy="26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</a:p>
          <a:p>
            <a:pPr lvl="1"/>
            <a:r>
              <a:rPr lang="en-US" dirty="0" smtClean="0"/>
              <a:t>Widening of the periodontal ligament space</a:t>
            </a:r>
            <a:endParaRPr lang="en-IN" dirty="0" smtClean="0"/>
          </a:p>
          <a:p>
            <a:r>
              <a:rPr lang="en-US" dirty="0" smtClean="0"/>
              <a:t>Effects on surrounding structures</a:t>
            </a:r>
          </a:p>
          <a:p>
            <a:pPr lvl="1"/>
            <a:r>
              <a:rPr lang="en-US" dirty="0" smtClean="0"/>
              <a:t>Destruction of bone</a:t>
            </a:r>
          </a:p>
          <a:p>
            <a:pPr lvl="1"/>
            <a:r>
              <a:rPr lang="en-US" dirty="0" smtClean="0"/>
              <a:t>Lamina </a:t>
            </a:r>
            <a:r>
              <a:rPr lang="en-US" dirty="0" err="1" smtClean="0"/>
              <a:t>dura</a:t>
            </a:r>
            <a:r>
              <a:rPr lang="en-US" dirty="0" smtClean="0"/>
              <a:t> is lost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99018"/>
            <a:ext cx="3386415" cy="27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Intraoral radiographs play an integral role in </a:t>
            </a:r>
            <a:r>
              <a:rPr lang="en-US" dirty="0" err="1" smtClean="0"/>
              <a:t>assesment</a:t>
            </a:r>
            <a:r>
              <a:rPr lang="en-US" dirty="0" smtClean="0"/>
              <a:t> of </a:t>
            </a:r>
            <a:r>
              <a:rPr lang="en-US" dirty="0" err="1" smtClean="0"/>
              <a:t>periapical</a:t>
            </a:r>
            <a:r>
              <a:rPr lang="en-US" dirty="0" smtClean="0"/>
              <a:t> and periodontal disease. </a:t>
            </a:r>
            <a:r>
              <a:rPr lang="en-US" dirty="0" err="1" smtClean="0"/>
              <a:t>Periapical</a:t>
            </a:r>
            <a:r>
              <a:rPr lang="en-US" dirty="0" smtClean="0"/>
              <a:t> views show all of a tooth surface and the surrounding bone are very useful.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PERIAPICAL GRANULOMA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pathologic </a:t>
            </a:r>
            <a:r>
              <a:rPr lang="en-US" dirty="0" err="1" smtClean="0"/>
              <a:t>radiolucency</a:t>
            </a:r>
            <a:endParaRPr lang="en-US" dirty="0" smtClean="0"/>
          </a:p>
          <a:p>
            <a:r>
              <a:rPr lang="en-US" dirty="0" smtClean="0"/>
              <a:t>Clinical features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Well defined </a:t>
            </a:r>
            <a:r>
              <a:rPr lang="en-US" dirty="0" err="1" smtClean="0"/>
              <a:t>radioluceny</a:t>
            </a:r>
            <a:r>
              <a:rPr lang="en-US" dirty="0" smtClean="0"/>
              <a:t> - apex of the root end</a:t>
            </a:r>
          </a:p>
          <a:p>
            <a:pPr lvl="1"/>
            <a:r>
              <a:rPr lang="en-US" dirty="0" smtClean="0"/>
              <a:t>In long standing cases – </a:t>
            </a:r>
            <a:r>
              <a:rPr lang="en-US" dirty="0" err="1" smtClean="0"/>
              <a:t>radiopaque</a:t>
            </a:r>
            <a:r>
              <a:rPr lang="en-US" dirty="0" smtClean="0"/>
              <a:t> on the margin of the lesion.</a:t>
            </a:r>
            <a:endParaRPr lang="en-IN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428868"/>
            <a:ext cx="2389190" cy="20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err="1" smtClean="0"/>
              <a:t>Periapical</a:t>
            </a:r>
            <a:r>
              <a:rPr lang="en-US" dirty="0" smtClean="0"/>
              <a:t> abscess – diffuse </a:t>
            </a:r>
            <a:r>
              <a:rPr lang="en-US" dirty="0" err="1" smtClean="0"/>
              <a:t>radiolucency</a:t>
            </a:r>
            <a:endParaRPr lang="en-US" dirty="0" smtClean="0"/>
          </a:p>
          <a:p>
            <a:pPr lvl="1"/>
            <a:r>
              <a:rPr lang="en-US" dirty="0" err="1" smtClean="0"/>
              <a:t>Periapical</a:t>
            </a:r>
            <a:r>
              <a:rPr lang="en-US" dirty="0" smtClean="0"/>
              <a:t> cyst</a:t>
            </a:r>
          </a:p>
          <a:p>
            <a:pPr lvl="2"/>
            <a:r>
              <a:rPr lang="en-US" dirty="0" err="1" smtClean="0"/>
              <a:t>Radiolucency</a:t>
            </a:r>
            <a:r>
              <a:rPr lang="en-US" dirty="0" smtClean="0"/>
              <a:t> is larger than 1.6 cm its most likely an apical cyst.</a:t>
            </a:r>
          </a:p>
          <a:p>
            <a:pPr lvl="2"/>
            <a:r>
              <a:rPr lang="en-US" dirty="0" smtClean="0"/>
              <a:t>Cyst may cause root of adjacent teeth due to increased pressure of fluid.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86322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929198"/>
            <a:ext cx="23574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RADICULAR CYST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 a cyst that most likely results when rests of epithelial cells in the periodontal ligament are stimulated to proliferate and undergo cystic degeneration by inflammatory products from a </a:t>
            </a:r>
            <a:r>
              <a:rPr lang="en-US" dirty="0" err="1" smtClean="0"/>
              <a:t>nonvital</a:t>
            </a:r>
            <a:r>
              <a:rPr lang="en-US" dirty="0" smtClean="0"/>
              <a:t> tooth.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Clinical features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Male </a:t>
            </a:r>
            <a:r>
              <a:rPr lang="en-US" dirty="0" err="1" smtClean="0"/>
              <a:t>prediliction</a:t>
            </a:r>
            <a:endParaRPr lang="en-US" dirty="0" smtClean="0"/>
          </a:p>
          <a:p>
            <a:pPr lvl="1"/>
            <a:r>
              <a:rPr lang="en-US" dirty="0" smtClean="0"/>
              <a:t>Arise from non vital tooth</a:t>
            </a:r>
          </a:p>
          <a:p>
            <a:pPr lvl="1"/>
            <a:r>
              <a:rPr lang="en-US" dirty="0" smtClean="0"/>
              <a:t>asymptomatic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929066"/>
            <a:ext cx="203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Radiographic features</a:t>
            </a:r>
          </a:p>
          <a:p>
            <a:pPr lvl="1"/>
            <a:r>
              <a:rPr lang="en-US" dirty="0" smtClean="0"/>
              <a:t>Location </a:t>
            </a:r>
          </a:p>
          <a:p>
            <a:pPr lvl="2"/>
            <a:r>
              <a:rPr lang="en-US" dirty="0" smtClean="0"/>
              <a:t>epicenter at the apex </a:t>
            </a:r>
          </a:p>
          <a:p>
            <a:pPr lvl="2"/>
            <a:r>
              <a:rPr lang="en-US" dirty="0" smtClean="0"/>
              <a:t>mostly in maxilla – incisors and canine</a:t>
            </a:r>
            <a:endParaRPr lang="en-IN" dirty="0" smtClean="0"/>
          </a:p>
          <a:p>
            <a:pPr lvl="1"/>
            <a:r>
              <a:rPr lang="en-US" dirty="0" smtClean="0"/>
              <a:t>Periphery</a:t>
            </a:r>
          </a:p>
          <a:p>
            <a:pPr lvl="2"/>
            <a:r>
              <a:rPr lang="en-US" dirty="0" smtClean="0"/>
              <a:t>Well defined cortical border</a:t>
            </a:r>
          </a:p>
          <a:p>
            <a:pPr lvl="2"/>
            <a:r>
              <a:rPr lang="en-US" dirty="0" smtClean="0"/>
              <a:t>Secondarily infected results in the</a:t>
            </a:r>
          </a:p>
          <a:p>
            <a:pPr lvl="2">
              <a:buNone/>
            </a:pPr>
            <a:r>
              <a:rPr lang="en-US" dirty="0" smtClean="0"/>
              <a:t> loss of cortex</a:t>
            </a:r>
          </a:p>
          <a:p>
            <a:pPr lvl="1"/>
            <a:endParaRPr lang="en-US" dirty="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928802"/>
            <a:ext cx="175736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683148"/>
            <a:ext cx="1600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Internal structure</a:t>
            </a:r>
          </a:p>
          <a:p>
            <a:pPr lvl="2"/>
            <a:r>
              <a:rPr lang="en-US" dirty="0" smtClean="0"/>
              <a:t>Mostly radiolucent</a:t>
            </a:r>
          </a:p>
          <a:p>
            <a:pPr lvl="1"/>
            <a:r>
              <a:rPr lang="en-US" dirty="0" smtClean="0"/>
              <a:t>Effect of surrounding structure</a:t>
            </a:r>
          </a:p>
          <a:p>
            <a:pPr lvl="2"/>
            <a:r>
              <a:rPr lang="en-US" dirty="0" smtClean="0"/>
              <a:t>Displacement and </a:t>
            </a:r>
            <a:r>
              <a:rPr lang="en-US" dirty="0" err="1" smtClean="0"/>
              <a:t>resorption</a:t>
            </a:r>
            <a:r>
              <a:rPr lang="en-US" dirty="0" smtClean="0"/>
              <a:t> of root seen</a:t>
            </a:r>
          </a:p>
          <a:p>
            <a:pPr lvl="2"/>
            <a:r>
              <a:rPr lang="en-US" dirty="0" smtClean="0"/>
              <a:t>May </a:t>
            </a:r>
            <a:r>
              <a:rPr lang="en-US" dirty="0" err="1" smtClean="0"/>
              <a:t>invaginate</a:t>
            </a:r>
            <a:r>
              <a:rPr lang="en-US" dirty="0" smtClean="0"/>
              <a:t> the </a:t>
            </a:r>
            <a:r>
              <a:rPr lang="en-US" dirty="0" err="1" smtClean="0"/>
              <a:t>antrum</a:t>
            </a:r>
            <a:r>
              <a:rPr lang="en-US" dirty="0" smtClean="0"/>
              <a:t>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54292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DIFFERENTIAL DIAGNOSIS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Periapical</a:t>
            </a:r>
            <a:r>
              <a:rPr lang="en-US" sz="2400" dirty="0" smtClean="0"/>
              <a:t> </a:t>
            </a:r>
            <a:r>
              <a:rPr lang="en-US" sz="2400" dirty="0" err="1" smtClean="0"/>
              <a:t>cemento</a:t>
            </a:r>
            <a:r>
              <a:rPr lang="en-US" sz="2400" dirty="0" smtClean="0"/>
              <a:t> osseous dysplasia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Periapical</a:t>
            </a:r>
            <a:r>
              <a:rPr lang="en-US" sz="2400" dirty="0" smtClean="0"/>
              <a:t> scar and surgical defects</a:t>
            </a:r>
          </a:p>
          <a:p>
            <a:pPr lvl="1"/>
            <a:r>
              <a:rPr lang="en-US" sz="2000" dirty="0" err="1" smtClean="0"/>
              <a:t>Persistant</a:t>
            </a:r>
            <a:r>
              <a:rPr lang="en-US" sz="2000" dirty="0" smtClean="0"/>
              <a:t>, </a:t>
            </a:r>
            <a:r>
              <a:rPr lang="en-US" sz="2000" dirty="0" err="1" smtClean="0"/>
              <a:t>asymptomatic,non</a:t>
            </a:r>
            <a:r>
              <a:rPr lang="en-US" sz="2000" dirty="0" smtClean="0"/>
              <a:t> enlarging </a:t>
            </a:r>
          </a:p>
          <a:p>
            <a:pPr lvl="1"/>
            <a:r>
              <a:rPr lang="en-US" sz="2000" dirty="0" smtClean="0"/>
              <a:t>Asymptomatic </a:t>
            </a:r>
            <a:r>
              <a:rPr lang="en-US" sz="2000" dirty="0" err="1" smtClean="0"/>
              <a:t>radiolucency</a:t>
            </a:r>
            <a:r>
              <a:rPr lang="en-US" sz="2000" dirty="0" smtClean="0"/>
              <a:t> that persists after root </a:t>
            </a:r>
            <a:r>
              <a:rPr lang="en-US" sz="2000" dirty="0" err="1" smtClean="0"/>
              <a:t>resction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Traumatic bone cyst</a:t>
            </a:r>
          </a:p>
          <a:p>
            <a:pPr lvl="1"/>
            <a:r>
              <a:rPr lang="en-US" sz="2000" dirty="0" smtClean="0"/>
              <a:t>Intact Lamina </a:t>
            </a:r>
            <a:r>
              <a:rPr lang="en-US" sz="2000" dirty="0" err="1" smtClean="0"/>
              <a:t>dura</a:t>
            </a:r>
            <a:r>
              <a:rPr lang="en-US" sz="2000" dirty="0" smtClean="0"/>
              <a:t> is seen.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Mandibular</a:t>
            </a:r>
            <a:r>
              <a:rPr lang="en-US" sz="2400" dirty="0" smtClean="0"/>
              <a:t> infected </a:t>
            </a:r>
            <a:r>
              <a:rPr lang="en-US" sz="2400" dirty="0" err="1" smtClean="0"/>
              <a:t>buccal</a:t>
            </a:r>
            <a:r>
              <a:rPr lang="en-US" sz="2400" dirty="0" smtClean="0"/>
              <a:t> cyst</a:t>
            </a:r>
          </a:p>
          <a:p>
            <a:pPr lvl="1"/>
            <a:r>
              <a:rPr lang="en-US" sz="2000" dirty="0" smtClean="0"/>
              <a:t>Usually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molar are involved</a:t>
            </a:r>
          </a:p>
          <a:p>
            <a:pPr lvl="1"/>
            <a:r>
              <a:rPr lang="en-US" sz="2000" dirty="0" smtClean="0"/>
              <a:t>Lamina </a:t>
            </a:r>
            <a:r>
              <a:rPr lang="en-US" sz="2000" dirty="0" err="1" smtClean="0"/>
              <a:t>dura</a:t>
            </a:r>
            <a:r>
              <a:rPr lang="en-US" sz="2000" dirty="0" smtClean="0"/>
              <a:t> is intact.</a:t>
            </a:r>
          </a:p>
          <a:p>
            <a:pPr lvl="1">
              <a:buNone/>
            </a:pPr>
            <a:endParaRPr lang="en-IN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00108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71942"/>
            <a:ext cx="2032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OSTEOMYELITIS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inflammation of bone. Inflammatory process may  spread through the bone to involve the marrow, cortex, </a:t>
            </a:r>
            <a:r>
              <a:rPr lang="en-US" dirty="0" err="1" smtClean="0"/>
              <a:t>cancellous</a:t>
            </a:r>
            <a:r>
              <a:rPr lang="en-US" dirty="0" smtClean="0"/>
              <a:t> portion and </a:t>
            </a:r>
            <a:r>
              <a:rPr lang="en-US" dirty="0" err="1" smtClean="0"/>
              <a:t>periosteum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SUPPARATIVE OSTEOMYELITIS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phase of </a:t>
            </a:r>
            <a:r>
              <a:rPr lang="en-US" dirty="0" err="1" smtClean="0"/>
              <a:t>osteomyelitis</a:t>
            </a:r>
            <a:r>
              <a:rPr lang="en-US" dirty="0" smtClean="0"/>
              <a:t> is caused by infection that spreads to the bone marrow.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Male, no age </a:t>
            </a:r>
            <a:r>
              <a:rPr lang="en-US" dirty="0" err="1" smtClean="0"/>
              <a:t>predliction</a:t>
            </a:r>
            <a:endParaRPr lang="en-US" dirty="0" smtClean="0"/>
          </a:p>
          <a:p>
            <a:pPr lvl="1"/>
            <a:r>
              <a:rPr lang="en-US" dirty="0" smtClean="0"/>
              <a:t>Mandible than maxilla</a:t>
            </a:r>
          </a:p>
          <a:p>
            <a:pPr lvl="1"/>
            <a:r>
              <a:rPr lang="en-US" dirty="0" smtClean="0"/>
              <a:t>Rapid in onset</a:t>
            </a:r>
          </a:p>
          <a:p>
            <a:pPr lvl="1"/>
            <a:r>
              <a:rPr lang="en-US" dirty="0" smtClean="0"/>
              <a:t>Pain swelling of adjacent tissues</a:t>
            </a:r>
          </a:p>
          <a:p>
            <a:pPr lvl="1"/>
            <a:r>
              <a:rPr lang="en-US" dirty="0" smtClean="0"/>
              <a:t>Fever and </a:t>
            </a:r>
            <a:r>
              <a:rPr lang="en-US" dirty="0" err="1" smtClean="0"/>
              <a:t>lymphadenopathy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Posterior body of the mandible</a:t>
            </a:r>
          </a:p>
          <a:p>
            <a:pPr lvl="1"/>
            <a:r>
              <a:rPr lang="en-US" dirty="0" smtClean="0"/>
              <a:t>Periphery</a:t>
            </a:r>
          </a:p>
          <a:p>
            <a:pPr lvl="2"/>
            <a:r>
              <a:rPr lang="en-US" dirty="0" smtClean="0"/>
              <a:t>Ill defined periphery with a gradual transition to normal </a:t>
            </a:r>
            <a:r>
              <a:rPr lang="en-US" dirty="0" err="1" smtClean="0"/>
              <a:t>trabeculea</a:t>
            </a:r>
            <a:endParaRPr lang="en-US" dirty="0" smtClean="0"/>
          </a:p>
          <a:p>
            <a:pPr lvl="1"/>
            <a:r>
              <a:rPr lang="en-US" dirty="0" smtClean="0"/>
              <a:t>Internal structure</a:t>
            </a:r>
          </a:p>
          <a:p>
            <a:pPr lvl="2"/>
            <a:r>
              <a:rPr lang="en-US" dirty="0" smtClean="0"/>
              <a:t>Radiolucent</a:t>
            </a:r>
          </a:p>
          <a:p>
            <a:pPr lvl="2"/>
            <a:r>
              <a:rPr lang="en-US" dirty="0" err="1" smtClean="0"/>
              <a:t>Sequestra</a:t>
            </a:r>
            <a:r>
              <a:rPr lang="en-US" dirty="0" smtClean="0"/>
              <a:t> may be present</a:t>
            </a:r>
          </a:p>
          <a:p>
            <a:pPr lvl="1"/>
            <a:r>
              <a:rPr lang="en-US" dirty="0" smtClean="0"/>
              <a:t>Effect on the surrounding structure</a:t>
            </a:r>
          </a:p>
          <a:p>
            <a:pPr lvl="2"/>
            <a:r>
              <a:rPr lang="en-US" dirty="0" smtClean="0"/>
              <a:t>Either bone </a:t>
            </a:r>
            <a:r>
              <a:rPr lang="en-US" dirty="0" err="1" smtClean="0"/>
              <a:t>resorption</a:t>
            </a:r>
            <a:r>
              <a:rPr lang="en-US" dirty="0" smtClean="0"/>
              <a:t> or formation</a:t>
            </a:r>
          </a:p>
          <a:p>
            <a:pPr lvl="2"/>
            <a:r>
              <a:rPr lang="en-US" dirty="0" smtClean="0"/>
              <a:t>Portion of cortical bone may be </a:t>
            </a:r>
            <a:r>
              <a:rPr lang="en-US" dirty="0" err="1" smtClean="0"/>
              <a:t>resorbed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2105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DEFECTS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Defect in bone is an area that fails to fill in with osseous tissue after surgery</a:t>
            </a:r>
          </a:p>
          <a:p>
            <a:r>
              <a:rPr lang="en-US" dirty="0" smtClean="0"/>
              <a:t>Seen in root resection procedures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2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872178" cy="4572000"/>
          </a:xfrm>
        </p:spPr>
        <p:txBody>
          <a:bodyPr/>
          <a:lstStyle/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Previous injury</a:t>
            </a:r>
          </a:p>
          <a:p>
            <a:pPr lvl="1"/>
            <a:r>
              <a:rPr lang="en-US" dirty="0" smtClean="0"/>
              <a:t>Rounded, smoothly contoured and well defined </a:t>
            </a:r>
            <a:r>
              <a:rPr lang="en-US" dirty="0" err="1" smtClean="0"/>
              <a:t>radiolucency</a:t>
            </a:r>
            <a:endParaRPr lang="en-US" dirty="0" smtClean="0"/>
          </a:p>
          <a:p>
            <a:pPr lvl="1"/>
            <a:r>
              <a:rPr lang="en-US" dirty="0" smtClean="0"/>
              <a:t>Less than 1 cm </a:t>
            </a:r>
          </a:p>
          <a:p>
            <a:pPr lvl="1"/>
            <a:r>
              <a:rPr lang="en-US" dirty="0" smtClean="0"/>
              <a:t>Edentulous region – </a:t>
            </a:r>
            <a:r>
              <a:rPr lang="en-US" dirty="0" err="1" smtClean="0"/>
              <a:t>saucerized</a:t>
            </a:r>
            <a:endParaRPr lang="en-US" dirty="0" smtClean="0"/>
          </a:p>
          <a:p>
            <a:pPr lvl="1"/>
            <a:r>
              <a:rPr lang="en-US" dirty="0" smtClean="0"/>
              <a:t>Post extraction surgical healing – dense radiolucent with no evidence of </a:t>
            </a:r>
            <a:r>
              <a:rPr lang="en-US" dirty="0" err="1" smtClean="0"/>
              <a:t>trabeculation</a:t>
            </a:r>
            <a:r>
              <a:rPr lang="en-US" dirty="0" smtClean="0"/>
              <a:t>.</a:t>
            </a:r>
          </a:p>
          <a:p>
            <a:pPr lvl="1"/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00438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PERIAPICAL SCAR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is composed of dense fibrous tissue and is situated at the </a:t>
            </a:r>
            <a:r>
              <a:rPr lang="en-US" dirty="0" err="1" smtClean="0"/>
              <a:t>periapex</a:t>
            </a:r>
            <a:r>
              <a:rPr lang="en-US" dirty="0" smtClean="0"/>
              <a:t> of a </a:t>
            </a:r>
            <a:r>
              <a:rPr lang="en-US" dirty="0" err="1" smtClean="0"/>
              <a:t>pulpless</a:t>
            </a:r>
            <a:r>
              <a:rPr lang="en-US" dirty="0" smtClean="0"/>
              <a:t> tooth in which usually the root canals have been successfully filled.</a:t>
            </a:r>
          </a:p>
          <a:p>
            <a:r>
              <a:rPr lang="en-US" dirty="0" smtClean="0"/>
              <a:t>c/f</a:t>
            </a:r>
          </a:p>
          <a:p>
            <a:pPr lvl="1"/>
            <a:r>
              <a:rPr lang="en-US" dirty="0" smtClean="0"/>
              <a:t>Maxilla-anterior </a:t>
            </a:r>
          </a:p>
          <a:p>
            <a:pPr lvl="1"/>
            <a:r>
              <a:rPr lang="en-US" dirty="0" smtClean="0"/>
              <a:t>Asymptomatic</a:t>
            </a:r>
          </a:p>
          <a:p>
            <a:pPr lvl="1"/>
            <a:r>
              <a:rPr lang="en-US" dirty="0" err="1" smtClean="0"/>
              <a:t>Endodontically</a:t>
            </a:r>
            <a:r>
              <a:rPr lang="en-US" dirty="0" smtClean="0"/>
              <a:t> treated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357562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r/f</a:t>
            </a:r>
          </a:p>
          <a:p>
            <a:pPr lvl="1"/>
            <a:r>
              <a:rPr lang="en-US" dirty="0" smtClean="0"/>
              <a:t>Well circumscribed </a:t>
            </a:r>
            <a:r>
              <a:rPr lang="en-US" dirty="0" err="1" smtClean="0"/>
              <a:t>radiolucency</a:t>
            </a:r>
            <a:endParaRPr lang="en-US" dirty="0" smtClean="0"/>
          </a:p>
          <a:p>
            <a:pPr lvl="1"/>
            <a:r>
              <a:rPr lang="en-US" dirty="0" smtClean="0"/>
              <a:t>More or less round in shape</a:t>
            </a:r>
          </a:p>
          <a:p>
            <a:pPr lvl="1">
              <a:buNone/>
            </a:pP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2032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smtClean="0"/>
              <a:t>Most of the </a:t>
            </a:r>
            <a:r>
              <a:rPr lang="en-US" dirty="0" err="1" smtClean="0"/>
              <a:t>periapical</a:t>
            </a:r>
            <a:r>
              <a:rPr lang="en-US" dirty="0" smtClean="0"/>
              <a:t> pathologic </a:t>
            </a:r>
            <a:r>
              <a:rPr lang="en-US" dirty="0" err="1" smtClean="0"/>
              <a:t>lucency</a:t>
            </a:r>
            <a:endParaRPr lang="en-US" dirty="0" smtClean="0"/>
          </a:p>
          <a:p>
            <a:pPr lvl="1"/>
            <a:r>
              <a:rPr lang="en-US" dirty="0" err="1" smtClean="0"/>
              <a:t>Endodontically</a:t>
            </a:r>
            <a:r>
              <a:rPr lang="en-US" dirty="0" smtClean="0"/>
              <a:t> treated</a:t>
            </a:r>
          </a:p>
          <a:p>
            <a:pPr lvl="1"/>
            <a:r>
              <a:rPr lang="en-US" dirty="0" smtClean="0"/>
              <a:t>Root </a:t>
            </a:r>
            <a:r>
              <a:rPr lang="en-US" dirty="0" err="1" smtClean="0"/>
              <a:t>resection,asymptomatic</a:t>
            </a:r>
            <a:endParaRPr lang="en-US" dirty="0" smtClean="0"/>
          </a:p>
          <a:p>
            <a:pPr lvl="1"/>
            <a:r>
              <a:rPr lang="en-US" dirty="0" smtClean="0"/>
              <a:t>r/a of well defined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radiolucency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32"/>
            <a:ext cx="1857388" cy="180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CYST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cyst that remains after incomplete removal of the original cyst.</a:t>
            </a:r>
          </a:p>
          <a:p>
            <a:endParaRPr lang="en-US" dirty="0" smtClean="0"/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Asymptomatic</a:t>
            </a:r>
          </a:p>
          <a:p>
            <a:pPr lvl="1"/>
            <a:r>
              <a:rPr lang="en-US" dirty="0" smtClean="0"/>
              <a:t>Discovered on radiological appearance</a:t>
            </a:r>
          </a:p>
          <a:p>
            <a:pPr lvl="1"/>
            <a:r>
              <a:rPr lang="en-US" dirty="0" smtClean="0"/>
              <a:t>Pain – secondary infection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Radiological appearance</a:t>
            </a:r>
          </a:p>
          <a:p>
            <a:pPr lvl="1"/>
            <a:r>
              <a:rPr lang="en-US" dirty="0" smtClean="0"/>
              <a:t>Location </a:t>
            </a:r>
          </a:p>
          <a:p>
            <a:pPr lvl="2"/>
            <a:r>
              <a:rPr lang="en-US" dirty="0" smtClean="0"/>
              <a:t>Both jaws – mandible</a:t>
            </a:r>
          </a:p>
          <a:p>
            <a:pPr lvl="2"/>
            <a:r>
              <a:rPr lang="en-US" dirty="0" smtClean="0"/>
              <a:t>Epicenter – former </a:t>
            </a:r>
            <a:r>
              <a:rPr lang="en-US" dirty="0" err="1" smtClean="0"/>
              <a:t>periapical</a:t>
            </a:r>
            <a:r>
              <a:rPr lang="en-US" dirty="0" smtClean="0"/>
              <a:t> region of missing tooth.</a:t>
            </a:r>
          </a:p>
          <a:p>
            <a:pPr lvl="2"/>
            <a:r>
              <a:rPr lang="en-US" dirty="0" smtClean="0"/>
              <a:t>Mandible – above the </a:t>
            </a:r>
            <a:r>
              <a:rPr lang="en-US" dirty="0" err="1" smtClean="0"/>
              <a:t>mandibular</a:t>
            </a:r>
            <a:r>
              <a:rPr lang="en-US" dirty="0" smtClean="0"/>
              <a:t> canal</a:t>
            </a:r>
          </a:p>
          <a:p>
            <a:pPr lvl="1"/>
            <a:r>
              <a:rPr lang="en-US" dirty="0" smtClean="0"/>
              <a:t>Periphery </a:t>
            </a:r>
          </a:p>
          <a:p>
            <a:pPr lvl="2"/>
            <a:r>
              <a:rPr lang="en-US" dirty="0" smtClean="0"/>
              <a:t>Oval or circular</a:t>
            </a:r>
          </a:p>
          <a:p>
            <a:pPr lvl="2"/>
            <a:r>
              <a:rPr lang="en-US" dirty="0" smtClean="0"/>
              <a:t>Has a cortical margin unless it is secondarily infected</a:t>
            </a:r>
          </a:p>
          <a:p>
            <a:pPr lvl="2"/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00174"/>
            <a:ext cx="203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</a:p>
          <a:p>
            <a:pPr lvl="1"/>
            <a:r>
              <a:rPr lang="en-US" dirty="0" smtClean="0"/>
              <a:t>Radiolucent</a:t>
            </a:r>
          </a:p>
          <a:p>
            <a:pPr lvl="1"/>
            <a:r>
              <a:rPr lang="en-US" dirty="0" smtClean="0"/>
              <a:t>Long standing cases – dystrophic calcification is seen.</a:t>
            </a:r>
          </a:p>
          <a:p>
            <a:r>
              <a:rPr lang="en-US" dirty="0" smtClean="0"/>
              <a:t>Effect on surrounding structures</a:t>
            </a:r>
          </a:p>
          <a:p>
            <a:pPr lvl="1"/>
            <a:r>
              <a:rPr lang="en-US" dirty="0" smtClean="0"/>
              <a:t>Tooth displacement and </a:t>
            </a:r>
            <a:r>
              <a:rPr lang="en-US" dirty="0" err="1" smtClean="0"/>
              <a:t>resorption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 err="1" smtClean="0"/>
              <a:t>invaginate</a:t>
            </a:r>
            <a:r>
              <a:rPr lang="en-US" dirty="0" smtClean="0"/>
              <a:t> the maxillary </a:t>
            </a:r>
            <a:r>
              <a:rPr lang="en-US" dirty="0" err="1" smtClean="0"/>
              <a:t>antrum</a:t>
            </a:r>
            <a:endParaRPr lang="en-US" dirty="0" smtClean="0"/>
          </a:p>
          <a:p>
            <a:pPr lvl="1"/>
            <a:r>
              <a:rPr lang="en-US" dirty="0" smtClean="0"/>
              <a:t>Depress the alveolar nerve canal.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PERIONDONTAL DISEASE</a:t>
            </a:r>
          </a:p>
          <a:p>
            <a:pPr lvl="1"/>
            <a:r>
              <a:rPr lang="en-US" dirty="0" smtClean="0"/>
              <a:t>When the superficial </a:t>
            </a:r>
            <a:r>
              <a:rPr lang="en-US" dirty="0" err="1" smtClean="0"/>
              <a:t>inflamation</a:t>
            </a:r>
            <a:r>
              <a:rPr lang="en-US" dirty="0" smtClean="0"/>
              <a:t> in the gingival tissues extends into the alveolar bone and there has been loss of attachment.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Chronic </a:t>
            </a:r>
            <a:r>
              <a:rPr lang="en-US" dirty="0" err="1" smtClean="0"/>
              <a:t>periodontitis</a:t>
            </a:r>
            <a:endParaRPr lang="en-US" dirty="0" smtClean="0"/>
          </a:p>
          <a:p>
            <a:pPr lvl="1"/>
            <a:r>
              <a:rPr lang="en-US" dirty="0" smtClean="0"/>
              <a:t>Aggressive </a:t>
            </a:r>
            <a:r>
              <a:rPr lang="en-US" dirty="0" err="1" smtClean="0"/>
              <a:t>periodontitis</a:t>
            </a:r>
            <a:endParaRPr lang="en-US" dirty="0" smtClean="0"/>
          </a:p>
          <a:p>
            <a:pPr lvl="1"/>
            <a:r>
              <a:rPr lang="en-US" dirty="0" smtClean="0"/>
              <a:t>Periodontal abscess</a:t>
            </a:r>
          </a:p>
          <a:p>
            <a:pPr lvl="1"/>
            <a:r>
              <a:rPr lang="en-US" dirty="0" smtClean="0"/>
              <a:t>Lateral periodontal cyst</a:t>
            </a:r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PERIODONTITIS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3560"/>
            <a:ext cx="428628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common and important form of periodontal tissue</a:t>
            </a:r>
          </a:p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Loss of </a:t>
            </a:r>
            <a:r>
              <a:rPr lang="en-US" dirty="0" err="1" smtClean="0"/>
              <a:t>interdental</a:t>
            </a:r>
            <a:r>
              <a:rPr lang="en-US" dirty="0" smtClean="0"/>
              <a:t> </a:t>
            </a:r>
            <a:r>
              <a:rPr lang="en-US" dirty="0" err="1" smtClean="0"/>
              <a:t>crestal</a:t>
            </a:r>
            <a:r>
              <a:rPr lang="en-US" dirty="0" smtClean="0"/>
              <a:t> margin</a:t>
            </a:r>
          </a:p>
          <a:p>
            <a:pPr lvl="1"/>
            <a:r>
              <a:rPr lang="en-US" dirty="0" smtClean="0"/>
              <a:t>Widening of the periodontal ligament space</a:t>
            </a:r>
          </a:p>
          <a:p>
            <a:pPr lvl="1"/>
            <a:r>
              <a:rPr lang="en-US" dirty="0" smtClean="0"/>
              <a:t>Bone angle become rounded and irregular</a:t>
            </a:r>
          </a:p>
          <a:p>
            <a:pPr lvl="1"/>
            <a:r>
              <a:rPr lang="en-US" dirty="0" err="1" smtClean="0"/>
              <a:t>Localised</a:t>
            </a:r>
            <a:r>
              <a:rPr lang="en-US" dirty="0" smtClean="0"/>
              <a:t> or </a:t>
            </a:r>
            <a:r>
              <a:rPr lang="en-US" dirty="0" err="1" smtClean="0"/>
              <a:t>generalised</a:t>
            </a:r>
            <a:r>
              <a:rPr lang="en-US" dirty="0" smtClean="0"/>
              <a:t> loss of alveolar bone</a:t>
            </a:r>
          </a:p>
          <a:p>
            <a:pPr lvl="1"/>
            <a:r>
              <a:rPr lang="en-US" dirty="0" smtClean="0"/>
              <a:t>Horizontal or vertical bone loss</a:t>
            </a:r>
          </a:p>
          <a:p>
            <a:pPr lvl="1"/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214710" cy="189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143272" cy="199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PERIAPICAL RADIOLUCENCY 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00166" y="357166"/>
          <a:ext cx="222884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929058" y="1357298"/>
          <a:ext cx="4829180" cy="499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PERIODONTITIS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Progression of the disease and subsequent bone destruction is rapid.</a:t>
            </a:r>
          </a:p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Vertical bone defect – 1</a:t>
            </a:r>
            <a:r>
              <a:rPr lang="en-US" baseline="30000" dirty="0" smtClean="0"/>
              <a:t>st</a:t>
            </a:r>
            <a:r>
              <a:rPr lang="en-US" dirty="0" smtClean="0"/>
              <a:t> molar and incisors</a:t>
            </a:r>
          </a:p>
          <a:p>
            <a:pPr lvl="1"/>
            <a:r>
              <a:rPr lang="en-US" dirty="0" smtClean="0"/>
              <a:t>Arch or saucer shaped defects</a:t>
            </a:r>
          </a:p>
          <a:p>
            <a:pPr lvl="1"/>
            <a:r>
              <a:rPr lang="en-US" dirty="0" smtClean="0"/>
              <a:t>Migration – </a:t>
            </a:r>
            <a:r>
              <a:rPr lang="en-US" dirty="0" err="1" smtClean="0"/>
              <a:t>diastema</a:t>
            </a:r>
            <a:r>
              <a:rPr lang="en-US" dirty="0" smtClean="0"/>
              <a:t> formation</a:t>
            </a:r>
          </a:p>
          <a:p>
            <a:pPr lvl="1"/>
            <a:r>
              <a:rPr lang="en-US" dirty="0" smtClean="0"/>
              <a:t>Rapid rate of bone loss.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643446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ABSCESS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Rapidly progressing destructive lesion</a:t>
            </a:r>
            <a:r>
              <a:rPr lang="en-IN" dirty="0" smtClean="0"/>
              <a:t> that usually </a:t>
            </a:r>
            <a:r>
              <a:rPr lang="en-IN" dirty="0" err="1" smtClean="0"/>
              <a:t>orginates</a:t>
            </a:r>
            <a:r>
              <a:rPr lang="en-IN" dirty="0" smtClean="0"/>
              <a:t> deep in a soft tissue pocket</a:t>
            </a:r>
          </a:p>
          <a:p>
            <a:r>
              <a:rPr lang="en-US" dirty="0" smtClean="0"/>
              <a:t>Occurs when the coronal portion of the pulp  is occluded</a:t>
            </a:r>
          </a:p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Acute – no radiological </a:t>
            </a:r>
            <a:r>
              <a:rPr lang="en-US" dirty="0" err="1" smtClean="0"/>
              <a:t>appearene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If the lesion persists</a:t>
            </a:r>
          </a:p>
          <a:p>
            <a:pPr lvl="1"/>
            <a:r>
              <a:rPr lang="en-US" dirty="0" smtClean="0"/>
              <a:t>Widening of the periodontal ligament is seen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Radiolucency</a:t>
            </a:r>
            <a:r>
              <a:rPr lang="en-US" dirty="0" smtClean="0"/>
              <a:t> may be rounded area of </a:t>
            </a:r>
            <a:r>
              <a:rPr lang="en-US" dirty="0" err="1" smtClean="0"/>
              <a:t>rarefication</a:t>
            </a:r>
            <a:r>
              <a:rPr lang="en-US" dirty="0" smtClean="0"/>
              <a:t> and a bridge of bone may be present over the coronal aspect of the lesion separating from the crest of alveolar ridge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786190"/>
            <a:ext cx="2095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PERIODONTAL CYST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Arises from epithelial rests in </a:t>
            </a:r>
            <a:r>
              <a:rPr lang="en-US" sz="2800" dirty="0" err="1" smtClean="0"/>
              <a:t>periodontium</a:t>
            </a:r>
            <a:r>
              <a:rPr lang="en-US" sz="2800" dirty="0" smtClean="0"/>
              <a:t> lateral to the tooth root. This condition usually is </a:t>
            </a:r>
            <a:r>
              <a:rPr lang="en-US" sz="2800" dirty="0" err="1" smtClean="0"/>
              <a:t>unicystic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It may appear as a cluster of small cyst a condition referred to as </a:t>
            </a:r>
            <a:r>
              <a:rPr lang="en-US" sz="2800" dirty="0" err="1" smtClean="0"/>
              <a:t>botryoid</a:t>
            </a:r>
            <a:r>
              <a:rPr lang="en-US" sz="2800" dirty="0" smtClean="0"/>
              <a:t> </a:t>
            </a:r>
            <a:r>
              <a:rPr lang="en-US" sz="2800" dirty="0" err="1" smtClean="0"/>
              <a:t>odontogenic</a:t>
            </a:r>
            <a:r>
              <a:rPr lang="en-US" sz="2800" dirty="0" smtClean="0"/>
              <a:t> cyst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Radiogaphic</a:t>
            </a:r>
            <a:r>
              <a:rPr lang="en-US" dirty="0" smtClean="0"/>
              <a:t> features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Mandible – lateral incisor to premolar</a:t>
            </a:r>
          </a:p>
          <a:p>
            <a:pPr lvl="2"/>
            <a:r>
              <a:rPr lang="en-US" dirty="0" smtClean="0"/>
              <a:t>Maxilla – lateral incisors and </a:t>
            </a:r>
            <a:r>
              <a:rPr lang="en-US" dirty="0" err="1" smtClean="0"/>
              <a:t>cuspids</a:t>
            </a:r>
            <a:endParaRPr lang="en-US" dirty="0" smtClean="0"/>
          </a:p>
          <a:p>
            <a:pPr lvl="1"/>
            <a:r>
              <a:rPr lang="en-US" dirty="0" smtClean="0"/>
              <a:t>Periphery and shape</a:t>
            </a:r>
          </a:p>
          <a:p>
            <a:pPr lvl="2"/>
            <a:r>
              <a:rPr lang="en-US" dirty="0" smtClean="0"/>
              <a:t>Well defined </a:t>
            </a:r>
            <a:r>
              <a:rPr lang="en-US" dirty="0" err="1" smtClean="0"/>
              <a:t>radiolucency</a:t>
            </a:r>
            <a:r>
              <a:rPr lang="en-US" dirty="0" smtClean="0"/>
              <a:t> with</a:t>
            </a:r>
          </a:p>
          <a:p>
            <a:pPr lvl="2"/>
            <a:r>
              <a:rPr lang="en-US" dirty="0" smtClean="0"/>
              <a:t>Round or oval shape</a:t>
            </a:r>
          </a:p>
          <a:p>
            <a:pPr lvl="1"/>
            <a:r>
              <a:rPr lang="en-US" dirty="0" smtClean="0"/>
              <a:t>Internal structure</a:t>
            </a:r>
          </a:p>
          <a:p>
            <a:pPr lvl="2"/>
            <a:r>
              <a:rPr lang="en-US" dirty="0" smtClean="0"/>
              <a:t>Radiolucent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71678"/>
            <a:ext cx="2286016" cy="200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C:\Documents and Settings\Administrator\Desktop\RAD\DSC04043.JPG"/>
          <p:cNvPicPr>
            <a:picLocks noChangeAspect="1" noChangeArrowheads="1"/>
          </p:cNvPicPr>
          <p:nvPr/>
        </p:nvPicPr>
        <p:blipFill>
          <a:blip r:embed="rId3">
            <a:lum bright="10000" contrast="-20000"/>
          </a:blip>
          <a:srcRect l="9203"/>
          <a:stretch>
            <a:fillRect/>
          </a:stretch>
        </p:blipFill>
        <p:spPr bwMode="auto">
          <a:xfrm>
            <a:off x="6572264" y="4643446"/>
            <a:ext cx="2114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smtClean="0"/>
              <a:t>Mental foramen</a:t>
            </a:r>
          </a:p>
          <a:p>
            <a:pPr lvl="1"/>
            <a:r>
              <a:rPr lang="en-US" dirty="0" smtClean="0"/>
              <a:t>A Small KOT</a:t>
            </a:r>
          </a:p>
          <a:p>
            <a:pPr lvl="1"/>
            <a:r>
              <a:rPr lang="en-US" dirty="0" err="1" smtClean="0"/>
              <a:t>Radicular</a:t>
            </a:r>
            <a:r>
              <a:rPr lang="en-US" dirty="0" smtClean="0"/>
              <a:t> cyst at the at the foramen of a lateral pulp canal.</a:t>
            </a:r>
          </a:p>
          <a:p>
            <a:pPr lvl="1"/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256"/>
            <a:ext cx="221457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PERIAPICAL CEMENTOOSSEOUS DYSPLASIA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40" cy="49720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cementoma</a:t>
            </a:r>
            <a:endParaRPr lang="en-US" dirty="0" smtClean="0"/>
          </a:p>
          <a:p>
            <a:r>
              <a:rPr lang="en-US" dirty="0" smtClean="0"/>
              <a:t>Is a reactive fibro osseous lesion thought to arise elements in the periodontal ligament.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periapical</a:t>
            </a:r>
            <a:r>
              <a:rPr lang="en-US" dirty="0" smtClean="0"/>
              <a:t> lesion have the following stages</a:t>
            </a:r>
          </a:p>
          <a:p>
            <a:pPr lvl="1"/>
            <a:r>
              <a:rPr lang="en-US" dirty="0" smtClean="0"/>
              <a:t>Early stage is radiolucent</a:t>
            </a:r>
          </a:p>
          <a:p>
            <a:pPr lvl="1"/>
            <a:r>
              <a:rPr lang="en-US" dirty="0" smtClean="0"/>
              <a:t>Mature stage – radiolucent area containing the </a:t>
            </a:r>
            <a:r>
              <a:rPr lang="en-US" dirty="0" err="1" smtClean="0"/>
              <a:t>radiopaque</a:t>
            </a:r>
            <a:r>
              <a:rPr lang="en-US" dirty="0" smtClean="0"/>
              <a:t> foci</a:t>
            </a:r>
          </a:p>
          <a:p>
            <a:pPr lvl="1"/>
            <a:r>
              <a:rPr lang="en-US" dirty="0" smtClean="0"/>
              <a:t>Final stage – completely calcified and appears as </a:t>
            </a:r>
            <a:r>
              <a:rPr lang="en-US" dirty="0" err="1" smtClean="0"/>
              <a:t>radiopaque</a:t>
            </a:r>
            <a:r>
              <a:rPr lang="en-US" dirty="0" smtClean="0"/>
              <a:t> by thin radiolucent border.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86058"/>
            <a:ext cx="221457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epicenter usually lies at the apex</a:t>
            </a:r>
          </a:p>
          <a:p>
            <a:pPr lvl="2"/>
            <a:r>
              <a:rPr lang="en-US" dirty="0" err="1" smtClean="0"/>
              <a:t>Mandibular</a:t>
            </a:r>
            <a:r>
              <a:rPr lang="en-US" dirty="0" smtClean="0"/>
              <a:t> anterior – maxilla</a:t>
            </a:r>
          </a:p>
          <a:p>
            <a:pPr lvl="2"/>
            <a:r>
              <a:rPr lang="en-US" dirty="0" smtClean="0"/>
              <a:t>Mostly- bilateral</a:t>
            </a:r>
          </a:p>
          <a:p>
            <a:pPr lvl="1"/>
            <a:r>
              <a:rPr lang="en-US" dirty="0" smtClean="0"/>
              <a:t>Periphery and shape</a:t>
            </a:r>
          </a:p>
          <a:p>
            <a:pPr lvl="2"/>
            <a:r>
              <a:rPr lang="en-US" dirty="0" smtClean="0"/>
              <a:t>Well defined </a:t>
            </a:r>
            <a:r>
              <a:rPr lang="en-US" dirty="0" err="1" smtClean="0"/>
              <a:t>radiolucency</a:t>
            </a:r>
            <a:r>
              <a:rPr lang="en-US" dirty="0" smtClean="0"/>
              <a:t> with sclerotic border</a:t>
            </a:r>
          </a:p>
          <a:p>
            <a:pPr lvl="2"/>
            <a:r>
              <a:rPr lang="en-US" dirty="0" smtClean="0"/>
              <a:t>Round or oval shaped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928802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</a:p>
          <a:p>
            <a:pPr lvl="1"/>
            <a:r>
              <a:rPr lang="en-US" dirty="0" smtClean="0"/>
              <a:t>Early stage – radiolucent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Effect on surrounding structures</a:t>
            </a:r>
          </a:p>
          <a:p>
            <a:pPr lvl="1"/>
            <a:r>
              <a:rPr lang="en-US" dirty="0" smtClean="0"/>
              <a:t>Loss of lamina </a:t>
            </a:r>
            <a:r>
              <a:rPr lang="en-US" dirty="0" err="1" smtClean="0"/>
              <a:t>dura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RADIOLUCENCIES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err="1" smtClean="0"/>
              <a:t>Pulpoperiapical</a:t>
            </a:r>
            <a:r>
              <a:rPr lang="en-US" dirty="0" smtClean="0"/>
              <a:t> lesion</a:t>
            </a:r>
          </a:p>
          <a:p>
            <a:pPr lvl="1"/>
            <a:r>
              <a:rPr lang="en-US" dirty="0" smtClean="0"/>
              <a:t>Traumatic bone cyst</a:t>
            </a:r>
          </a:p>
          <a:p>
            <a:pPr lvl="1"/>
            <a:r>
              <a:rPr lang="en-US" dirty="0" smtClean="0"/>
              <a:t>Focal </a:t>
            </a:r>
            <a:r>
              <a:rPr lang="en-US" dirty="0" err="1" smtClean="0"/>
              <a:t>cementoosseous</a:t>
            </a:r>
            <a:r>
              <a:rPr lang="en-US" dirty="0" smtClean="0"/>
              <a:t> dysplasia</a:t>
            </a:r>
          </a:p>
          <a:p>
            <a:pPr lvl="1"/>
            <a:r>
              <a:rPr lang="en-US" dirty="0" err="1" smtClean="0"/>
              <a:t>Cemento</a:t>
            </a:r>
            <a:r>
              <a:rPr lang="en-US" dirty="0" smtClean="0"/>
              <a:t> ossifying </a:t>
            </a:r>
            <a:r>
              <a:rPr lang="en-US" dirty="0" err="1" smtClean="0"/>
              <a:t>fibroma</a:t>
            </a:r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14488"/>
            <a:ext cx="1943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Squamous cell carcinoma</a:t>
            </a:r>
          </a:p>
          <a:p>
            <a:pPr lvl="1"/>
            <a:r>
              <a:rPr lang="en-US" dirty="0" smtClean="0"/>
              <a:t>Metastatic </a:t>
            </a:r>
            <a:r>
              <a:rPr lang="en-US" dirty="0" err="1" smtClean="0"/>
              <a:t>tumour</a:t>
            </a:r>
            <a:endParaRPr lang="en-US" dirty="0" smtClean="0"/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err="1" smtClean="0"/>
              <a:t>Histiocytosis</a:t>
            </a:r>
            <a:r>
              <a:rPr lang="en-US" dirty="0" smtClean="0"/>
              <a:t> X</a:t>
            </a:r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SQUAMOUS CELL CARCINOMA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oral malignancy</a:t>
            </a:r>
          </a:p>
          <a:p>
            <a:r>
              <a:rPr lang="en-US" dirty="0" smtClean="0"/>
              <a:t>Malignant </a:t>
            </a:r>
            <a:r>
              <a:rPr lang="en-US" dirty="0" err="1" smtClean="0"/>
              <a:t>tumour</a:t>
            </a:r>
            <a:r>
              <a:rPr lang="en-US" dirty="0" smtClean="0"/>
              <a:t> arising from the surface epithelium</a:t>
            </a:r>
          </a:p>
          <a:p>
            <a:r>
              <a:rPr lang="en-US" dirty="0" smtClean="0"/>
              <a:t>Characterized by invasion of malignant epithelial cells into the underlying connective tissue with subsequent spread into the deeper soft tissues and occasionally into adjacent bone, </a:t>
            </a:r>
            <a:r>
              <a:rPr lang="en-US" dirty="0" err="1" smtClean="0"/>
              <a:t>lymphnodes</a:t>
            </a:r>
            <a:r>
              <a:rPr lang="en-US" dirty="0" smtClean="0"/>
              <a:t>, ultimately to lung, liver and skeleton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/>
          <a:lstStyle/>
          <a:p>
            <a:r>
              <a:rPr lang="en-US" dirty="0" smtClean="0"/>
              <a:t>Radiological appearance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Lateral border of the tongue – posterior lingual aspect of the mandible</a:t>
            </a:r>
          </a:p>
          <a:p>
            <a:pPr lvl="2"/>
            <a:r>
              <a:rPr lang="en-US" dirty="0" smtClean="0"/>
              <a:t>Lesions of lip, floor of mouth – involves the anterior mandible</a:t>
            </a:r>
          </a:p>
          <a:p>
            <a:pPr lvl="2"/>
            <a:r>
              <a:rPr lang="en-US" dirty="0" smtClean="0"/>
              <a:t>Lesions of </a:t>
            </a:r>
            <a:r>
              <a:rPr lang="en-US" dirty="0" err="1" smtClean="0"/>
              <a:t>gingiva</a:t>
            </a:r>
            <a:r>
              <a:rPr lang="en-US" dirty="0" smtClean="0"/>
              <a:t> and alveolar bone – mimic </a:t>
            </a:r>
            <a:r>
              <a:rPr lang="en-US" dirty="0" err="1" smtClean="0"/>
              <a:t>inflamattory</a:t>
            </a:r>
            <a:r>
              <a:rPr lang="en-US" dirty="0" smtClean="0"/>
              <a:t> disease such as periodontal disease.</a:t>
            </a:r>
          </a:p>
          <a:p>
            <a:pPr lvl="2"/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8663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Periphery</a:t>
            </a:r>
          </a:p>
          <a:p>
            <a:pPr lvl="1"/>
            <a:r>
              <a:rPr lang="en-US" dirty="0" smtClean="0"/>
              <a:t>May erode underlying bone in any direction</a:t>
            </a:r>
          </a:p>
          <a:p>
            <a:pPr lvl="1"/>
            <a:r>
              <a:rPr lang="en-US" dirty="0" err="1" smtClean="0"/>
              <a:t>Radiolucency</a:t>
            </a:r>
            <a:r>
              <a:rPr lang="en-US" dirty="0" smtClean="0"/>
              <a:t> – irregular in outline</a:t>
            </a:r>
          </a:p>
          <a:p>
            <a:pPr lvl="1"/>
            <a:r>
              <a:rPr lang="en-US" dirty="0" smtClean="0"/>
              <a:t>Bone involvement is extensive – appears as finger like extensions</a:t>
            </a:r>
          </a:p>
          <a:p>
            <a:r>
              <a:rPr lang="en-US" dirty="0" smtClean="0"/>
              <a:t>Internal structure</a:t>
            </a:r>
          </a:p>
          <a:p>
            <a:pPr lvl="1"/>
            <a:r>
              <a:rPr lang="en-US" dirty="0" err="1" smtClean="0"/>
              <a:t>Radiolucency</a:t>
            </a:r>
            <a:endParaRPr lang="en-US" dirty="0" smtClean="0"/>
          </a:p>
          <a:p>
            <a:pPr lvl="1"/>
            <a:r>
              <a:rPr lang="en-US" dirty="0" smtClean="0"/>
              <a:t>Small islands of normal </a:t>
            </a:r>
            <a:r>
              <a:rPr lang="en-US" dirty="0" err="1" smtClean="0"/>
              <a:t>trabucular</a:t>
            </a:r>
            <a:r>
              <a:rPr lang="en-US" dirty="0" smtClean="0"/>
              <a:t> bone are visible with in the </a:t>
            </a:r>
            <a:r>
              <a:rPr lang="en-US" dirty="0" err="1" smtClean="0"/>
              <a:t>radiolucency</a:t>
            </a:r>
            <a:r>
              <a:rPr lang="en-US" dirty="0" smtClean="0"/>
              <a:t>.</a:t>
            </a:r>
          </a:p>
          <a:p>
            <a:pPr lvl="1"/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876"/>
            <a:ext cx="2032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on </a:t>
            </a:r>
            <a:r>
              <a:rPr lang="en-US" dirty="0" err="1" smtClean="0"/>
              <a:t>sorrounding</a:t>
            </a:r>
            <a:r>
              <a:rPr lang="en-US" dirty="0" smtClean="0"/>
              <a:t> structure</a:t>
            </a:r>
          </a:p>
          <a:p>
            <a:pPr lvl="1"/>
            <a:r>
              <a:rPr lang="en-US" dirty="0" smtClean="0"/>
              <a:t>Evidence of invasion may first appear as widening of the periodontal ligament</a:t>
            </a:r>
          </a:p>
          <a:p>
            <a:pPr lvl="1"/>
            <a:r>
              <a:rPr lang="en-US" dirty="0" smtClean="0"/>
              <a:t>Extensive </a:t>
            </a:r>
            <a:r>
              <a:rPr lang="en-US" dirty="0" err="1" smtClean="0"/>
              <a:t>tumour</a:t>
            </a:r>
            <a:r>
              <a:rPr lang="en-US" dirty="0" smtClean="0"/>
              <a:t> – soft tissue mass grow into the teeth and are grossly displaced.</a:t>
            </a:r>
            <a:endParaRPr lang="en-I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549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7186634" cy="5857916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err="1" smtClean="0"/>
              <a:t>Scc</a:t>
            </a:r>
            <a:r>
              <a:rPr lang="en-US" dirty="0" smtClean="0"/>
              <a:t> is differentiate by other malignancies by its clinical and </a:t>
            </a:r>
            <a:r>
              <a:rPr lang="en-US" dirty="0" err="1" smtClean="0"/>
              <a:t>histologic</a:t>
            </a:r>
            <a:r>
              <a:rPr lang="en-US" dirty="0" smtClean="0"/>
              <a:t> features</a:t>
            </a:r>
          </a:p>
          <a:p>
            <a:pPr lvl="1"/>
            <a:r>
              <a:rPr lang="en-US" dirty="0" err="1" smtClean="0"/>
              <a:t>Osteomyelitis</a:t>
            </a:r>
            <a:endParaRPr lang="en-US" dirty="0" smtClean="0"/>
          </a:p>
          <a:p>
            <a:pPr lvl="2"/>
            <a:r>
              <a:rPr lang="en-US" dirty="0" smtClean="0"/>
              <a:t>Usually produces some </a:t>
            </a:r>
            <a:r>
              <a:rPr lang="en-US" dirty="0" err="1" smtClean="0"/>
              <a:t>periosteal</a:t>
            </a:r>
            <a:r>
              <a:rPr lang="en-US" dirty="0" smtClean="0"/>
              <a:t> reaction</a:t>
            </a:r>
          </a:p>
          <a:p>
            <a:pPr lvl="1"/>
            <a:r>
              <a:rPr lang="en-US" dirty="0" smtClean="0"/>
              <a:t>Periodontal disease</a:t>
            </a:r>
          </a:p>
          <a:p>
            <a:pPr lvl="2"/>
            <a:r>
              <a:rPr lang="en-US" dirty="0" smtClean="0"/>
              <a:t>Bone loss from the squamous cell carcinoma originating in the soft tissue of the alveolar process appears as a periodontal disease.</a:t>
            </a:r>
            <a:endParaRPr lang="en-I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572008"/>
            <a:ext cx="1549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METASTATIC TUMOURS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Establishment of new foci of malignant </a:t>
            </a:r>
            <a:r>
              <a:rPr lang="en-US" dirty="0" err="1" smtClean="0"/>
              <a:t>diease</a:t>
            </a:r>
            <a:r>
              <a:rPr lang="en-US" dirty="0" smtClean="0"/>
              <a:t> from a distant malignant </a:t>
            </a:r>
            <a:r>
              <a:rPr lang="en-US" dirty="0" err="1" smtClean="0"/>
              <a:t>tumour</a:t>
            </a:r>
            <a:r>
              <a:rPr lang="en-US" dirty="0" smtClean="0"/>
              <a:t>, usually by way of the blood vessels</a:t>
            </a:r>
          </a:p>
          <a:p>
            <a:r>
              <a:rPr lang="en-US" dirty="0" smtClean="0"/>
              <a:t>In the jaws usually arise from the sites that are anatomically inferior to the clavicle</a:t>
            </a:r>
          </a:p>
          <a:p>
            <a:r>
              <a:rPr lang="en-US" dirty="0" smtClean="0"/>
              <a:t>Usually occurs when the distant primary lesion is already known</a:t>
            </a:r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to 6</a:t>
            </a:r>
            <a:r>
              <a:rPr lang="en-US" baseline="30000" dirty="0" smtClean="0"/>
              <a:t>th</a:t>
            </a:r>
            <a:r>
              <a:rPr lang="en-US" dirty="0" smtClean="0"/>
              <a:t> decayed </a:t>
            </a:r>
          </a:p>
          <a:p>
            <a:pPr lvl="1"/>
            <a:r>
              <a:rPr lang="en-US" dirty="0" smtClean="0"/>
              <a:t>Pt c/o dental pain, numbness and </a:t>
            </a:r>
            <a:r>
              <a:rPr lang="en-US" dirty="0" err="1" smtClean="0"/>
              <a:t>parasthesia</a:t>
            </a:r>
            <a:endParaRPr lang="en-US" dirty="0" smtClean="0"/>
          </a:p>
          <a:p>
            <a:pPr lvl="1"/>
            <a:r>
              <a:rPr lang="en-US" dirty="0" smtClean="0"/>
              <a:t>Pathologic fracture of the jaw</a:t>
            </a:r>
          </a:p>
          <a:p>
            <a:pPr lvl="1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Radiological features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Mandible common than maxilla</a:t>
            </a:r>
          </a:p>
          <a:p>
            <a:pPr lvl="2"/>
            <a:r>
              <a:rPr lang="en-US" dirty="0" smtClean="0"/>
              <a:t>Posterior area are most commonly affected</a:t>
            </a:r>
          </a:p>
          <a:p>
            <a:pPr lvl="2"/>
            <a:r>
              <a:rPr lang="en-US" dirty="0" smtClean="0"/>
              <a:t>Frequently lesions were bilateral</a:t>
            </a:r>
          </a:p>
          <a:p>
            <a:pPr lvl="2"/>
            <a:r>
              <a:rPr lang="en-US" dirty="0" smtClean="0"/>
              <a:t>Also in the periodontal ligament space</a:t>
            </a:r>
          </a:p>
          <a:p>
            <a:pPr lvl="1"/>
            <a:r>
              <a:rPr lang="en-US" dirty="0" smtClean="0"/>
              <a:t>Periphery</a:t>
            </a:r>
          </a:p>
          <a:p>
            <a:pPr lvl="2"/>
            <a:r>
              <a:rPr lang="en-US" dirty="0" smtClean="0"/>
              <a:t>Is moderately well demarcated</a:t>
            </a:r>
          </a:p>
          <a:p>
            <a:pPr lvl="2"/>
            <a:r>
              <a:rPr lang="en-US" dirty="0" smtClean="0"/>
              <a:t>No cortication or encapsulation – ill defined margins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57298"/>
            <a:ext cx="271464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</a:p>
          <a:p>
            <a:pPr lvl="1"/>
            <a:r>
              <a:rPr lang="en-US" dirty="0" smtClean="0"/>
              <a:t>Radiolucent normal </a:t>
            </a:r>
            <a:r>
              <a:rPr lang="en-US" dirty="0" err="1" smtClean="0"/>
              <a:t>trabecular</a:t>
            </a:r>
            <a:r>
              <a:rPr lang="en-US" dirty="0" smtClean="0"/>
              <a:t> bone is seen</a:t>
            </a:r>
          </a:p>
          <a:p>
            <a:pPr lvl="1"/>
            <a:r>
              <a:rPr lang="en-US" dirty="0" smtClean="0"/>
              <a:t>Sclerotic metastasis present – normal radiolucent appears as patchy sclerosis</a:t>
            </a:r>
          </a:p>
          <a:p>
            <a:pPr lvl="1"/>
            <a:r>
              <a:rPr lang="en-US" dirty="0" smtClean="0"/>
              <a:t>If the </a:t>
            </a:r>
            <a:r>
              <a:rPr lang="en-US" dirty="0" err="1" smtClean="0"/>
              <a:t>tumour</a:t>
            </a:r>
            <a:r>
              <a:rPr lang="en-US" dirty="0" smtClean="0"/>
              <a:t> is sealed in multiple region of the jaws – multifocal </a:t>
            </a:r>
            <a:r>
              <a:rPr lang="en-US" dirty="0" err="1" smtClean="0"/>
              <a:t>appearence</a:t>
            </a:r>
            <a:endParaRPr lang="en-US" dirty="0" smtClean="0"/>
          </a:p>
          <a:p>
            <a:pPr lvl="1"/>
            <a:endParaRPr lang="en-I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429132"/>
            <a:ext cx="271464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smtClean="0"/>
              <a:t>Known primary malignancy present</a:t>
            </a:r>
          </a:p>
          <a:p>
            <a:pPr lvl="1"/>
            <a:r>
              <a:rPr lang="en-US" dirty="0" smtClean="0"/>
              <a:t>Multiple myeloma</a:t>
            </a:r>
          </a:p>
          <a:p>
            <a:pPr lvl="1"/>
            <a:r>
              <a:rPr lang="en-US" dirty="0" err="1" smtClean="0"/>
              <a:t>Periapical</a:t>
            </a:r>
            <a:r>
              <a:rPr lang="en-US" dirty="0" smtClean="0"/>
              <a:t> inflammatory lesion</a:t>
            </a:r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Malignant tumor of hematopoietic stem cells</a:t>
            </a:r>
          </a:p>
          <a:p>
            <a:endParaRPr lang="en-US" sz="3200" dirty="0" smtClean="0"/>
          </a:p>
          <a:p>
            <a:r>
              <a:rPr lang="en-US" sz="3200" dirty="0" smtClean="0"/>
              <a:t>Replace  normal bone marrow constituents</a:t>
            </a:r>
          </a:p>
          <a:p>
            <a:endParaRPr lang="en-US" sz="3200" dirty="0" smtClean="0"/>
          </a:p>
          <a:p>
            <a:r>
              <a:rPr lang="en-US" sz="3200" dirty="0" smtClean="0"/>
              <a:t>Pallor, spontaneous hemorrhage, </a:t>
            </a:r>
            <a:r>
              <a:rPr lang="en-US" sz="3200" dirty="0" err="1" smtClean="0"/>
              <a:t>hepato</a:t>
            </a:r>
            <a:r>
              <a:rPr lang="en-US" sz="3200" dirty="0" smtClean="0"/>
              <a:t> and </a:t>
            </a:r>
            <a:r>
              <a:rPr lang="en-US" sz="3200" dirty="0" err="1" smtClean="0"/>
              <a:t>splenomegaly</a:t>
            </a:r>
            <a:r>
              <a:rPr lang="en-US" sz="3200" dirty="0" smtClean="0"/>
              <a:t>, and fever</a:t>
            </a:r>
          </a:p>
          <a:p>
            <a:endParaRPr lang="en-US" sz="3200" dirty="0" smtClean="0"/>
          </a:p>
          <a:p>
            <a:r>
              <a:rPr lang="en-US" sz="3200" dirty="0" smtClean="0"/>
              <a:t>Mobile teeth, </a:t>
            </a:r>
            <a:r>
              <a:rPr lang="en-US" sz="3200" dirty="0" err="1" smtClean="0"/>
              <a:t>petechiae</a:t>
            </a:r>
            <a:r>
              <a:rPr lang="en-US" sz="3200" dirty="0" smtClean="0"/>
              <a:t>, ulceration, boggy enlarged </a:t>
            </a:r>
            <a:r>
              <a:rPr lang="en-US" sz="3200" dirty="0" err="1" smtClean="0"/>
              <a:t>gingiva</a:t>
            </a:r>
            <a:endParaRPr lang="en-US" sz="32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Mandible </a:t>
            </a:r>
          </a:p>
          <a:p>
            <a:pPr lvl="1"/>
            <a:r>
              <a:rPr lang="en-US" dirty="0" smtClean="0"/>
              <a:t>Bilateral </a:t>
            </a:r>
          </a:p>
          <a:p>
            <a:pPr lvl="1"/>
            <a:r>
              <a:rPr lang="en-US" dirty="0" smtClean="0"/>
              <a:t>Areas of developing tooth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Periphery and shape</a:t>
            </a:r>
          </a:p>
          <a:p>
            <a:pPr lvl="1"/>
            <a:r>
              <a:rPr lang="en-US" dirty="0" smtClean="0"/>
              <a:t>Ill defined patchy radiolucent areas</a:t>
            </a:r>
          </a:p>
          <a:p>
            <a:pPr lvl="1"/>
            <a:r>
              <a:rPr lang="en-US" dirty="0" smtClean="0"/>
              <a:t>Teeth stand out of bone</a:t>
            </a:r>
          </a:p>
          <a:p>
            <a:pPr lvl="1"/>
            <a:endParaRPr lang="en-US" dirty="0" smtClean="0"/>
          </a:p>
          <a:p>
            <a:pPr lvl="0"/>
            <a:endParaRPr lang="en-IN" dirty="0" smtClean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3116"/>
            <a:ext cx="2952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Internal structure</a:t>
            </a:r>
          </a:p>
          <a:p>
            <a:pPr lvl="1"/>
            <a:r>
              <a:rPr lang="en-US" dirty="0" smtClean="0"/>
              <a:t>Patchy radiolucent areas</a:t>
            </a:r>
          </a:p>
          <a:p>
            <a:pPr lvl="0"/>
            <a:r>
              <a:rPr lang="en-US" dirty="0" smtClean="0"/>
              <a:t>Effects on surrounding structures</a:t>
            </a:r>
          </a:p>
          <a:p>
            <a:pPr lvl="1"/>
            <a:r>
              <a:rPr lang="en-US" dirty="0" smtClean="0"/>
              <a:t>No expansion</a:t>
            </a:r>
          </a:p>
          <a:p>
            <a:pPr lvl="1"/>
            <a:r>
              <a:rPr lang="en-US" dirty="0" smtClean="0"/>
              <a:t>Developing teeth buds displaced </a:t>
            </a:r>
            <a:r>
              <a:rPr lang="en-US" dirty="0" err="1" smtClean="0"/>
              <a:t>occlusally</a:t>
            </a:r>
            <a:r>
              <a:rPr lang="en-US" dirty="0" smtClean="0"/>
              <a:t> even with out root formation</a:t>
            </a:r>
          </a:p>
          <a:p>
            <a:pPr lvl="1"/>
            <a:r>
              <a:rPr lang="en-US" dirty="0" smtClean="0"/>
              <a:t>Loss of lamina </a:t>
            </a:r>
            <a:r>
              <a:rPr lang="en-US" dirty="0" err="1" smtClean="0"/>
              <a:t>dura</a:t>
            </a:r>
            <a:r>
              <a:rPr lang="en-US" dirty="0" smtClean="0"/>
              <a:t> and cortical out lines of follicles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LANGERHANS CELL HISTIOCYTOSIS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Abnormalties</a:t>
            </a:r>
            <a:r>
              <a:rPr lang="en-US" dirty="0" smtClean="0"/>
              <a:t> that results from the abnormal proliferation of </a:t>
            </a:r>
            <a:r>
              <a:rPr lang="en-US" dirty="0" err="1" smtClean="0"/>
              <a:t>langerhans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Head and neck are common at initial </a:t>
            </a:r>
          </a:p>
          <a:p>
            <a:pPr lvl="1"/>
            <a:r>
              <a:rPr lang="en-US" dirty="0" smtClean="0"/>
              <a:t>1o% of all pts have oral lesion</a:t>
            </a:r>
          </a:p>
          <a:p>
            <a:pPr lvl="1"/>
            <a:r>
              <a:rPr lang="en-US" dirty="0" smtClean="0"/>
              <a:t>Oral signs are the first clinical signs of the disease</a:t>
            </a:r>
          </a:p>
          <a:p>
            <a:pPr lvl="1"/>
            <a:r>
              <a:rPr lang="en-US" dirty="0" smtClean="0"/>
              <a:t>Soft tissue mass, bony swelling, gingivitis pain and ulceration.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943616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Radiological appearance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Alveolar type or commonly multiple</a:t>
            </a:r>
          </a:p>
          <a:p>
            <a:pPr lvl="2"/>
            <a:r>
              <a:rPr lang="en-US" dirty="0" smtClean="0"/>
              <a:t>Mandible is common – posterior regions</a:t>
            </a:r>
          </a:p>
          <a:p>
            <a:pPr lvl="1"/>
            <a:r>
              <a:rPr lang="en-US" dirty="0" smtClean="0"/>
              <a:t>Periphery</a:t>
            </a:r>
          </a:p>
          <a:p>
            <a:pPr lvl="2"/>
            <a:r>
              <a:rPr lang="en-US" dirty="0" smtClean="0"/>
              <a:t>Moderate to well defined without cortication</a:t>
            </a:r>
          </a:p>
          <a:p>
            <a:pPr lvl="2"/>
            <a:r>
              <a:rPr lang="en-US" dirty="0" smtClean="0"/>
              <a:t>Common start at the mid root region of the teeth</a:t>
            </a:r>
          </a:p>
          <a:p>
            <a:pPr lvl="2"/>
            <a:r>
              <a:rPr lang="en-US" dirty="0" smtClean="0"/>
              <a:t>Bone destruction in circular shape- scooped out</a:t>
            </a:r>
          </a:p>
          <a:p>
            <a:pPr lvl="2"/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5074" y="3571876"/>
            <a:ext cx="2738926" cy="19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</a:p>
          <a:p>
            <a:pPr lvl="1"/>
            <a:r>
              <a:rPr lang="en-US" dirty="0" smtClean="0"/>
              <a:t>Totally radiolucent</a:t>
            </a:r>
          </a:p>
          <a:p>
            <a:r>
              <a:rPr lang="en-US" dirty="0" smtClean="0"/>
              <a:t>Effect on </a:t>
            </a:r>
            <a:r>
              <a:rPr lang="en-US" dirty="0" err="1" smtClean="0"/>
              <a:t>sorrounding</a:t>
            </a:r>
            <a:r>
              <a:rPr lang="en-US" dirty="0" smtClean="0"/>
              <a:t> structures</a:t>
            </a:r>
          </a:p>
          <a:p>
            <a:pPr lvl="1"/>
            <a:r>
              <a:rPr lang="en-US" dirty="0" smtClean="0"/>
              <a:t>Destruction of bone around the teeth and lamina </a:t>
            </a:r>
            <a:r>
              <a:rPr lang="en-US" dirty="0" err="1" smtClean="0"/>
              <a:t>dura</a:t>
            </a:r>
            <a:endParaRPr lang="en-US" dirty="0" smtClean="0"/>
          </a:p>
          <a:p>
            <a:pPr lvl="1"/>
            <a:r>
              <a:rPr lang="en-US" dirty="0" smtClean="0"/>
              <a:t>Teeth appears to be standing in space.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786322"/>
            <a:ext cx="2509406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Differntial</a:t>
            </a:r>
            <a:r>
              <a:rPr lang="en-US" dirty="0" smtClean="0"/>
              <a:t> diagnosis</a:t>
            </a:r>
          </a:p>
          <a:p>
            <a:pPr lvl="1"/>
            <a:r>
              <a:rPr lang="en-US" dirty="0" smtClean="0"/>
              <a:t>Periodontal disease – starts at the alveolar crest and apically down to the root surface</a:t>
            </a:r>
          </a:p>
          <a:p>
            <a:pPr lvl="1"/>
            <a:r>
              <a:rPr lang="en-US" dirty="0" smtClean="0"/>
              <a:t>Squamous cell carcinoma</a:t>
            </a:r>
          </a:p>
          <a:p>
            <a:pPr lvl="2"/>
            <a:r>
              <a:rPr lang="en-US" dirty="0" smtClean="0"/>
              <a:t>Borders of the LCH IS better defined</a:t>
            </a:r>
          </a:p>
          <a:p>
            <a:pPr lvl="2">
              <a:buNone/>
            </a:pP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256"/>
            <a:ext cx="3214710" cy="223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 SINUS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5286412" cy="5114948"/>
          </a:xfrm>
        </p:spPr>
        <p:txBody>
          <a:bodyPr>
            <a:normAutofit/>
          </a:bodyPr>
          <a:lstStyle/>
          <a:p>
            <a:r>
              <a:rPr lang="en-US" dirty="0" smtClean="0"/>
              <a:t>On each side – </a:t>
            </a:r>
            <a:r>
              <a:rPr lang="en-US" dirty="0" err="1" smtClean="0"/>
              <a:t>radiolucency</a:t>
            </a:r>
            <a:r>
              <a:rPr lang="en-US" dirty="0" smtClean="0"/>
              <a:t> with thin sharp </a:t>
            </a:r>
            <a:r>
              <a:rPr lang="en-US" dirty="0" err="1" smtClean="0"/>
              <a:t>radiopaque</a:t>
            </a:r>
            <a:r>
              <a:rPr lang="en-US" dirty="0" smtClean="0"/>
              <a:t> border</a:t>
            </a:r>
          </a:p>
          <a:p>
            <a:r>
              <a:rPr lang="en-US" dirty="0" smtClean="0"/>
              <a:t>Bilaterally – molar and premolar </a:t>
            </a:r>
          </a:p>
          <a:p>
            <a:r>
              <a:rPr lang="en-US" dirty="0" smtClean="0"/>
              <a:t>Angle of exposure – nasal </a:t>
            </a:r>
            <a:r>
              <a:rPr lang="en-US" dirty="0" err="1" smtClean="0"/>
              <a:t>fossa</a:t>
            </a:r>
            <a:r>
              <a:rPr lang="en-US" dirty="0" smtClean="0"/>
              <a:t> overlaps </a:t>
            </a:r>
          </a:p>
          <a:p>
            <a:r>
              <a:rPr lang="en-US" dirty="0" smtClean="0"/>
              <a:t>Nutrient canal – seen in sinus wall helps to  differentiate cyst and other </a:t>
            </a:r>
            <a:r>
              <a:rPr lang="en-US" dirty="0" err="1" smtClean="0"/>
              <a:t>pathosis</a:t>
            </a:r>
            <a:endParaRPr lang="en-IN" dirty="0"/>
          </a:p>
        </p:txBody>
      </p:sp>
      <p:pic>
        <p:nvPicPr>
          <p:cNvPr id="2050" name="Picture 2" descr="C:\Users\admin\Desktop\ar\DSC01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2643207" cy="17859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357694"/>
            <a:ext cx="2032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imaging of the jaws; Robert </a:t>
            </a:r>
            <a:r>
              <a:rPr lang="en-US" dirty="0" err="1" smtClean="0"/>
              <a:t>P.Langlais</a:t>
            </a:r>
            <a:r>
              <a:rPr lang="en-US" dirty="0" smtClean="0"/>
              <a:t>, Olaf E. Langland, </a:t>
            </a:r>
            <a:r>
              <a:rPr lang="en-US" dirty="0" err="1" smtClean="0"/>
              <a:t>Christoffel</a:t>
            </a:r>
            <a:r>
              <a:rPr lang="en-US" dirty="0" smtClean="0"/>
              <a:t> J. </a:t>
            </a:r>
            <a:r>
              <a:rPr lang="en-US" dirty="0" err="1" smtClean="0"/>
              <a:t>Nortje</a:t>
            </a:r>
            <a:endParaRPr lang="en-US" dirty="0" smtClean="0"/>
          </a:p>
          <a:p>
            <a:r>
              <a:rPr lang="en-US" dirty="0" smtClean="0"/>
              <a:t>Oral Radiology Principles and Interpretation; 6</a:t>
            </a:r>
            <a:r>
              <a:rPr lang="en-US" baseline="30000" dirty="0" smtClean="0"/>
              <a:t>th</a:t>
            </a:r>
            <a:r>
              <a:rPr lang="en-US" dirty="0" smtClean="0"/>
              <a:t> edition: Stuart C. White, Michael J. </a:t>
            </a:r>
            <a:r>
              <a:rPr lang="en-US" dirty="0" err="1" smtClean="0"/>
              <a:t>Pharoah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Differential Diagnosis;5</a:t>
            </a:r>
            <a:r>
              <a:rPr lang="en-US" baseline="30000" dirty="0" smtClean="0"/>
              <a:t>th</a:t>
            </a:r>
            <a:r>
              <a:rPr lang="en-US" dirty="0" smtClean="0"/>
              <a:t> edition: Wood and </a:t>
            </a:r>
            <a:r>
              <a:rPr lang="en-US" dirty="0" err="1" smtClean="0"/>
              <a:t>Goaz</a:t>
            </a: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asip\Desktop\max si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4943009" cy="38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CAVITY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872046" cy="4572000"/>
          </a:xfrm>
        </p:spPr>
        <p:txBody>
          <a:bodyPr/>
          <a:lstStyle/>
          <a:p>
            <a:r>
              <a:rPr lang="en-US" dirty="0" smtClean="0"/>
              <a:t>Inferior aspect of nasal cavities is seen on </a:t>
            </a:r>
            <a:r>
              <a:rPr lang="en-US" dirty="0" err="1" smtClean="0"/>
              <a:t>periapical</a:t>
            </a:r>
            <a:r>
              <a:rPr lang="en-US" dirty="0" smtClean="0"/>
              <a:t> radiographs</a:t>
            </a:r>
          </a:p>
          <a:p>
            <a:r>
              <a:rPr lang="en-US" dirty="0" smtClean="0"/>
              <a:t>Appears as a twin </a:t>
            </a:r>
            <a:r>
              <a:rPr lang="en-US" dirty="0" err="1" smtClean="0"/>
              <a:t>radiolucencies</a:t>
            </a:r>
            <a:r>
              <a:rPr lang="en-US" dirty="0" smtClean="0"/>
              <a:t> separated by septa</a:t>
            </a:r>
          </a:p>
          <a:p>
            <a:r>
              <a:rPr lang="en-US" dirty="0" smtClean="0"/>
              <a:t>Some times is projected above the incisors and canine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328614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2143</TotalTime>
  <Words>2000</Words>
  <Application>Microsoft Office PowerPoint</Application>
  <PresentationFormat>On-screen Show (4:3)</PresentationFormat>
  <Paragraphs>396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Metro</vt:lpstr>
      <vt:lpstr>Intraoral periapical radiolucencies</vt:lpstr>
      <vt:lpstr>INTRODUCTION</vt:lpstr>
      <vt:lpstr>CLASSIFICATION</vt:lpstr>
      <vt:lpstr>TRUE PERIAPICAL RADIOLUCENCY </vt:lpstr>
      <vt:lpstr>FALSE RADIOLUCENCIES</vt:lpstr>
      <vt:lpstr>Slide 6</vt:lpstr>
      <vt:lpstr>MAXILLARY SINUS</vt:lpstr>
      <vt:lpstr>Slide 8</vt:lpstr>
      <vt:lpstr>NASAL CAVITY</vt:lpstr>
      <vt:lpstr>MARROW SPACES</vt:lpstr>
      <vt:lpstr>Slide 11</vt:lpstr>
      <vt:lpstr>NUTRIENT CANAL</vt:lpstr>
      <vt:lpstr>MENTAL FORAMEN</vt:lpstr>
      <vt:lpstr>GREATER PALATINE FORAMEN</vt:lpstr>
      <vt:lpstr>SUBMANDIBULAR FOSSA</vt:lpstr>
      <vt:lpstr>Slide 16</vt:lpstr>
      <vt:lpstr>PERIAPICAL ABSCESS</vt:lpstr>
      <vt:lpstr>Slide 18</vt:lpstr>
      <vt:lpstr>Slide 19</vt:lpstr>
      <vt:lpstr>PERIAPICAL GRANULOMA</vt:lpstr>
      <vt:lpstr>Slide 21</vt:lpstr>
      <vt:lpstr>RADICULAR CYST</vt:lpstr>
      <vt:lpstr>Slide 23</vt:lpstr>
      <vt:lpstr>Slide 24</vt:lpstr>
      <vt:lpstr>DIFFERENTIAL DIAGNOSIS</vt:lpstr>
      <vt:lpstr>OSTEOMYELITIS</vt:lpstr>
      <vt:lpstr>ACUTE SUPPARATIVE OSTEOMYELITIS</vt:lpstr>
      <vt:lpstr> </vt:lpstr>
      <vt:lpstr>SURGICAL DEFECTS</vt:lpstr>
      <vt:lpstr>Slide 30</vt:lpstr>
      <vt:lpstr>PERIAPICAL SCAR</vt:lpstr>
      <vt:lpstr>Slide 32</vt:lpstr>
      <vt:lpstr>Slide 33</vt:lpstr>
      <vt:lpstr>RESIDUAL CYST</vt:lpstr>
      <vt:lpstr>Slide 35</vt:lpstr>
      <vt:lpstr>Slide 36</vt:lpstr>
      <vt:lpstr>Slide 37</vt:lpstr>
      <vt:lpstr>Slide 38</vt:lpstr>
      <vt:lpstr>CHRONIC PERIODONTITIS</vt:lpstr>
      <vt:lpstr>AGGRESSIVE PERIODONTITIS</vt:lpstr>
      <vt:lpstr>PERIODONTAL ABSCESS </vt:lpstr>
      <vt:lpstr>Slide 42</vt:lpstr>
      <vt:lpstr>LATERAL PERIODONTAL CYST</vt:lpstr>
      <vt:lpstr>Slide 44</vt:lpstr>
      <vt:lpstr> </vt:lpstr>
      <vt:lpstr>Slide 46</vt:lpstr>
      <vt:lpstr>PERIAPICAL CEMENTOOSSEOUS DYSPLASIA</vt:lpstr>
      <vt:lpstr>Slide 48</vt:lpstr>
      <vt:lpstr>Slide 49</vt:lpstr>
      <vt:lpstr>Slide 50</vt:lpstr>
      <vt:lpstr>Slide 51</vt:lpstr>
      <vt:lpstr>Slide 52</vt:lpstr>
      <vt:lpstr>SQUAMOUS CELL CARCINOMA</vt:lpstr>
      <vt:lpstr>Slide 54</vt:lpstr>
      <vt:lpstr>Slide 55</vt:lpstr>
      <vt:lpstr>Slide 56</vt:lpstr>
      <vt:lpstr>Slide 57</vt:lpstr>
      <vt:lpstr>METASTATIC TUMOURS</vt:lpstr>
      <vt:lpstr>Slide 59</vt:lpstr>
      <vt:lpstr>Slide 60</vt:lpstr>
      <vt:lpstr>Slide 61</vt:lpstr>
      <vt:lpstr>Slide 62</vt:lpstr>
      <vt:lpstr>LEUKEMIA</vt:lpstr>
      <vt:lpstr>Slide 64</vt:lpstr>
      <vt:lpstr>Slide 65</vt:lpstr>
      <vt:lpstr>LANGERHANS CELL HISTIOCYTOSIS</vt:lpstr>
      <vt:lpstr>Slide 67</vt:lpstr>
      <vt:lpstr>Slide 68</vt:lpstr>
      <vt:lpstr>Slide 69</vt:lpstr>
      <vt:lpstr>Reference </vt:lpstr>
      <vt:lpstr>Slide 71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Intraoral periapical radiolucencies</dc:title>
  <dc:creator>admin</dc:creator>
  <cp:lastModifiedBy>sasipoorni@gmail.com</cp:lastModifiedBy>
  <cp:revision>63</cp:revision>
  <dcterms:created xsi:type="dcterms:W3CDTF">2010-06-10T14:16:15Z</dcterms:created>
  <dcterms:modified xsi:type="dcterms:W3CDTF">2017-11-17T01:36:21Z</dcterms:modified>
</cp:coreProperties>
</file>