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57" r:id="rId5"/>
    <p:sldId id="258" r:id="rId6"/>
    <p:sldId id="264" r:id="rId7"/>
    <p:sldId id="259" r:id="rId8"/>
    <p:sldId id="260" r:id="rId9"/>
    <p:sldId id="261" r:id="rId10"/>
    <p:sldId id="265" r:id="rId11"/>
    <p:sldId id="267" r:id="rId12"/>
    <p:sldId id="270" r:id="rId13"/>
    <p:sldId id="266" r:id="rId14"/>
    <p:sldId id="268" r:id="rId15"/>
    <p:sldId id="262" r:id="rId16"/>
    <p:sldId id="263" r:id="rId17"/>
    <p:sldId id="269" r:id="rId18"/>
    <p:sldId id="283" r:id="rId19"/>
    <p:sldId id="271" r:id="rId20"/>
    <p:sldId id="272" r:id="rId21"/>
    <p:sldId id="273" r:id="rId22"/>
    <p:sldId id="276" r:id="rId23"/>
    <p:sldId id="278" r:id="rId24"/>
    <p:sldId id="277" r:id="rId25"/>
    <p:sldId id="279" r:id="rId26"/>
    <p:sldId id="281" r:id="rId27"/>
    <p:sldId id="287" r:id="rId28"/>
    <p:sldId id="280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3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47CB2-E9EE-4A1A-AC24-C6D21DDA4892}" type="doc">
      <dgm:prSet loTypeId="urn:microsoft.com/office/officeart/2005/8/layout/process5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3C2D983D-2A1D-4164-BC45-D3A4189B7DDA}">
      <dgm:prSet phldrT="[Text]"/>
      <dgm:spPr/>
      <dgm:t>
        <a:bodyPr/>
        <a:lstStyle/>
        <a:p>
          <a:r>
            <a:rPr lang="en-IN" dirty="0" smtClean="0">
              <a:solidFill>
                <a:srgbClr val="7030A0"/>
              </a:solidFill>
            </a:rPr>
            <a:t>Patient exposure</a:t>
          </a:r>
          <a:endParaRPr lang="en-IN" dirty="0">
            <a:solidFill>
              <a:srgbClr val="7030A0"/>
            </a:solidFill>
          </a:endParaRPr>
        </a:p>
      </dgm:t>
    </dgm:pt>
    <dgm:pt modelId="{13ACA8FC-8945-4DB6-A454-D46DDB14D297}" type="parTrans" cxnId="{2A69F571-4FCD-42FD-B236-78E1EAD5221E}">
      <dgm:prSet/>
      <dgm:spPr/>
      <dgm:t>
        <a:bodyPr/>
        <a:lstStyle/>
        <a:p>
          <a:endParaRPr lang="en-IN"/>
        </a:p>
      </dgm:t>
    </dgm:pt>
    <dgm:pt modelId="{1D7B1F6B-C5C1-45EC-B566-B9BBD8666719}" type="sibTrans" cxnId="{2A69F571-4FCD-42FD-B236-78E1EAD5221E}">
      <dgm:prSet/>
      <dgm:spPr/>
      <dgm:t>
        <a:bodyPr/>
        <a:lstStyle/>
        <a:p>
          <a:endParaRPr lang="en-IN">
            <a:solidFill>
              <a:srgbClr val="7030A0"/>
            </a:solidFill>
          </a:endParaRPr>
        </a:p>
      </dgm:t>
    </dgm:pt>
    <dgm:pt modelId="{9551A6F8-39CE-4C6C-A166-69910D02AD7A}">
      <dgm:prSet phldrT="[Text]"/>
      <dgm:spPr/>
      <dgm:t>
        <a:bodyPr/>
        <a:lstStyle/>
        <a:p>
          <a:r>
            <a:rPr lang="en-IN" dirty="0" smtClean="0">
              <a:solidFill>
                <a:srgbClr val="7030A0"/>
              </a:solidFill>
            </a:rPr>
            <a:t>Detected by detector</a:t>
          </a:r>
          <a:endParaRPr lang="en-IN" dirty="0">
            <a:solidFill>
              <a:srgbClr val="7030A0"/>
            </a:solidFill>
          </a:endParaRPr>
        </a:p>
      </dgm:t>
    </dgm:pt>
    <dgm:pt modelId="{855FF477-70DE-45C9-A149-7EE607415B69}" type="parTrans" cxnId="{32530673-CD50-4579-B4B5-22EE382CAE9C}">
      <dgm:prSet/>
      <dgm:spPr/>
      <dgm:t>
        <a:bodyPr/>
        <a:lstStyle/>
        <a:p>
          <a:endParaRPr lang="en-IN"/>
        </a:p>
      </dgm:t>
    </dgm:pt>
    <dgm:pt modelId="{A7E67821-1A55-4C75-B11F-2A4FF99D49E9}" type="sibTrans" cxnId="{32530673-CD50-4579-B4B5-22EE382CAE9C}">
      <dgm:prSet/>
      <dgm:spPr/>
      <dgm:t>
        <a:bodyPr/>
        <a:lstStyle/>
        <a:p>
          <a:endParaRPr lang="en-IN">
            <a:solidFill>
              <a:srgbClr val="7030A0"/>
            </a:solidFill>
          </a:endParaRPr>
        </a:p>
      </dgm:t>
    </dgm:pt>
    <dgm:pt modelId="{EEA9530B-7D87-4B31-8476-731C6868F6F5}">
      <dgm:prSet phldrT="[Text]"/>
      <dgm:spPr/>
      <dgm:t>
        <a:bodyPr/>
        <a:lstStyle/>
        <a:p>
          <a:r>
            <a:rPr lang="en-IN" dirty="0" smtClean="0">
              <a:solidFill>
                <a:srgbClr val="7030A0"/>
              </a:solidFill>
            </a:rPr>
            <a:t>Image reconstructed from multiple projections</a:t>
          </a:r>
          <a:endParaRPr lang="en-IN" dirty="0">
            <a:solidFill>
              <a:srgbClr val="7030A0"/>
            </a:solidFill>
          </a:endParaRPr>
        </a:p>
      </dgm:t>
    </dgm:pt>
    <dgm:pt modelId="{02EA8812-D179-4977-ADAF-08C7169D9BB7}" type="parTrans" cxnId="{2D6ECE8E-FAC6-4303-8026-A0D122ED2D3E}">
      <dgm:prSet/>
      <dgm:spPr/>
      <dgm:t>
        <a:bodyPr/>
        <a:lstStyle/>
        <a:p>
          <a:endParaRPr lang="en-IN"/>
        </a:p>
      </dgm:t>
    </dgm:pt>
    <dgm:pt modelId="{9ED5041B-4E3E-470D-9AF2-E12D4A4EECF4}" type="sibTrans" cxnId="{2D6ECE8E-FAC6-4303-8026-A0D122ED2D3E}">
      <dgm:prSet/>
      <dgm:spPr/>
      <dgm:t>
        <a:bodyPr/>
        <a:lstStyle/>
        <a:p>
          <a:endParaRPr lang="en-IN">
            <a:solidFill>
              <a:srgbClr val="7030A0"/>
            </a:solidFill>
          </a:endParaRPr>
        </a:p>
      </dgm:t>
    </dgm:pt>
    <dgm:pt modelId="{BB9FF742-7BBC-4179-A2FC-CC3700670C59}">
      <dgm:prSet phldrT="[Text]"/>
      <dgm:spPr/>
      <dgm:t>
        <a:bodyPr/>
        <a:lstStyle/>
        <a:p>
          <a:r>
            <a:rPr lang="en-IN" dirty="0" smtClean="0">
              <a:solidFill>
                <a:srgbClr val="7030A0"/>
              </a:solidFill>
            </a:rPr>
            <a:t>Image is displayed       </a:t>
          </a:r>
          <a:endParaRPr lang="en-IN" dirty="0">
            <a:solidFill>
              <a:srgbClr val="7030A0"/>
            </a:solidFill>
          </a:endParaRPr>
        </a:p>
      </dgm:t>
    </dgm:pt>
    <dgm:pt modelId="{9C0B0B92-2D78-47BB-9CFF-FA88A1F8C719}" type="parTrans" cxnId="{75813307-A93A-4823-A379-9640B2F240B7}">
      <dgm:prSet/>
      <dgm:spPr/>
      <dgm:t>
        <a:bodyPr/>
        <a:lstStyle/>
        <a:p>
          <a:endParaRPr lang="en-IN"/>
        </a:p>
      </dgm:t>
    </dgm:pt>
    <dgm:pt modelId="{7822A5C4-2057-405B-BCA8-589C74BFB940}" type="sibTrans" cxnId="{75813307-A93A-4823-A379-9640B2F240B7}">
      <dgm:prSet/>
      <dgm:spPr/>
      <dgm:t>
        <a:bodyPr/>
        <a:lstStyle/>
        <a:p>
          <a:endParaRPr lang="en-IN"/>
        </a:p>
      </dgm:t>
    </dgm:pt>
    <dgm:pt modelId="{B6606DFB-8910-4968-9D64-E98A909DA22D}" type="pres">
      <dgm:prSet presAssocID="{3E247CB2-E9EE-4A1A-AC24-C6D21DDA48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3EF0DDC2-D412-43E6-A135-80A03FF5AF9B}" type="pres">
      <dgm:prSet presAssocID="{3C2D983D-2A1D-4164-BC45-D3A4189B7D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96FD947-4982-476A-9882-A3DCADFF220F}" type="pres">
      <dgm:prSet presAssocID="{1D7B1F6B-C5C1-45EC-B566-B9BBD8666719}" presName="sibTrans" presStyleLbl="sibTrans2D1" presStyleIdx="0" presStyleCnt="3"/>
      <dgm:spPr/>
      <dgm:t>
        <a:bodyPr/>
        <a:lstStyle/>
        <a:p>
          <a:endParaRPr lang="en-IN"/>
        </a:p>
      </dgm:t>
    </dgm:pt>
    <dgm:pt modelId="{3AAE21AB-F9FA-4460-96C1-E1620FCB6FB9}" type="pres">
      <dgm:prSet presAssocID="{1D7B1F6B-C5C1-45EC-B566-B9BBD8666719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023400AF-F174-477D-9F8F-1596FE484F0B}" type="pres">
      <dgm:prSet presAssocID="{9551A6F8-39CE-4C6C-A166-69910D02AD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2247F4-DA58-40F8-B291-8C957929A883}" type="pres">
      <dgm:prSet presAssocID="{A7E67821-1A55-4C75-B11F-2A4FF99D49E9}" presName="sibTrans" presStyleLbl="sibTrans2D1" presStyleIdx="1" presStyleCnt="3"/>
      <dgm:spPr/>
      <dgm:t>
        <a:bodyPr/>
        <a:lstStyle/>
        <a:p>
          <a:endParaRPr lang="en-IN"/>
        </a:p>
      </dgm:t>
    </dgm:pt>
    <dgm:pt modelId="{025DEB84-D37E-4B05-B54E-E071BAFA13AD}" type="pres">
      <dgm:prSet presAssocID="{A7E67821-1A55-4C75-B11F-2A4FF99D49E9}" presName="connectorText" presStyleLbl="sibTrans2D1" presStyleIdx="1" presStyleCnt="3"/>
      <dgm:spPr/>
      <dgm:t>
        <a:bodyPr/>
        <a:lstStyle/>
        <a:p>
          <a:endParaRPr lang="en-IN"/>
        </a:p>
      </dgm:t>
    </dgm:pt>
    <dgm:pt modelId="{E3AA3A30-B3DA-46E3-8F09-B5DCACB23E9A}" type="pres">
      <dgm:prSet presAssocID="{EEA9530B-7D87-4B31-8476-731C6868F6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36FA0E-FCAE-4A02-8B50-51A2B50D5AFE}" type="pres">
      <dgm:prSet presAssocID="{9ED5041B-4E3E-470D-9AF2-E12D4A4EECF4}" presName="sibTrans" presStyleLbl="sibTrans2D1" presStyleIdx="2" presStyleCnt="3"/>
      <dgm:spPr/>
      <dgm:t>
        <a:bodyPr/>
        <a:lstStyle/>
        <a:p>
          <a:endParaRPr lang="en-IN"/>
        </a:p>
      </dgm:t>
    </dgm:pt>
    <dgm:pt modelId="{F9719B87-5E2D-4206-BCB5-D83789AF329D}" type="pres">
      <dgm:prSet presAssocID="{9ED5041B-4E3E-470D-9AF2-E12D4A4EECF4}" presName="connectorText" presStyleLbl="sibTrans2D1" presStyleIdx="2" presStyleCnt="3"/>
      <dgm:spPr/>
      <dgm:t>
        <a:bodyPr/>
        <a:lstStyle/>
        <a:p>
          <a:endParaRPr lang="en-IN"/>
        </a:p>
      </dgm:t>
    </dgm:pt>
    <dgm:pt modelId="{7DF9C3C1-D4ED-4D37-811A-859F7E66F72F}" type="pres">
      <dgm:prSet presAssocID="{BB9FF742-7BBC-4179-A2FC-CC3700670C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C9FA4DD-DC6E-40CD-B477-CAA77ABB2700}" type="presOf" srcId="{A7E67821-1A55-4C75-B11F-2A4FF99D49E9}" destId="{025DEB84-D37E-4B05-B54E-E071BAFA13AD}" srcOrd="1" destOrd="0" presId="urn:microsoft.com/office/officeart/2005/8/layout/process5"/>
    <dgm:cxn modelId="{71E56412-D8FE-478C-809D-7906990D4C11}" type="presOf" srcId="{1D7B1F6B-C5C1-45EC-B566-B9BBD8666719}" destId="{296FD947-4982-476A-9882-A3DCADFF220F}" srcOrd="0" destOrd="0" presId="urn:microsoft.com/office/officeart/2005/8/layout/process5"/>
    <dgm:cxn modelId="{4DAD2E30-C2E3-44DF-A03E-99BA614BD25E}" type="presOf" srcId="{1D7B1F6B-C5C1-45EC-B566-B9BBD8666719}" destId="{3AAE21AB-F9FA-4460-96C1-E1620FCB6FB9}" srcOrd="1" destOrd="0" presId="urn:microsoft.com/office/officeart/2005/8/layout/process5"/>
    <dgm:cxn modelId="{2A69F571-4FCD-42FD-B236-78E1EAD5221E}" srcId="{3E247CB2-E9EE-4A1A-AC24-C6D21DDA4892}" destId="{3C2D983D-2A1D-4164-BC45-D3A4189B7DDA}" srcOrd="0" destOrd="0" parTransId="{13ACA8FC-8945-4DB6-A454-D46DDB14D297}" sibTransId="{1D7B1F6B-C5C1-45EC-B566-B9BBD8666719}"/>
    <dgm:cxn modelId="{8DB73408-300F-422D-B638-85DA331B3690}" type="presOf" srcId="{3C2D983D-2A1D-4164-BC45-D3A4189B7DDA}" destId="{3EF0DDC2-D412-43E6-A135-80A03FF5AF9B}" srcOrd="0" destOrd="0" presId="urn:microsoft.com/office/officeart/2005/8/layout/process5"/>
    <dgm:cxn modelId="{F7718195-0A2E-4AC8-AAFA-7425FE552862}" type="presOf" srcId="{A7E67821-1A55-4C75-B11F-2A4FF99D49E9}" destId="{0D2247F4-DA58-40F8-B291-8C957929A883}" srcOrd="0" destOrd="0" presId="urn:microsoft.com/office/officeart/2005/8/layout/process5"/>
    <dgm:cxn modelId="{48079AEC-92BC-4E92-8571-0BDD88B63BCD}" type="presOf" srcId="{9551A6F8-39CE-4C6C-A166-69910D02AD7A}" destId="{023400AF-F174-477D-9F8F-1596FE484F0B}" srcOrd="0" destOrd="0" presId="urn:microsoft.com/office/officeart/2005/8/layout/process5"/>
    <dgm:cxn modelId="{2FF89BA6-09F1-4EAF-88E6-B744BB75BCA1}" type="presOf" srcId="{9ED5041B-4E3E-470D-9AF2-E12D4A4EECF4}" destId="{F9719B87-5E2D-4206-BCB5-D83789AF329D}" srcOrd="1" destOrd="0" presId="urn:microsoft.com/office/officeart/2005/8/layout/process5"/>
    <dgm:cxn modelId="{75813307-A93A-4823-A379-9640B2F240B7}" srcId="{3E247CB2-E9EE-4A1A-AC24-C6D21DDA4892}" destId="{BB9FF742-7BBC-4179-A2FC-CC3700670C59}" srcOrd="3" destOrd="0" parTransId="{9C0B0B92-2D78-47BB-9CFF-FA88A1F8C719}" sibTransId="{7822A5C4-2057-405B-BCA8-589C74BFB940}"/>
    <dgm:cxn modelId="{C61B65C7-FBA3-4B65-A9EA-6F04AAC76738}" type="presOf" srcId="{BB9FF742-7BBC-4179-A2FC-CC3700670C59}" destId="{7DF9C3C1-D4ED-4D37-811A-859F7E66F72F}" srcOrd="0" destOrd="0" presId="urn:microsoft.com/office/officeart/2005/8/layout/process5"/>
    <dgm:cxn modelId="{51937728-DCD7-44FE-9732-4074D5BF0E6A}" type="presOf" srcId="{3E247CB2-E9EE-4A1A-AC24-C6D21DDA4892}" destId="{B6606DFB-8910-4968-9D64-E98A909DA22D}" srcOrd="0" destOrd="0" presId="urn:microsoft.com/office/officeart/2005/8/layout/process5"/>
    <dgm:cxn modelId="{9ED1C235-0477-4D91-8E55-50482A7BD970}" type="presOf" srcId="{EEA9530B-7D87-4B31-8476-731C6868F6F5}" destId="{E3AA3A30-B3DA-46E3-8F09-B5DCACB23E9A}" srcOrd="0" destOrd="0" presId="urn:microsoft.com/office/officeart/2005/8/layout/process5"/>
    <dgm:cxn modelId="{2D6ECE8E-FAC6-4303-8026-A0D122ED2D3E}" srcId="{3E247CB2-E9EE-4A1A-AC24-C6D21DDA4892}" destId="{EEA9530B-7D87-4B31-8476-731C6868F6F5}" srcOrd="2" destOrd="0" parTransId="{02EA8812-D179-4977-ADAF-08C7169D9BB7}" sibTransId="{9ED5041B-4E3E-470D-9AF2-E12D4A4EECF4}"/>
    <dgm:cxn modelId="{A07F4566-3715-4474-8398-03344E7ECDA5}" type="presOf" srcId="{9ED5041B-4E3E-470D-9AF2-E12D4A4EECF4}" destId="{5736FA0E-FCAE-4A02-8B50-51A2B50D5AFE}" srcOrd="0" destOrd="0" presId="urn:microsoft.com/office/officeart/2005/8/layout/process5"/>
    <dgm:cxn modelId="{32530673-CD50-4579-B4B5-22EE382CAE9C}" srcId="{3E247CB2-E9EE-4A1A-AC24-C6D21DDA4892}" destId="{9551A6F8-39CE-4C6C-A166-69910D02AD7A}" srcOrd="1" destOrd="0" parTransId="{855FF477-70DE-45C9-A149-7EE607415B69}" sibTransId="{A7E67821-1A55-4C75-B11F-2A4FF99D49E9}"/>
    <dgm:cxn modelId="{91592CE0-971C-49AD-9E71-2E3DE1B6F0D4}" type="presParOf" srcId="{B6606DFB-8910-4968-9D64-E98A909DA22D}" destId="{3EF0DDC2-D412-43E6-A135-80A03FF5AF9B}" srcOrd="0" destOrd="0" presId="urn:microsoft.com/office/officeart/2005/8/layout/process5"/>
    <dgm:cxn modelId="{53D09CF8-F3B4-4B14-98EE-FC5F3E3D04D8}" type="presParOf" srcId="{B6606DFB-8910-4968-9D64-E98A909DA22D}" destId="{296FD947-4982-476A-9882-A3DCADFF220F}" srcOrd="1" destOrd="0" presId="urn:microsoft.com/office/officeart/2005/8/layout/process5"/>
    <dgm:cxn modelId="{FC02EF8B-2ADA-4FC8-A89B-35DA025763AA}" type="presParOf" srcId="{296FD947-4982-476A-9882-A3DCADFF220F}" destId="{3AAE21AB-F9FA-4460-96C1-E1620FCB6FB9}" srcOrd="0" destOrd="0" presId="urn:microsoft.com/office/officeart/2005/8/layout/process5"/>
    <dgm:cxn modelId="{297EBF98-2D9D-41D4-BE5E-4B3DF03B2E31}" type="presParOf" srcId="{B6606DFB-8910-4968-9D64-E98A909DA22D}" destId="{023400AF-F174-477D-9F8F-1596FE484F0B}" srcOrd="2" destOrd="0" presId="urn:microsoft.com/office/officeart/2005/8/layout/process5"/>
    <dgm:cxn modelId="{CB7B95C3-81E1-4695-8D57-3C631B9272C0}" type="presParOf" srcId="{B6606DFB-8910-4968-9D64-E98A909DA22D}" destId="{0D2247F4-DA58-40F8-B291-8C957929A883}" srcOrd="3" destOrd="0" presId="urn:microsoft.com/office/officeart/2005/8/layout/process5"/>
    <dgm:cxn modelId="{C97C0E4F-4E08-4CD0-82AE-B42366876E59}" type="presParOf" srcId="{0D2247F4-DA58-40F8-B291-8C957929A883}" destId="{025DEB84-D37E-4B05-B54E-E071BAFA13AD}" srcOrd="0" destOrd="0" presId="urn:microsoft.com/office/officeart/2005/8/layout/process5"/>
    <dgm:cxn modelId="{E7E6CB01-2D67-4413-A1FE-F039ABF233E2}" type="presParOf" srcId="{B6606DFB-8910-4968-9D64-E98A909DA22D}" destId="{E3AA3A30-B3DA-46E3-8F09-B5DCACB23E9A}" srcOrd="4" destOrd="0" presId="urn:microsoft.com/office/officeart/2005/8/layout/process5"/>
    <dgm:cxn modelId="{6A0F339C-7829-4DB8-8259-ED8B5B2B827A}" type="presParOf" srcId="{B6606DFB-8910-4968-9D64-E98A909DA22D}" destId="{5736FA0E-FCAE-4A02-8B50-51A2B50D5AFE}" srcOrd="5" destOrd="0" presId="urn:microsoft.com/office/officeart/2005/8/layout/process5"/>
    <dgm:cxn modelId="{93B62068-1FB8-427A-9734-030B14039D5B}" type="presParOf" srcId="{5736FA0E-FCAE-4A02-8B50-51A2B50D5AFE}" destId="{F9719B87-5E2D-4206-BCB5-D83789AF329D}" srcOrd="0" destOrd="0" presId="urn:microsoft.com/office/officeart/2005/8/layout/process5"/>
    <dgm:cxn modelId="{1C766FDB-F064-44F8-A785-66408BF7DD3B}" type="presParOf" srcId="{B6606DFB-8910-4968-9D64-E98A909DA22D}" destId="{7DF9C3C1-D4ED-4D37-811A-859F7E66F72F}" srcOrd="6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ADVANCED IMAGING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ponents of CT Scan Mach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886"/>
            <a:ext cx="9144000" cy="6784138"/>
          </a:xfrm>
          <a:prstGeom prst="rect">
            <a:avLst/>
          </a:prstGeom>
          <a:noFill/>
        </p:spPr>
      </p:pic>
      <p:pic>
        <p:nvPicPr>
          <p:cNvPr id="3" name="Picture 2" descr="Apple Slices In Apple Shape Image"/>
          <p:cNvPicPr>
            <a:picLocks noChangeAspect="1" noChangeArrowheads="1"/>
          </p:cNvPicPr>
          <p:nvPr/>
        </p:nvPicPr>
        <p:blipFill>
          <a:blip r:embed="rId3"/>
          <a:srcRect l="10905" t="19791" r="2965" b="12533"/>
          <a:stretch>
            <a:fillRect/>
          </a:stretch>
        </p:blipFill>
        <p:spPr bwMode="auto">
          <a:xfrm>
            <a:off x="7924800" y="5181600"/>
            <a:ext cx="1066800" cy="1252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jor components of CT systems. |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821" y="642918"/>
            <a:ext cx="8759232" cy="5715040"/>
          </a:xfrm>
          <a:prstGeom prst="rect">
            <a:avLst/>
          </a:prstGeom>
          <a:noFill/>
        </p:spPr>
      </p:pic>
      <p:pic>
        <p:nvPicPr>
          <p:cNvPr id="3" name="Picture 2" descr="Apple Slices In Apple Shape Image"/>
          <p:cNvPicPr>
            <a:picLocks noChangeAspect="1" noChangeArrowheads="1"/>
          </p:cNvPicPr>
          <p:nvPr/>
        </p:nvPicPr>
        <p:blipFill>
          <a:blip r:embed="rId3"/>
          <a:srcRect l="10905" t="19791" r="2965" b="12533"/>
          <a:stretch>
            <a:fillRect/>
          </a:stretch>
        </p:blipFill>
        <p:spPr bwMode="auto">
          <a:xfrm>
            <a:off x="228600" y="0"/>
            <a:ext cx="1066800" cy="1252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CT Scout Image | Scout, Image"/>
          <p:cNvPicPr>
            <a:picLocks noChangeAspect="1" noChangeArrowheads="1"/>
          </p:cNvPicPr>
          <p:nvPr/>
        </p:nvPicPr>
        <p:blipFill>
          <a:blip r:embed="rId2"/>
          <a:srcRect t="3877" r="68" b="7333"/>
          <a:stretch>
            <a:fillRect/>
          </a:stretch>
        </p:blipFill>
        <p:spPr bwMode="auto">
          <a:xfrm>
            <a:off x="838200" y="304800"/>
            <a:ext cx="6999429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T Scan: COMPONENTS OF CT S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554841" cy="50274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latin typeface="Algerian" pitchFamily="82" charset="0"/>
              </a:rPr>
              <a:t>OPERATING CONSOLE</a:t>
            </a:r>
            <a:endParaRPr lang="en-IN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mputed Tomography | Radiology K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International Atomic Energy Agency Medical exposure in radiology ..."/>
          <p:cNvPicPr>
            <a:picLocks noChangeAspect="1" noChangeArrowheads="1"/>
          </p:cNvPicPr>
          <p:nvPr/>
        </p:nvPicPr>
        <p:blipFill>
          <a:blip r:embed="rId2"/>
          <a:srcRect r="2500" b="8889"/>
          <a:stretch>
            <a:fillRect/>
          </a:stretch>
        </p:blipFill>
        <p:spPr bwMode="auto">
          <a:xfrm>
            <a:off x="76200" y="228600"/>
            <a:ext cx="8915400" cy="6248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 descr="https://www.startradiology.com/uploads/images/english-class-xray-ct-technique-fig6-multislice-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82000" cy="5362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SPIRAL CT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4034" name="Picture 2" descr="https://www.startradiology.com/uploads/images/english-class-xray-ct-technique-fig7-spiral-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6643734" cy="5079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ortable CT BodyTom® | Samsung Healthcare Glob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404058" cy="2871787"/>
          </a:xfrm>
          <a:prstGeom prst="rect">
            <a:avLst/>
          </a:prstGeom>
          <a:noFill/>
        </p:spPr>
      </p:pic>
      <p:sp>
        <p:nvSpPr>
          <p:cNvPr id="3" name="Right Arrow 2"/>
          <p:cNvSpPr/>
          <p:nvPr/>
        </p:nvSpPr>
        <p:spPr>
          <a:xfrm>
            <a:off x="4191000" y="1295400"/>
            <a:ext cx="1371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9940" name="Picture 4" descr="The Evolution of CT Scanner Detectors - MedWOW Artic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52400"/>
            <a:ext cx="2743200" cy="28194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7010400" y="32004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9942" name="Picture 6" descr="Basic Physics of Nuclear Medicine/Three-Dimensional Visualization ..."/>
          <p:cNvPicPr>
            <a:picLocks noChangeAspect="1" noChangeArrowheads="1"/>
          </p:cNvPicPr>
          <p:nvPr/>
        </p:nvPicPr>
        <p:blipFill>
          <a:blip r:embed="rId4"/>
          <a:srcRect l="4000" t="6657" r="6000" b="6442"/>
          <a:stretch>
            <a:fillRect/>
          </a:stretch>
        </p:blipFill>
        <p:spPr bwMode="auto">
          <a:xfrm>
            <a:off x="5486400" y="4038600"/>
            <a:ext cx="3429000" cy="2514600"/>
          </a:xfrm>
          <a:prstGeom prst="rect">
            <a:avLst/>
          </a:prstGeom>
          <a:noFill/>
        </p:spPr>
      </p:pic>
      <p:sp>
        <p:nvSpPr>
          <p:cNvPr id="7" name="Left Arrow 6"/>
          <p:cNvSpPr/>
          <p:nvPr/>
        </p:nvSpPr>
        <p:spPr>
          <a:xfrm>
            <a:off x="3886200" y="4572000"/>
            <a:ext cx="1143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2" descr="Computed Tomography (CT) - Sinuses"/>
          <p:cNvPicPr>
            <a:picLocks noChangeAspect="1" noChangeArrowheads="1"/>
          </p:cNvPicPr>
          <p:nvPr/>
        </p:nvPicPr>
        <p:blipFill>
          <a:blip r:embed="rId5"/>
          <a:srcRect r="20000"/>
          <a:stretch>
            <a:fillRect/>
          </a:stretch>
        </p:blipFill>
        <p:spPr bwMode="auto">
          <a:xfrm>
            <a:off x="304800" y="3505200"/>
            <a:ext cx="312420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Indications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Mainly used to evaluate the hard tissue pathologies</a:t>
            </a:r>
          </a:p>
          <a:p>
            <a:pPr lvl="1"/>
            <a:r>
              <a:rPr lang="en-IN" dirty="0" smtClean="0"/>
              <a:t>Pathologies involving maxilla, mandible and facial bones.</a:t>
            </a:r>
          </a:p>
          <a:p>
            <a:pPr lvl="1"/>
            <a:r>
              <a:rPr lang="en-IN" dirty="0" smtClean="0"/>
              <a:t>Cysts and tumours</a:t>
            </a:r>
          </a:p>
          <a:p>
            <a:pPr lvl="1"/>
            <a:r>
              <a:rPr lang="en-IN" dirty="0" smtClean="0"/>
              <a:t>TMJ pathologies</a:t>
            </a:r>
          </a:p>
          <a:p>
            <a:pPr lvl="1"/>
            <a:r>
              <a:rPr lang="en-IN" dirty="0" smtClean="0"/>
              <a:t>Craniofacial fractures</a:t>
            </a:r>
          </a:p>
          <a:p>
            <a:pPr lvl="1"/>
            <a:r>
              <a:rPr lang="en-IN" dirty="0" smtClean="0"/>
              <a:t>Maxillary sinus pathologies </a:t>
            </a:r>
          </a:p>
          <a:p>
            <a:pPr lvl="1"/>
            <a:r>
              <a:rPr lang="en-IN" dirty="0" smtClean="0"/>
              <a:t>Bone and fibro-osseous lesion</a:t>
            </a:r>
          </a:p>
          <a:p>
            <a:pPr lvl="1"/>
            <a:r>
              <a:rPr lang="en-IN" dirty="0" smtClean="0"/>
              <a:t>Assessment of </a:t>
            </a:r>
            <a:r>
              <a:rPr lang="en-IN" dirty="0" err="1" smtClean="0"/>
              <a:t>styloid</a:t>
            </a:r>
            <a:r>
              <a:rPr lang="en-IN" dirty="0" smtClean="0"/>
              <a:t> process</a:t>
            </a:r>
          </a:p>
          <a:p>
            <a:pPr lvl="1"/>
            <a:r>
              <a:rPr lang="en-IN" dirty="0" smtClean="0"/>
              <a:t>Assessment of implants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>
                <a:solidFill>
                  <a:srgbClr val="FFC000"/>
                </a:solidFill>
              </a:rPr>
              <a:t>Why we need 3D imaging???</a:t>
            </a:r>
          </a:p>
          <a:p>
            <a:pPr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chemeClr val="tx1">
                    <a:lumMod val="95000"/>
                  </a:schemeClr>
                </a:solidFill>
              </a:rPr>
              <a:t>shows 2D image of 3D structure</a:t>
            </a:r>
          </a:p>
          <a:p>
            <a:pPr>
              <a:buFont typeface="Wingdings" pitchFamily="2" charset="2"/>
              <a:buChar char="ü"/>
            </a:pPr>
            <a:endParaRPr lang="en-IN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chemeClr val="tx1">
                    <a:lumMod val="95000"/>
                  </a:schemeClr>
                </a:solidFill>
              </a:rPr>
              <a:t>Superimposition of structures</a:t>
            </a:r>
          </a:p>
          <a:p>
            <a:pPr>
              <a:buFont typeface="Wingdings" pitchFamily="2" charset="2"/>
              <a:buChar char="ü"/>
            </a:pPr>
            <a:endParaRPr lang="en-IN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chemeClr val="tx1">
                    <a:lumMod val="95000"/>
                  </a:schemeClr>
                </a:solidFill>
              </a:rPr>
              <a:t>Exact localization</a:t>
            </a:r>
          </a:p>
          <a:p>
            <a:pPr>
              <a:buFont typeface="Wingdings" pitchFamily="2" charset="2"/>
              <a:buChar char="ü"/>
            </a:pPr>
            <a:endParaRPr lang="en-IN" dirty="0" smtClean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chemeClr val="tx1">
                    <a:lumMod val="95000"/>
                  </a:schemeClr>
                </a:solidFill>
              </a:rPr>
              <a:t>Density of the lesion cannot be detected</a:t>
            </a:r>
          </a:p>
          <a:p>
            <a:pPr>
              <a:buNone/>
            </a:pPr>
            <a:endParaRPr lang="en-IN" dirty="0" smtClean="0">
              <a:solidFill>
                <a:srgbClr val="FFC000"/>
              </a:solidFill>
            </a:endParaRPr>
          </a:p>
          <a:p>
            <a:endParaRPr lang="en-IN" dirty="0"/>
          </a:p>
        </p:txBody>
      </p:sp>
      <p:pic>
        <p:nvPicPr>
          <p:cNvPr id="29698" name="Picture 2" descr="Part of the Human Skull Maxilla Anatomy 3D Model #AD ,#Skull#Human ..."/>
          <p:cNvPicPr>
            <a:picLocks noChangeAspect="1" noChangeArrowheads="1"/>
          </p:cNvPicPr>
          <p:nvPr/>
        </p:nvPicPr>
        <p:blipFill>
          <a:blip r:embed="rId2" cstate="print"/>
          <a:srcRect l="9783" t="7609" r="15217" b="13043"/>
          <a:stretch>
            <a:fillRect/>
          </a:stretch>
        </p:blipFill>
        <p:spPr bwMode="auto">
          <a:xfrm>
            <a:off x="7239000" y="1371600"/>
            <a:ext cx="1676400" cy="1773583"/>
          </a:xfrm>
          <a:prstGeom prst="rect">
            <a:avLst/>
          </a:prstGeom>
          <a:noFill/>
        </p:spPr>
      </p:pic>
      <p:pic>
        <p:nvPicPr>
          <p:cNvPr id="29700" name="Picture 4" descr="Recent advances in imaging technologies in dentistry"/>
          <p:cNvPicPr>
            <a:picLocks noChangeAspect="1" noChangeArrowheads="1"/>
          </p:cNvPicPr>
          <p:nvPr/>
        </p:nvPicPr>
        <p:blipFill>
          <a:blip r:embed="rId3"/>
          <a:srcRect t="3333" r="52340"/>
          <a:stretch>
            <a:fillRect/>
          </a:stretch>
        </p:blipFill>
        <p:spPr bwMode="auto">
          <a:xfrm>
            <a:off x="7157546" y="3352800"/>
            <a:ext cx="1986454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Advantages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Axial, coronal and </a:t>
            </a:r>
            <a:r>
              <a:rPr lang="en-IN" dirty="0" err="1" smtClean="0"/>
              <a:t>sagittal</a:t>
            </a:r>
            <a:r>
              <a:rPr lang="en-IN" dirty="0" smtClean="0"/>
              <a:t> sections are obtained along with 3D view</a:t>
            </a:r>
          </a:p>
          <a:p>
            <a:r>
              <a:rPr lang="en-IN" dirty="0" smtClean="0"/>
              <a:t>Imaging of hard and soft tissues</a:t>
            </a:r>
          </a:p>
          <a:p>
            <a:r>
              <a:rPr lang="en-IN" dirty="0" smtClean="0"/>
              <a:t>Images can be manipulated</a:t>
            </a:r>
          </a:p>
          <a:p>
            <a:r>
              <a:rPr lang="en-IN" dirty="0" smtClean="0"/>
              <a:t>Images can be enhanced by use of IV contrast.</a:t>
            </a:r>
          </a:p>
          <a:p>
            <a:r>
              <a:rPr lang="en-IN" dirty="0" smtClean="0"/>
              <a:t>Images can be </a:t>
            </a:r>
            <a:r>
              <a:rPr lang="en-IN" dirty="0" err="1" smtClean="0"/>
              <a:t>archieved</a:t>
            </a:r>
            <a:r>
              <a:rPr lang="en-IN" dirty="0" smtClean="0"/>
              <a:t> and sent through electronic gadgets </a:t>
            </a: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Disadvantages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Expensive </a:t>
            </a:r>
          </a:p>
          <a:p>
            <a:r>
              <a:rPr lang="en-IN" dirty="0" smtClean="0"/>
              <a:t>Very thin slices may result in high dose of radiation</a:t>
            </a:r>
          </a:p>
          <a:p>
            <a:r>
              <a:rPr lang="en-IN" dirty="0" smtClean="0"/>
              <a:t>Metallic objects such as fillings may produce </a:t>
            </a:r>
            <a:r>
              <a:rPr lang="en-IN" dirty="0" err="1" smtClean="0"/>
              <a:t>artifacts</a:t>
            </a:r>
            <a:r>
              <a:rPr lang="en-IN" dirty="0" smtClean="0"/>
              <a:t> and streaks.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Interpretation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5867400" cy="4526280"/>
          </a:xfrm>
        </p:spPr>
        <p:txBody>
          <a:bodyPr>
            <a:normAutofit lnSpcReduction="10000"/>
          </a:bodyPr>
          <a:lstStyle/>
          <a:p>
            <a:r>
              <a:rPr lang="en-IN" dirty="0" err="1" smtClean="0">
                <a:solidFill>
                  <a:schemeClr val="tx1">
                    <a:lumMod val="95000"/>
                  </a:schemeClr>
                </a:solidFill>
              </a:rPr>
              <a:t>Hyperdense</a:t>
            </a:r>
            <a:r>
              <a:rPr lang="en-IN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</a:p>
          <a:p>
            <a:pPr lvl="1"/>
            <a:r>
              <a:rPr lang="en-IN" dirty="0" smtClean="0"/>
              <a:t>Tissues with high density</a:t>
            </a:r>
          </a:p>
          <a:p>
            <a:pPr lvl="1"/>
            <a:r>
              <a:rPr lang="en-IN" dirty="0" smtClean="0"/>
              <a:t>E.g. Bones</a:t>
            </a:r>
          </a:p>
          <a:p>
            <a:r>
              <a:rPr lang="en-IN" dirty="0" err="1" smtClean="0">
                <a:solidFill>
                  <a:schemeClr val="tx1">
                    <a:lumMod val="65000"/>
                  </a:schemeClr>
                </a:solidFill>
              </a:rPr>
              <a:t>Isodense</a:t>
            </a:r>
            <a:r>
              <a:rPr lang="en-IN" dirty="0" smtClean="0">
                <a:solidFill>
                  <a:schemeClr val="tx1">
                    <a:lumMod val="65000"/>
                  </a:schemeClr>
                </a:solidFill>
              </a:rPr>
              <a:t>: </a:t>
            </a:r>
          </a:p>
          <a:p>
            <a:pPr lvl="1"/>
            <a:r>
              <a:rPr lang="en-IN" dirty="0" smtClean="0">
                <a:solidFill>
                  <a:schemeClr val="tx1">
                    <a:lumMod val="75000"/>
                  </a:schemeClr>
                </a:solidFill>
              </a:rPr>
              <a:t>Has same density as surrounding structures</a:t>
            </a:r>
          </a:p>
          <a:p>
            <a:pPr lvl="1"/>
            <a:r>
              <a:rPr lang="en-IN" dirty="0" smtClean="0">
                <a:solidFill>
                  <a:schemeClr val="tx1">
                    <a:lumMod val="75000"/>
                  </a:schemeClr>
                </a:solidFill>
              </a:rPr>
              <a:t>E.g. Muscles</a:t>
            </a:r>
          </a:p>
          <a:p>
            <a:r>
              <a:rPr lang="en-IN" dirty="0" err="1" smtClean="0">
                <a:solidFill>
                  <a:schemeClr val="bg1"/>
                </a:solidFill>
              </a:rPr>
              <a:t>Hypodense</a:t>
            </a:r>
            <a:r>
              <a:rPr lang="en-IN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Tissues with less density 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E.g. Water, air</a:t>
            </a:r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1026" name="Picture 2" descr="Computed Tomography (CT) - Sinu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619500"/>
            <a:ext cx="3676650" cy="300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&amp;P Human Body Orientation"/>
          <p:cNvPicPr>
            <a:picLocks noChangeAspect="1" noChangeArrowheads="1"/>
          </p:cNvPicPr>
          <p:nvPr/>
        </p:nvPicPr>
        <p:blipFill>
          <a:blip r:embed="rId2"/>
          <a:srcRect l="8242" t="13736" r="12431" b="38186"/>
          <a:stretch>
            <a:fillRect/>
          </a:stretch>
        </p:blipFill>
        <p:spPr bwMode="auto">
          <a:xfrm>
            <a:off x="114269" y="357166"/>
            <a:ext cx="6600871" cy="3000396"/>
          </a:xfrm>
          <a:prstGeom prst="rect">
            <a:avLst/>
          </a:prstGeom>
          <a:noFill/>
        </p:spPr>
      </p:pic>
      <p:pic>
        <p:nvPicPr>
          <p:cNvPr id="3" name="Picture 4" descr="Image result for ct imaging planes | Image, Pandora screenshot, Plane"/>
          <p:cNvPicPr>
            <a:picLocks noChangeAspect="1" noChangeArrowheads="1"/>
          </p:cNvPicPr>
          <p:nvPr/>
        </p:nvPicPr>
        <p:blipFill>
          <a:blip r:embed="rId3"/>
          <a:srcRect t="27975" b="9394"/>
          <a:stretch>
            <a:fillRect/>
          </a:stretch>
        </p:blipFill>
        <p:spPr bwMode="auto">
          <a:xfrm>
            <a:off x="1928794" y="3500438"/>
            <a:ext cx="6532721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Number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>
                <a:latin typeface="Comic Sans MS" pitchFamily="66" charset="0"/>
              </a:rPr>
              <a:t>The numbers in the image matrix is called CT NUMBER.</a:t>
            </a:r>
          </a:p>
          <a:p>
            <a:endParaRPr lang="en-IN" sz="2800" dirty="0" smtClean="0">
              <a:latin typeface="Comic Sans MS" pitchFamily="66" charset="0"/>
            </a:endParaRPr>
          </a:p>
          <a:p>
            <a:r>
              <a:rPr lang="en-IN" sz="2800" dirty="0" smtClean="0">
                <a:latin typeface="Comic Sans MS" pitchFamily="66" charset="0"/>
              </a:rPr>
              <a:t>Each pixel has a number which represents the X ray attenuation in the corresponding  </a:t>
            </a:r>
            <a:r>
              <a:rPr lang="en-IN" sz="2800" dirty="0" err="1" smtClean="0">
                <a:latin typeface="Comic Sans MS" pitchFamily="66" charset="0"/>
              </a:rPr>
              <a:t>voxel</a:t>
            </a:r>
            <a:r>
              <a:rPr lang="en-IN" sz="2800" dirty="0" smtClean="0">
                <a:latin typeface="Comic Sans MS" pitchFamily="66" charset="0"/>
              </a:rPr>
              <a:t> of the object.</a:t>
            </a:r>
          </a:p>
          <a:p>
            <a:endParaRPr lang="en-IN" sz="2800" dirty="0" smtClean="0">
              <a:latin typeface="Comic Sans MS" pitchFamily="66" charset="0"/>
            </a:endParaRPr>
          </a:p>
          <a:p>
            <a:r>
              <a:rPr lang="en-IN" sz="2800" dirty="0" smtClean="0">
                <a:latin typeface="Comic Sans MS" pitchFamily="66" charset="0"/>
              </a:rPr>
              <a:t>Represent the </a:t>
            </a:r>
            <a:r>
              <a:rPr lang="en-IN" sz="2800" dirty="0" smtClean="0">
                <a:solidFill>
                  <a:srgbClr val="FFFF00"/>
                </a:solidFill>
                <a:latin typeface="Comic Sans MS" pitchFamily="66" charset="0"/>
              </a:rPr>
              <a:t>density of tissue.</a:t>
            </a:r>
          </a:p>
          <a:p>
            <a:endParaRPr lang="en-IN" sz="2800" dirty="0" smtClean="0">
              <a:latin typeface="Comic Sans MS" pitchFamily="66" charset="0"/>
            </a:endParaRPr>
          </a:p>
          <a:p>
            <a:r>
              <a:rPr lang="en-IN" sz="2800" dirty="0" smtClean="0">
                <a:latin typeface="Comic Sans MS" pitchFamily="66" charset="0"/>
              </a:rPr>
              <a:t>Different tissue have different CT number range in HU.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685800"/>
            <a:ext cx="7162800" cy="731838"/>
          </a:xfrm>
          <a:prstGeom prst="rect">
            <a:avLst/>
          </a:prstGeom>
        </p:spPr>
        <p:txBody>
          <a:bodyPr rIns="91440" anchor="b">
            <a:normAutofit lnSpcReduction="1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TISSUE AND CT NUMBER</a:t>
            </a:r>
            <a:endParaRPr kumimoji="0" lang="en-IN" sz="4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08000">
                <a:tc>
                  <a:txBody>
                    <a:bodyPr/>
                    <a:lstStyle/>
                    <a:p>
                      <a:r>
                        <a:rPr lang="en-IN" dirty="0" smtClean="0"/>
                        <a:t>TISSUE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CT NUMBER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/>
                        <a:t>AIR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-1000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/>
                        <a:t>FAT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-100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/>
                        <a:t>PURE WATER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0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/>
                        <a:t>CSF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15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/>
                        <a:t>WHITE MATTER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45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/>
                        <a:t>GRAY MATTER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40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/>
                        <a:t>BLOOD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20</a:t>
                      </a:r>
                      <a:endParaRPr lang="en-IN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IN" dirty="0" smtClean="0"/>
                        <a:t>BONE/ CALCIFICATION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+1000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ifficulty in Diagnosing Atypical Osteoblastoma of the Face: Cas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7833"/>
            <a:ext cx="8048519" cy="6231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n on radiolog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3716930" cy="3200399"/>
          </a:xfrm>
          <a:prstGeom prst="rect">
            <a:avLst/>
          </a:prstGeom>
          <a:noFill/>
        </p:spPr>
      </p:pic>
      <p:pic>
        <p:nvPicPr>
          <p:cNvPr id="45060" name="Picture 4" descr="Ameloblastoma of Maxilla, CT - Stock Image - C039/4036 - Scienc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3657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Cone Beam Computed Tomography (CBCT)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5842" name="AutoShape 2" descr="Technical Description of CBCT | SEDENTEX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5844" name="AutoShape 4" descr="Technical Description of CBCT | SEDENTEX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5846" name="Picture 6" descr="Technical Description of CBCT | SEDENTEXCT"/>
          <p:cNvPicPr>
            <a:picLocks noChangeAspect="1" noChangeArrowheads="1"/>
          </p:cNvPicPr>
          <p:nvPr/>
        </p:nvPicPr>
        <p:blipFill>
          <a:blip r:embed="rId2"/>
          <a:srcRect r="1938" b="5371"/>
          <a:stretch>
            <a:fillRect/>
          </a:stretch>
        </p:blipFill>
        <p:spPr bwMode="auto">
          <a:xfrm>
            <a:off x="304800" y="1407776"/>
            <a:ext cx="8458200" cy="5221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000" dirty="0" smtClean="0">
                <a:solidFill>
                  <a:srgbClr val="FFFF00"/>
                </a:solidFill>
                <a:latin typeface="Comic Sans MS" pitchFamily="66" charset="0"/>
              </a:rPr>
              <a:t>Cone shaped beam</a:t>
            </a:r>
          </a:p>
          <a:p>
            <a:endParaRPr lang="en-IN" sz="2000" dirty="0" smtClean="0">
              <a:latin typeface="Comic Sans MS" pitchFamily="66" charset="0"/>
            </a:endParaRPr>
          </a:p>
          <a:p>
            <a:r>
              <a:rPr lang="en-IN" sz="2000" dirty="0" smtClean="0">
                <a:latin typeface="Comic Sans MS" pitchFamily="66" charset="0"/>
              </a:rPr>
              <a:t>Both source and detector rotate by </a:t>
            </a:r>
            <a:r>
              <a:rPr lang="en-IN" sz="2000" dirty="0" smtClean="0">
                <a:solidFill>
                  <a:srgbClr val="FFFF00"/>
                </a:solidFill>
                <a:latin typeface="Comic Sans MS" pitchFamily="66" charset="0"/>
              </a:rPr>
              <a:t>360 degree</a:t>
            </a:r>
          </a:p>
          <a:p>
            <a:endParaRPr lang="en-IN" sz="2000" dirty="0" smtClean="0">
              <a:latin typeface="Comic Sans MS" pitchFamily="66" charset="0"/>
            </a:endParaRPr>
          </a:p>
          <a:p>
            <a:r>
              <a:rPr lang="en-IN" sz="2000" dirty="0" smtClean="0">
                <a:solidFill>
                  <a:srgbClr val="FFFF00"/>
                </a:solidFill>
                <a:latin typeface="Comic Sans MS" pitchFamily="66" charset="0"/>
              </a:rPr>
              <a:t>Patient position</a:t>
            </a:r>
            <a:r>
              <a:rPr lang="en-IN" sz="2000" dirty="0" smtClean="0">
                <a:latin typeface="Comic Sans MS" pitchFamily="66" charset="0"/>
              </a:rPr>
              <a:t>: sitting or standing</a:t>
            </a:r>
          </a:p>
          <a:p>
            <a:endParaRPr lang="en-IN" sz="2000" dirty="0" smtClean="0">
              <a:latin typeface="Comic Sans MS" pitchFamily="66" charset="0"/>
            </a:endParaRPr>
          </a:p>
          <a:p>
            <a:r>
              <a:rPr lang="en-IN" sz="2000" dirty="0" smtClean="0">
                <a:solidFill>
                  <a:srgbClr val="FFFF00"/>
                </a:solidFill>
                <a:latin typeface="Comic Sans MS" pitchFamily="66" charset="0"/>
              </a:rPr>
              <a:t>FOV</a:t>
            </a:r>
            <a:r>
              <a:rPr lang="en-IN" sz="2000" dirty="0" smtClean="0">
                <a:latin typeface="Comic Sans MS" pitchFamily="66" charset="0"/>
              </a:rPr>
              <a:t> can be adjusted ; either maxilla or mandible can be imaged</a:t>
            </a:r>
          </a:p>
          <a:p>
            <a:endParaRPr lang="en-IN" sz="2000" dirty="0" smtClean="0">
              <a:latin typeface="Comic Sans MS" pitchFamily="66" charset="0"/>
            </a:endParaRPr>
          </a:p>
          <a:p>
            <a:r>
              <a:rPr lang="en-IN" sz="2000" dirty="0" smtClean="0">
                <a:solidFill>
                  <a:srgbClr val="FFFF00"/>
                </a:solidFill>
                <a:latin typeface="Comic Sans MS" pitchFamily="66" charset="0"/>
              </a:rPr>
              <a:t>Detector: Area detector </a:t>
            </a:r>
            <a:r>
              <a:rPr lang="en-IN" sz="2000" dirty="0" smtClean="0">
                <a:latin typeface="Comic Sans MS" pitchFamily="66" charset="0"/>
              </a:rPr>
              <a:t>– whole volume can be imaged with a single rotation of X-ray machine and detector</a:t>
            </a:r>
          </a:p>
          <a:p>
            <a:endParaRPr lang="en-IN" sz="2000" dirty="0" smtClean="0">
              <a:latin typeface="Comic Sans MS" pitchFamily="66" charset="0"/>
            </a:endParaRPr>
          </a:p>
          <a:p>
            <a:r>
              <a:rPr lang="en-IN" sz="2000" dirty="0" err="1" smtClean="0">
                <a:solidFill>
                  <a:srgbClr val="FFFF00"/>
                </a:solidFill>
                <a:latin typeface="Comic Sans MS" pitchFamily="66" charset="0"/>
              </a:rPr>
              <a:t>Multiplanar</a:t>
            </a:r>
            <a:r>
              <a:rPr lang="en-IN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IN" sz="2000" dirty="0" err="1" smtClean="0">
                <a:solidFill>
                  <a:srgbClr val="FFFF00"/>
                </a:solidFill>
                <a:latin typeface="Comic Sans MS" pitchFamily="66" charset="0"/>
              </a:rPr>
              <a:t>reformattion</a:t>
            </a:r>
            <a:r>
              <a:rPr lang="en-IN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IN" sz="2000" dirty="0" smtClean="0">
                <a:latin typeface="Comic Sans MS" pitchFamily="66" charset="0"/>
              </a:rPr>
              <a:t>is possible ---i.e. Image can be in oblique, curved section along with Axial, Coronal and </a:t>
            </a:r>
            <a:r>
              <a:rPr lang="en-IN" sz="2000" dirty="0" err="1" smtClean="0">
                <a:latin typeface="Comic Sans MS" pitchFamily="66" charset="0"/>
              </a:rPr>
              <a:t>Sagittal</a:t>
            </a:r>
            <a:r>
              <a:rPr lang="en-IN" sz="2000" dirty="0" smtClean="0">
                <a:latin typeface="Comic Sans MS" pitchFamily="66" charset="0"/>
              </a:rPr>
              <a:t> sections</a:t>
            </a:r>
            <a:endParaRPr lang="en-IN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omography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5486400" cy="5357035"/>
          </a:xfrm>
          <a:prstGeom prst="rect">
            <a:avLst/>
          </a:prstGeom>
          <a:noFill/>
        </p:spPr>
      </p:pic>
      <p:pic>
        <p:nvPicPr>
          <p:cNvPr id="28674" name="Picture 2" descr="Amazon.com: Gresorth 8 PCS Artificial Green Apple Slice Fake Fruit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57200"/>
            <a:ext cx="1936990" cy="1676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Advantages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Rapid scan time</a:t>
            </a:r>
          </a:p>
          <a:p>
            <a:r>
              <a:rPr lang="en-IN" dirty="0" smtClean="0"/>
              <a:t>FOV can be limited based on the area of interest</a:t>
            </a:r>
          </a:p>
          <a:p>
            <a:r>
              <a:rPr lang="en-IN" dirty="0" smtClean="0"/>
              <a:t>Image accuracy</a:t>
            </a:r>
          </a:p>
          <a:p>
            <a:r>
              <a:rPr lang="en-IN" dirty="0" smtClean="0"/>
              <a:t>Reduced patient dose</a:t>
            </a:r>
          </a:p>
          <a:p>
            <a:r>
              <a:rPr lang="en-IN" dirty="0" smtClean="0"/>
              <a:t>Less space occupancy of the machine</a:t>
            </a:r>
          </a:p>
          <a:p>
            <a:r>
              <a:rPr lang="en-IN" dirty="0" smtClean="0"/>
              <a:t>Low cost compared to CT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Disadvantages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Poor soft tissue contrast</a:t>
            </a:r>
          </a:p>
          <a:p>
            <a:r>
              <a:rPr lang="en-IN" dirty="0" err="1" smtClean="0"/>
              <a:t>Artifacts</a:t>
            </a:r>
            <a:r>
              <a:rPr lang="en-IN" dirty="0" smtClean="0"/>
              <a:t> due to metal objects like restorations and implants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7938" y="2967335"/>
            <a:ext cx="4675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  YOU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83163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rgbClr val="00B050"/>
                </a:solidFill>
              </a:rPr>
              <a:t>COMPUTED TOMOGRAPHY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CONE BEAM CT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MAGNETIC RESONANCE IMAGING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ULTRASONOGRAPHY</a:t>
            </a:r>
          </a:p>
          <a:p>
            <a:r>
              <a:rPr lang="en-IN" dirty="0" smtClean="0">
                <a:solidFill>
                  <a:srgbClr val="00B050"/>
                </a:solidFill>
              </a:rPr>
              <a:t>NUCLEAR MEDICINE</a:t>
            </a:r>
          </a:p>
          <a:p>
            <a:pPr lvl="1"/>
            <a:r>
              <a:rPr lang="en-IN" dirty="0" smtClean="0"/>
              <a:t>SCINTIGRAPHY</a:t>
            </a:r>
          </a:p>
          <a:p>
            <a:pPr lvl="1"/>
            <a:r>
              <a:rPr lang="en-IN" dirty="0" smtClean="0"/>
              <a:t>POSITRON EMISSION TOMOGRAPHY (PET)</a:t>
            </a:r>
          </a:p>
          <a:p>
            <a:pPr lvl="1"/>
            <a:r>
              <a:rPr lang="en-IN" dirty="0" smtClean="0"/>
              <a:t>SINGLE POSITRON EMISSION COMPUTED TOMOGRAPHY (SPECT)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COMPUTED TOMOGRAPHY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6280"/>
          </a:xfrm>
        </p:spPr>
        <p:txBody>
          <a:bodyPr/>
          <a:lstStyle/>
          <a:p>
            <a:pPr lvl="1"/>
            <a:r>
              <a:rPr lang="en-IN" dirty="0" smtClean="0"/>
              <a:t>Introduced first by Sir Godfrey Hounsfield in 1967</a:t>
            </a:r>
          </a:p>
          <a:p>
            <a:pPr lvl="1"/>
            <a:r>
              <a:rPr lang="en-IN" dirty="0" smtClean="0"/>
              <a:t>Is </a:t>
            </a:r>
            <a:r>
              <a:rPr lang="en-IN" dirty="0" smtClean="0"/>
              <a:t>the science that creates two and three dimensional cross-sectional images of body structures</a:t>
            </a:r>
          </a:p>
          <a:p>
            <a:pPr lvl="1"/>
            <a:endParaRPr lang="en-IN" dirty="0" smtClean="0"/>
          </a:p>
          <a:p>
            <a:pPr lvl="1"/>
            <a:r>
              <a:rPr lang="en-IN" dirty="0" err="1" smtClean="0"/>
              <a:t>Tomos</a:t>
            </a:r>
            <a:r>
              <a:rPr lang="en-IN" dirty="0" smtClean="0"/>
              <a:t> = slice/selection; </a:t>
            </a:r>
            <a:r>
              <a:rPr lang="en-IN" dirty="0" err="1" smtClean="0"/>
              <a:t>Graphia</a:t>
            </a:r>
            <a:r>
              <a:rPr lang="en-IN" dirty="0" smtClean="0"/>
              <a:t> = picture/ image</a:t>
            </a:r>
          </a:p>
          <a:p>
            <a:pPr lvl="1">
              <a:buNone/>
            </a:pPr>
            <a:r>
              <a:rPr lang="en-IN" dirty="0" smtClean="0"/>
              <a:t>+ computed synthesis  </a:t>
            </a:r>
            <a:endParaRPr lang="en-IN" dirty="0"/>
          </a:p>
        </p:txBody>
      </p:sp>
      <p:pic>
        <p:nvPicPr>
          <p:cNvPr id="4" name="Picture 2" descr="Apple Roses - Rose di Pasta Sfogl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4495800"/>
            <a:ext cx="2990850" cy="223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n on CT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46" y="509608"/>
            <a:ext cx="7143750" cy="5848350"/>
          </a:xfrm>
          <a:prstGeom prst="rect">
            <a:avLst/>
          </a:prstGeom>
          <a:noFill/>
        </p:spPr>
      </p:pic>
      <p:pic>
        <p:nvPicPr>
          <p:cNvPr id="25602" name="Picture 2" descr="Apple Slices In Apple Shape Image"/>
          <p:cNvPicPr>
            <a:picLocks noChangeAspect="1" noChangeArrowheads="1"/>
          </p:cNvPicPr>
          <p:nvPr/>
        </p:nvPicPr>
        <p:blipFill>
          <a:blip r:embed="rId3"/>
          <a:srcRect l="10905" t="19791" r="2965" b="12533"/>
          <a:stretch>
            <a:fillRect/>
          </a:stretch>
        </p:blipFill>
        <p:spPr bwMode="auto">
          <a:xfrm>
            <a:off x="7924800" y="0"/>
            <a:ext cx="1066800" cy="1252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Principle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IN" dirty="0" smtClean="0"/>
              <a:t>To be simple.....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371600" y="2209800"/>
          <a:ext cx="64770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Amazon.com: Gresorth 8 PCS Artificial Green Apple Slice Fake Fruit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555990" cy="1346656"/>
          </a:xfrm>
          <a:prstGeom prst="rect">
            <a:avLst/>
          </a:prstGeom>
          <a:noFill/>
        </p:spPr>
      </p:pic>
      <p:pic>
        <p:nvPicPr>
          <p:cNvPr id="6" name="Picture 2" descr="Apple Slices In Apple Shape Image"/>
          <p:cNvPicPr>
            <a:picLocks noChangeAspect="1" noChangeArrowheads="1"/>
          </p:cNvPicPr>
          <p:nvPr/>
        </p:nvPicPr>
        <p:blipFill>
          <a:blip r:embed="rId7"/>
          <a:srcRect l="10905" t="19791" r="2965" b="12533"/>
          <a:stretch>
            <a:fillRect/>
          </a:stretch>
        </p:blipFill>
        <p:spPr bwMode="auto">
          <a:xfrm>
            <a:off x="7924800" y="5410200"/>
            <a:ext cx="1066800" cy="1252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Cross sectional slices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6" descr="What's the Difference Between an MRI and a 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1571612"/>
            <a:ext cx="8786842" cy="5209184"/>
          </a:xfrm>
          <a:prstGeom prst="rect">
            <a:avLst/>
          </a:prstGeom>
          <a:noFill/>
        </p:spPr>
      </p:pic>
      <p:pic>
        <p:nvPicPr>
          <p:cNvPr id="5" name="Picture 2" descr="Apple Slices In Apple Shape Image"/>
          <p:cNvPicPr>
            <a:picLocks noChangeAspect="1" noChangeArrowheads="1"/>
          </p:cNvPicPr>
          <p:nvPr/>
        </p:nvPicPr>
        <p:blipFill>
          <a:blip r:embed="rId3"/>
          <a:srcRect l="10905" t="19791" r="2965" b="12533"/>
          <a:stretch>
            <a:fillRect/>
          </a:stretch>
        </p:blipFill>
        <p:spPr bwMode="auto">
          <a:xfrm>
            <a:off x="152400" y="152400"/>
            <a:ext cx="1066800" cy="1252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Terminologies </a:t>
            </a:r>
            <a:endParaRPr lang="en-IN" dirty="0"/>
          </a:p>
        </p:txBody>
      </p:sp>
      <p:pic>
        <p:nvPicPr>
          <p:cNvPr id="4" name="Picture 2" descr="The Role of Computed Tomography for the Evaluation of Lung Diseas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76412" cy="4981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494</TotalTime>
  <Words>454</Words>
  <Application>Microsoft Office PowerPoint</Application>
  <PresentationFormat>On-screen Show (4:3)</PresentationFormat>
  <Paragraphs>115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Foundry</vt:lpstr>
      <vt:lpstr>ADVANCED IMAGING</vt:lpstr>
      <vt:lpstr>INTRODUCTION</vt:lpstr>
      <vt:lpstr>Slide 3</vt:lpstr>
      <vt:lpstr>Slide 4</vt:lpstr>
      <vt:lpstr>COMPUTED TOMOGRAPHY</vt:lpstr>
      <vt:lpstr>Slide 6</vt:lpstr>
      <vt:lpstr>Principle </vt:lpstr>
      <vt:lpstr>Cross sectional slices</vt:lpstr>
      <vt:lpstr>Terminologies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SPIRAL CT</vt:lpstr>
      <vt:lpstr>Slide 18</vt:lpstr>
      <vt:lpstr>Indications </vt:lpstr>
      <vt:lpstr>Advantages </vt:lpstr>
      <vt:lpstr>Disadvantages </vt:lpstr>
      <vt:lpstr>Interpretation </vt:lpstr>
      <vt:lpstr>Slide 23</vt:lpstr>
      <vt:lpstr>CT Number</vt:lpstr>
      <vt:lpstr>Slide 25</vt:lpstr>
      <vt:lpstr>Slide 26</vt:lpstr>
      <vt:lpstr>Slide 27</vt:lpstr>
      <vt:lpstr>Cone Beam Computed Tomography (CBCT) </vt:lpstr>
      <vt:lpstr>Slide 29</vt:lpstr>
      <vt:lpstr>Advantages  </vt:lpstr>
      <vt:lpstr>Disadvantages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IMAGING</dc:title>
  <dc:creator>sasip</dc:creator>
  <cp:lastModifiedBy>sasipoorni@gmail.com</cp:lastModifiedBy>
  <cp:revision>25</cp:revision>
  <dcterms:created xsi:type="dcterms:W3CDTF">2006-08-16T00:00:00Z</dcterms:created>
  <dcterms:modified xsi:type="dcterms:W3CDTF">2020-05-29T06:28:48Z</dcterms:modified>
</cp:coreProperties>
</file>