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79" r:id="rId5"/>
    <p:sldId id="258" r:id="rId6"/>
    <p:sldId id="275" r:id="rId7"/>
    <p:sldId id="260" r:id="rId8"/>
    <p:sldId id="261" r:id="rId9"/>
    <p:sldId id="262" r:id="rId10"/>
    <p:sldId id="263" r:id="rId11"/>
    <p:sldId id="264" r:id="rId12"/>
    <p:sldId id="276" r:id="rId13"/>
    <p:sldId id="267" r:id="rId14"/>
    <p:sldId id="268" r:id="rId15"/>
    <p:sldId id="265" r:id="rId16"/>
    <p:sldId id="266" r:id="rId17"/>
    <p:sldId id="269" r:id="rId18"/>
    <p:sldId id="270" r:id="rId19"/>
    <p:sldId id="271" r:id="rId20"/>
    <p:sldId id="272" r:id="rId21"/>
    <p:sldId id="277" r:id="rId22"/>
    <p:sldId id="278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B0FE61-98E8-454B-A820-02AEB98161FF}" type="datetimeFigureOut">
              <a:rPr lang="en-US" smtClean="0"/>
              <a:pPr/>
              <a:t>3/24/2021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25779A-7CFF-4A87-88AB-2BAFD8FBC1A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sip\Desktop\sourc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3"/>
            <a:ext cx="8834649" cy="60722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357430"/>
            <a:ext cx="6529390" cy="2571768"/>
          </a:xfrm>
        </p:spPr>
        <p:txBody>
          <a:bodyPr>
            <a:normAutofit/>
          </a:bodyPr>
          <a:lstStyle/>
          <a:p>
            <a:r>
              <a:rPr lang="en-IN" sz="6600" dirty="0" smtClean="0">
                <a:solidFill>
                  <a:schemeClr val="bg1">
                    <a:lumMod val="95000"/>
                  </a:schemeClr>
                </a:solidFill>
                <a:latin typeface="Forte" pitchFamily="66" charset="0"/>
              </a:rPr>
              <a:t>TMJ  imaging </a:t>
            </a:r>
            <a:endParaRPr lang="en-IN" sz="6600" dirty="0">
              <a:solidFill>
                <a:schemeClr val="bg1">
                  <a:lumMod val="95000"/>
                </a:schemeClr>
              </a:solidFill>
              <a:latin typeface="Forte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n-IN" sz="3600" dirty="0" err="1" smtClean="0"/>
              <a:t>Transcranial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5000660" cy="5545282"/>
          </a:xfrm>
        </p:spPr>
        <p:txBody>
          <a:bodyPr/>
          <a:lstStyle/>
          <a:p>
            <a:r>
              <a:rPr lang="en-IN" dirty="0" smtClean="0"/>
              <a:t>Film placement </a:t>
            </a:r>
          </a:p>
          <a:p>
            <a:r>
              <a:rPr lang="en-IN" dirty="0" smtClean="0"/>
              <a:t>Patient placement</a:t>
            </a:r>
          </a:p>
          <a:p>
            <a:r>
              <a:rPr lang="en-IN" dirty="0" smtClean="0"/>
              <a:t>Central ray</a:t>
            </a:r>
          </a:p>
          <a:p>
            <a:pPr lvl="1"/>
            <a:r>
              <a:rPr lang="en-US" sz="2000" dirty="0" smtClean="0"/>
              <a:t>Passes </a:t>
            </a:r>
            <a:r>
              <a:rPr lang="en-US" sz="2000" b="1" dirty="0" smtClean="0"/>
              <a:t>half inch behind </a:t>
            </a:r>
            <a:r>
              <a:rPr lang="en-US" sz="2000" dirty="0" smtClean="0"/>
              <a:t>and </a:t>
            </a:r>
            <a:r>
              <a:rPr lang="en-US" sz="2000" b="1" dirty="0" smtClean="0"/>
              <a:t>2 inch above EAM</a:t>
            </a:r>
          </a:p>
          <a:p>
            <a:pPr lvl="1"/>
            <a:r>
              <a:rPr lang="en-US" sz="2000" dirty="0" smtClean="0"/>
              <a:t>Directed </a:t>
            </a:r>
            <a:r>
              <a:rPr lang="en-US" sz="2000" b="1" dirty="0" smtClean="0"/>
              <a:t>downward 25 degree </a:t>
            </a:r>
            <a:r>
              <a:rPr lang="en-US" sz="2000" dirty="0" smtClean="0"/>
              <a:t>and </a:t>
            </a:r>
            <a:r>
              <a:rPr lang="en-US" sz="2000" b="1" dirty="0" smtClean="0"/>
              <a:t>20 degree anterior</a:t>
            </a:r>
            <a:r>
              <a:rPr lang="en-US" sz="2000" dirty="0" smtClean="0"/>
              <a:t> to horizontal plane centered </a:t>
            </a:r>
            <a:r>
              <a:rPr lang="en-US" sz="2000" b="1" dirty="0" smtClean="0"/>
              <a:t>over TMJ of interest. </a:t>
            </a:r>
          </a:p>
          <a:p>
            <a:pPr lvl="1"/>
            <a:endParaRPr lang="en-IN" dirty="0"/>
          </a:p>
        </p:txBody>
      </p:sp>
      <p:pic>
        <p:nvPicPr>
          <p:cNvPr id="4" name="Picture 4" descr="C:\My Documents\deepika\deepik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28802"/>
            <a:ext cx="3810000" cy="4343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7467600" cy="4873752"/>
          </a:xfrm>
        </p:spPr>
        <p:txBody>
          <a:bodyPr/>
          <a:lstStyle/>
          <a:p>
            <a:r>
              <a:rPr lang="en-IN" dirty="0" smtClean="0"/>
              <a:t>Structures seen</a:t>
            </a:r>
          </a:p>
          <a:p>
            <a:r>
              <a:rPr lang="en-IN" dirty="0" smtClean="0"/>
              <a:t>Indications: </a:t>
            </a:r>
          </a:p>
          <a:p>
            <a:pPr lvl="1"/>
            <a:r>
              <a:rPr lang="en-US" sz="1700" dirty="0" smtClean="0"/>
              <a:t>Arthritic changes on the </a:t>
            </a:r>
            <a:r>
              <a:rPr lang="en-US" sz="1700" b="1" dirty="0" smtClean="0"/>
              <a:t>lateral aspect </a:t>
            </a:r>
            <a:r>
              <a:rPr lang="en-US" sz="1700" dirty="0" smtClean="0"/>
              <a:t>of </a:t>
            </a:r>
            <a:r>
              <a:rPr lang="en-US" sz="1700" dirty="0" err="1" smtClean="0"/>
              <a:t>condyle</a:t>
            </a:r>
            <a:r>
              <a:rPr lang="en-US" sz="1700" dirty="0" smtClean="0"/>
              <a:t>.</a:t>
            </a:r>
          </a:p>
          <a:p>
            <a:pPr lvl="1"/>
            <a:r>
              <a:rPr lang="en-US" sz="1700" dirty="0" smtClean="0"/>
              <a:t>Fracture of </a:t>
            </a:r>
            <a:r>
              <a:rPr lang="en-US" sz="1700" dirty="0" err="1" smtClean="0"/>
              <a:t>condylar</a:t>
            </a:r>
            <a:r>
              <a:rPr lang="en-US" sz="1700" dirty="0" smtClean="0"/>
              <a:t> head.</a:t>
            </a:r>
          </a:p>
          <a:p>
            <a:pPr lvl="1"/>
            <a:r>
              <a:rPr lang="en-US" sz="1700" dirty="0" smtClean="0"/>
              <a:t>To view </a:t>
            </a:r>
            <a:r>
              <a:rPr lang="en-US" sz="1700" dirty="0" err="1" smtClean="0"/>
              <a:t>latero</a:t>
            </a:r>
            <a:r>
              <a:rPr lang="en-US" sz="1700" dirty="0" smtClean="0"/>
              <a:t> superior surface of </a:t>
            </a:r>
            <a:r>
              <a:rPr lang="en-US" sz="1700" dirty="0" err="1" smtClean="0"/>
              <a:t>condylar</a:t>
            </a:r>
            <a:r>
              <a:rPr lang="en-US" sz="1700" dirty="0" smtClean="0"/>
              <a:t> head and </a:t>
            </a:r>
            <a:r>
              <a:rPr lang="en-US" sz="1700" dirty="0" err="1" smtClean="0"/>
              <a:t>articular</a:t>
            </a:r>
            <a:r>
              <a:rPr lang="en-US" sz="1700" dirty="0" smtClean="0"/>
              <a:t> eminence.</a:t>
            </a:r>
          </a:p>
          <a:p>
            <a:endParaRPr lang="en-IN" dirty="0"/>
          </a:p>
        </p:txBody>
      </p:sp>
      <p:pic>
        <p:nvPicPr>
          <p:cNvPr id="10242" name="Picture 2" descr="PPT - Radiographic examinations of the temporomandibular joint ..."/>
          <p:cNvPicPr>
            <a:picLocks noChangeAspect="1" noChangeArrowheads="1"/>
          </p:cNvPicPr>
          <p:nvPr/>
        </p:nvPicPr>
        <p:blipFill>
          <a:blip r:embed="rId2"/>
          <a:srcRect l="7324" t="32617" r="5517" b="4883"/>
          <a:stretch>
            <a:fillRect/>
          </a:stretch>
        </p:blipFill>
        <p:spPr bwMode="auto">
          <a:xfrm>
            <a:off x="1142976" y="2714620"/>
            <a:ext cx="717282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1357298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CLOSED MOUTH                          OPEN MOUTH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00240"/>
            <a:ext cx="8229600" cy="48577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Transorbital</a:t>
            </a:r>
            <a:r>
              <a:rPr lang="en-IN" dirty="0" smtClean="0"/>
              <a:t> view/ Zimmer projection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en-IN" dirty="0" smtClean="0"/>
              <a:t>Film placement </a:t>
            </a:r>
          </a:p>
          <a:p>
            <a:r>
              <a:rPr lang="en-IN" dirty="0" smtClean="0"/>
              <a:t>Patient placement</a:t>
            </a:r>
          </a:p>
          <a:p>
            <a:r>
              <a:rPr lang="en-IN" dirty="0" smtClean="0"/>
              <a:t>Central ray: </a:t>
            </a:r>
          </a:p>
          <a:p>
            <a:pPr lvl="1"/>
            <a:r>
              <a:rPr lang="en-US" sz="2000" dirty="0" smtClean="0"/>
              <a:t>Tube head </a:t>
            </a:r>
            <a:r>
              <a:rPr lang="en-US" sz="2000" dirty="0" err="1" smtClean="0"/>
              <a:t>infront</a:t>
            </a:r>
            <a:r>
              <a:rPr lang="en-US" sz="2000" dirty="0" smtClean="0"/>
              <a:t> of patient.</a:t>
            </a:r>
          </a:p>
          <a:p>
            <a:pPr lvl="1"/>
            <a:r>
              <a:rPr lang="en-US" sz="2000" dirty="0" smtClean="0"/>
              <a:t>Directed toward joint of interest at angle of +2o degree.</a:t>
            </a:r>
          </a:p>
          <a:p>
            <a:pPr lvl="1"/>
            <a:r>
              <a:rPr lang="en-US" sz="2000" dirty="0" smtClean="0"/>
              <a:t>Point of entry-medial </a:t>
            </a:r>
            <a:r>
              <a:rPr lang="en-US" sz="2000" dirty="0" err="1" smtClean="0"/>
              <a:t>canthus</a:t>
            </a:r>
            <a:r>
              <a:rPr lang="en-US" sz="2000" dirty="0" smtClean="0"/>
              <a:t> of opposite eye.</a:t>
            </a:r>
          </a:p>
          <a:p>
            <a:pPr lvl="1"/>
            <a:endParaRPr lang="en-IN" dirty="0" smtClean="0"/>
          </a:p>
          <a:p>
            <a:endParaRPr lang="en-I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3571" t="4762" b="4761"/>
          <a:stretch>
            <a:fillRect/>
          </a:stretch>
        </p:blipFill>
        <p:spPr>
          <a:xfrm>
            <a:off x="4372720" y="3500438"/>
            <a:ext cx="477128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7467600" cy="5302380"/>
          </a:xfrm>
        </p:spPr>
        <p:txBody>
          <a:bodyPr/>
          <a:lstStyle/>
          <a:p>
            <a:r>
              <a:rPr lang="en-IN" dirty="0" smtClean="0"/>
              <a:t>Structures seen</a:t>
            </a:r>
          </a:p>
          <a:p>
            <a:r>
              <a:rPr lang="en-IN" dirty="0" smtClean="0"/>
              <a:t>Indications: </a:t>
            </a:r>
          </a:p>
          <a:p>
            <a:pPr lvl="1"/>
            <a:r>
              <a:rPr lang="en-US" sz="1700" b="1" dirty="0" smtClean="0"/>
              <a:t>Anterior  view </a:t>
            </a:r>
            <a:r>
              <a:rPr lang="en-US" sz="1700" dirty="0" smtClean="0"/>
              <a:t>of </a:t>
            </a:r>
            <a:r>
              <a:rPr lang="en-US" sz="1700" dirty="0" err="1" smtClean="0"/>
              <a:t>condylar</a:t>
            </a:r>
            <a:r>
              <a:rPr lang="en-US" sz="1700" dirty="0" smtClean="0"/>
              <a:t> head and neck</a:t>
            </a:r>
          </a:p>
          <a:p>
            <a:pPr lvl="1"/>
            <a:r>
              <a:rPr lang="en-US" sz="1700" b="1" dirty="0" smtClean="0"/>
              <a:t>Medial displacement </a:t>
            </a:r>
            <a:r>
              <a:rPr lang="en-US" sz="1700" dirty="0" smtClean="0"/>
              <a:t>of fractured </a:t>
            </a:r>
            <a:r>
              <a:rPr lang="en-US" sz="1700" dirty="0" err="1" smtClean="0"/>
              <a:t>condyle</a:t>
            </a:r>
            <a:r>
              <a:rPr lang="en-US" sz="1700" dirty="0" smtClean="0"/>
              <a:t>.</a:t>
            </a:r>
          </a:p>
          <a:p>
            <a:pPr lvl="1"/>
            <a:r>
              <a:rPr lang="en-US" sz="1700" dirty="0" smtClean="0"/>
              <a:t>Fracture  of </a:t>
            </a:r>
            <a:r>
              <a:rPr lang="en-US" sz="1700" b="1" dirty="0" smtClean="0"/>
              <a:t>neck </a:t>
            </a:r>
          </a:p>
          <a:p>
            <a:pPr lvl="1">
              <a:buNone/>
            </a:pPr>
            <a:r>
              <a:rPr lang="en-US" sz="1700" b="1" dirty="0" smtClean="0"/>
              <a:t>    of </a:t>
            </a:r>
            <a:r>
              <a:rPr lang="en-US" sz="1700" b="1" dirty="0" err="1" smtClean="0"/>
              <a:t>condyle</a:t>
            </a:r>
            <a:endParaRPr lang="en-US" sz="1700" b="1" dirty="0" smtClean="0"/>
          </a:p>
          <a:p>
            <a:pPr lvl="1"/>
            <a:endParaRPr lang="en-IN" dirty="0" smtClean="0"/>
          </a:p>
          <a:p>
            <a:endParaRPr lang="en-I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056" y="2571744"/>
            <a:ext cx="3129647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Transpharyngeal</a:t>
            </a:r>
            <a:r>
              <a:rPr lang="en-IN" dirty="0" smtClean="0"/>
              <a:t> view / Infra cranial 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Film placement </a:t>
            </a:r>
          </a:p>
          <a:p>
            <a:r>
              <a:rPr lang="en-IN" dirty="0" smtClean="0"/>
              <a:t>Patient placement</a:t>
            </a:r>
          </a:p>
          <a:p>
            <a:r>
              <a:rPr lang="en-IN" dirty="0" smtClean="0"/>
              <a:t>Central ray</a:t>
            </a:r>
          </a:p>
          <a:p>
            <a:endParaRPr lang="en-IN" dirty="0"/>
          </a:p>
        </p:txBody>
      </p:sp>
      <p:pic>
        <p:nvPicPr>
          <p:cNvPr id="4" name="Picture 4" descr="C:\Users\NITESH\Desktop\DSC01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4290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NITESH\Desktop\DSC01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467600" cy="4873752"/>
          </a:xfrm>
        </p:spPr>
        <p:txBody>
          <a:bodyPr/>
          <a:lstStyle/>
          <a:p>
            <a:r>
              <a:rPr lang="en-IN" dirty="0" smtClean="0"/>
              <a:t>Structures seen:</a:t>
            </a:r>
          </a:p>
          <a:p>
            <a:endParaRPr lang="en-IN" dirty="0" smtClean="0"/>
          </a:p>
          <a:p>
            <a:r>
              <a:rPr lang="en-IN" dirty="0" smtClean="0"/>
              <a:t>Indications: </a:t>
            </a:r>
          </a:p>
          <a:p>
            <a:pPr lvl="1"/>
            <a:r>
              <a:rPr lang="en-US" sz="2400" dirty="0" smtClean="0"/>
              <a:t>To view the </a:t>
            </a:r>
            <a:r>
              <a:rPr lang="en-US" sz="2400" b="1" dirty="0" smtClean="0"/>
              <a:t>medial surface </a:t>
            </a:r>
            <a:r>
              <a:rPr lang="en-US" sz="2400" dirty="0" smtClean="0"/>
              <a:t>of </a:t>
            </a:r>
            <a:r>
              <a:rPr lang="en-US" sz="2400" dirty="0" err="1" smtClean="0"/>
              <a:t>condylar</a:t>
            </a:r>
            <a:r>
              <a:rPr lang="en-US" sz="2400" dirty="0" smtClean="0"/>
              <a:t> head and neck.</a:t>
            </a:r>
          </a:p>
          <a:p>
            <a:pPr lvl="1"/>
            <a:r>
              <a:rPr lang="en-US" sz="2400" dirty="0" smtClean="0"/>
              <a:t>To view fracture of </a:t>
            </a:r>
            <a:r>
              <a:rPr lang="en-US" sz="2400" dirty="0" err="1" smtClean="0"/>
              <a:t>condylar</a:t>
            </a:r>
            <a:r>
              <a:rPr lang="en-US" sz="2400" dirty="0" smtClean="0"/>
              <a:t> head and neck.</a:t>
            </a:r>
          </a:p>
          <a:p>
            <a:pPr lvl="1"/>
            <a:endParaRPr lang="en-IN" dirty="0" smtClean="0"/>
          </a:p>
          <a:p>
            <a:endParaRPr lang="en-IN" dirty="0"/>
          </a:p>
        </p:txBody>
      </p:sp>
      <p:pic>
        <p:nvPicPr>
          <p:cNvPr id="4" name="Picture 4" descr="C:\Users\NITESH\Desktop\DSC01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516" y="3571876"/>
            <a:ext cx="5419080" cy="30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Reverse town </a:t>
            </a:r>
            <a:endParaRPr lang="en-IN" dirty="0"/>
          </a:p>
        </p:txBody>
      </p:sp>
      <p:pic>
        <p:nvPicPr>
          <p:cNvPr id="4" name="Picture 4" descr="C:\Users\NITESH\Desktop\DSC01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429288" cy="462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7467600" cy="4873752"/>
          </a:xfrm>
        </p:spPr>
        <p:txBody>
          <a:bodyPr/>
          <a:lstStyle/>
          <a:p>
            <a:r>
              <a:rPr lang="en-IN" dirty="0" smtClean="0"/>
              <a:t>Structures seen:</a:t>
            </a:r>
          </a:p>
          <a:p>
            <a:r>
              <a:rPr lang="en-IN" dirty="0" smtClean="0"/>
              <a:t>Indications: </a:t>
            </a:r>
          </a:p>
          <a:p>
            <a:pPr lvl="1"/>
            <a:r>
              <a:rPr lang="en-US" sz="2400" b="1" dirty="0" smtClean="0"/>
              <a:t>High fracture </a:t>
            </a:r>
            <a:r>
              <a:rPr lang="en-US" sz="2400" dirty="0" smtClean="0"/>
              <a:t>of </a:t>
            </a:r>
            <a:r>
              <a:rPr lang="en-US" sz="2400" dirty="0" err="1" smtClean="0"/>
              <a:t>condylar</a:t>
            </a:r>
            <a:r>
              <a:rPr lang="en-US" sz="2400" dirty="0" smtClean="0"/>
              <a:t> neck.</a:t>
            </a:r>
          </a:p>
          <a:p>
            <a:pPr lvl="1"/>
            <a:r>
              <a:rPr lang="en-US" sz="2400" b="1" dirty="0" smtClean="0"/>
              <a:t>Intra-capsular</a:t>
            </a:r>
            <a:r>
              <a:rPr lang="en-US" sz="2400" dirty="0" smtClean="0"/>
              <a:t> fracture of TMJ</a:t>
            </a:r>
          </a:p>
          <a:p>
            <a:pPr lvl="1"/>
            <a:r>
              <a:rPr lang="en-US" sz="2400" dirty="0" err="1" smtClean="0"/>
              <a:t>Condylar</a:t>
            </a:r>
            <a:r>
              <a:rPr lang="en-US" sz="2400" dirty="0" smtClean="0"/>
              <a:t> </a:t>
            </a:r>
            <a:r>
              <a:rPr lang="en-US" sz="2400" dirty="0" err="1" smtClean="0"/>
              <a:t>hypoplasia</a:t>
            </a:r>
            <a:r>
              <a:rPr lang="en-US" sz="2400" dirty="0" smtClean="0"/>
              <a:t> and hypertrophy</a:t>
            </a:r>
          </a:p>
          <a:p>
            <a:pPr lvl="1"/>
            <a:endParaRPr lang="en-IN" dirty="0"/>
          </a:p>
        </p:txBody>
      </p:sp>
      <p:pic>
        <p:nvPicPr>
          <p:cNvPr id="4" name="Picture 5" descr="G:\reverse tow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81940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TMJ Tomography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:\Users\NITESH\Pictures\2011-11-15 15.11\15.11 208.JPG"/>
          <p:cNvPicPr>
            <a:picLocks noChangeAspect="1" noChangeArrowheads="1"/>
          </p:cNvPicPr>
          <p:nvPr/>
        </p:nvPicPr>
        <p:blipFill>
          <a:blip r:embed="rId2"/>
          <a:srcRect l="3334" t="8749" r="3334" b="20000"/>
          <a:stretch>
            <a:fillRect/>
          </a:stretch>
        </p:blipFill>
        <p:spPr bwMode="auto">
          <a:xfrm>
            <a:off x="928662" y="1802469"/>
            <a:ext cx="6572296" cy="43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Anatomy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TMJ disorders - Symptoms and causes - Mayo Clin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56" y="1357298"/>
            <a:ext cx="723207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Axial </a:t>
            </a:r>
          </a:p>
        </p:txBody>
      </p:sp>
      <p:pic>
        <p:nvPicPr>
          <p:cNvPr id="2050" name="Picture 2" descr="Imaging of the TMJ | SpringerLink"/>
          <p:cNvPicPr>
            <a:picLocks noChangeAspect="1" noChangeArrowheads="1"/>
          </p:cNvPicPr>
          <p:nvPr/>
        </p:nvPicPr>
        <p:blipFill>
          <a:blip r:embed="rId2"/>
          <a:srcRect b="50538"/>
          <a:stretch>
            <a:fillRect/>
          </a:stretch>
        </p:blipFill>
        <p:spPr bwMode="auto">
          <a:xfrm>
            <a:off x="2714612" y="1142984"/>
            <a:ext cx="5357850" cy="5321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Coronal 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8130" name="Picture 2" descr="KoreaMed Synap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6238871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Sagittal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7106" name="Picture 2" descr="Figure 6 from Sagittal tomography of the head using CT apparatu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479297" cy="4491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MRI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Magnetic resonance imaging evaluation of temporo-mandibular join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858" y="2000239"/>
            <a:ext cx="8458108" cy="4506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8" name="Picture 4" descr="Tmj and prosthodontic implic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76"/>
            <a:ext cx="8929718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Tmj ....a basic review /certified fixed orthodontic courses by India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341" y="717228"/>
            <a:ext cx="7513121" cy="5640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Movements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File:TMJ movements.jpg - Wikimedia Comm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66865"/>
            <a:ext cx="8143931" cy="5081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mj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8603"/>
            <a:ext cx="8358246" cy="627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EXAMINATION</a:t>
            </a:r>
            <a:br>
              <a:rPr lang="en-IN" dirty="0" smtClean="0"/>
            </a:br>
            <a:r>
              <a:rPr lang="en-IN" dirty="0" smtClean="0"/>
              <a:t>Inspection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Facial </a:t>
            </a:r>
            <a:r>
              <a:rPr lang="en-IN" dirty="0" err="1" smtClean="0"/>
              <a:t>assymmetry</a:t>
            </a:r>
            <a:endParaRPr lang="en-IN" dirty="0" smtClean="0"/>
          </a:p>
          <a:p>
            <a:r>
              <a:rPr lang="en-IN" dirty="0" smtClean="0"/>
              <a:t>Swelling</a:t>
            </a:r>
          </a:p>
          <a:p>
            <a:r>
              <a:rPr lang="en-IN" dirty="0" smtClean="0"/>
              <a:t>Pus discharge</a:t>
            </a:r>
          </a:p>
          <a:p>
            <a:r>
              <a:rPr lang="en-IN" dirty="0" err="1" smtClean="0"/>
              <a:t>Erythema</a:t>
            </a:r>
            <a:endParaRPr lang="en-IN" dirty="0" smtClean="0"/>
          </a:p>
          <a:p>
            <a:r>
              <a:rPr lang="en-IN" dirty="0" smtClean="0"/>
              <a:t>Flatness of joint 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Palpation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4" name="Picture 2" descr="3 Articulatory System Examination | Pocket Denti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785926"/>
            <a:ext cx="3786214" cy="4000528"/>
          </a:xfrm>
          <a:prstGeom prst="rect">
            <a:avLst/>
          </a:prstGeom>
          <a:noFill/>
        </p:spPr>
      </p:pic>
      <p:pic>
        <p:nvPicPr>
          <p:cNvPr id="13316" name="Picture 4" descr="Tmj examination &amp;amp; imaging"/>
          <p:cNvPicPr>
            <a:picLocks noChangeAspect="1" noChangeArrowheads="1"/>
          </p:cNvPicPr>
          <p:nvPr/>
        </p:nvPicPr>
        <p:blipFill>
          <a:blip r:embed="rId3"/>
          <a:srcRect l="9483" t="43842" r="8228" b="4488"/>
          <a:stretch>
            <a:fillRect/>
          </a:stretch>
        </p:blipFill>
        <p:spPr bwMode="auto">
          <a:xfrm>
            <a:off x="3643306" y="2786058"/>
            <a:ext cx="500066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Projections 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8" y="1928802"/>
          <a:ext cx="6905652" cy="437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2826"/>
                <a:gridCol w="3452826"/>
              </a:tblGrid>
              <a:tr h="52685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Times New Roman"/>
                        </a:rPr>
                        <a:t>To evaluate bony component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Times New Roman"/>
                        </a:rPr>
                        <a:t>Soft tissue component</a:t>
                      </a:r>
                    </a:p>
                  </a:txBody>
                  <a:tcPr marL="68580" marR="68580" marT="0" marB="0"/>
                </a:tc>
              </a:tr>
              <a:tr h="5268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Times New Roman"/>
                        </a:rPr>
                        <a:t>TMJ views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latin typeface="Calibri"/>
                          <a:ea typeface="Times New Roman"/>
                          <a:cs typeface="Times New Roman"/>
                        </a:rPr>
                        <a:t>Arthrography </a:t>
                      </a:r>
                    </a:p>
                  </a:txBody>
                  <a:tcPr marL="68580" marR="68580" marT="0" marB="0"/>
                </a:tc>
              </a:tr>
              <a:tr h="5268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Times New Roman"/>
                        </a:rPr>
                        <a:t>Reverse town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Times New Roman"/>
                        </a:rPr>
                        <a:t>MRI</a:t>
                      </a:r>
                    </a:p>
                  </a:txBody>
                  <a:tcPr marL="68580" marR="68580" marT="0" marB="0"/>
                </a:tc>
              </a:tr>
              <a:tr h="5268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Times New Roman"/>
                        </a:rPr>
                        <a:t>OPG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Times New Roman"/>
                        </a:rPr>
                        <a:t>USG</a:t>
                      </a:r>
                    </a:p>
                  </a:txBody>
                  <a:tcPr marL="68580" marR="68580" marT="0" marB="0"/>
                </a:tc>
              </a:tr>
              <a:tr h="5268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 err="1">
                          <a:latin typeface="Calibri"/>
                          <a:ea typeface="Times New Roman"/>
                          <a:cs typeface="Times New Roman"/>
                        </a:rPr>
                        <a:t>Submentovertex</a:t>
                      </a:r>
                      <a:r>
                        <a:rPr lang="en-IN" sz="1800" dirty="0">
                          <a:latin typeface="Calibri"/>
                          <a:ea typeface="Times New Roman"/>
                          <a:cs typeface="Times New Roman"/>
                        </a:rPr>
                        <a:t> view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8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 smtClean="0">
                          <a:latin typeface="Calibri"/>
                          <a:ea typeface="Times New Roman"/>
                          <a:cs typeface="Times New Roman"/>
                        </a:rPr>
                        <a:t>TMJ Tomography</a:t>
                      </a:r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sz="3200" dirty="0"/>
                    </a:p>
                  </a:txBody>
                  <a:tcPr/>
                </a:tc>
              </a:tr>
              <a:tr h="5268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Times New Roman"/>
                        </a:rPr>
                        <a:t>Computed tomography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sz="3200" dirty="0"/>
                    </a:p>
                  </a:txBody>
                  <a:tcPr/>
                </a:tc>
              </a:tr>
              <a:tr h="5268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>
                          <a:latin typeface="Calibri"/>
                          <a:ea typeface="Times New Roman"/>
                          <a:cs typeface="Times New Roman"/>
                        </a:rPr>
                        <a:t>Bone </a:t>
                      </a:r>
                      <a:r>
                        <a:rPr lang="en-IN" sz="1800" dirty="0" err="1">
                          <a:latin typeface="Calibri"/>
                          <a:ea typeface="Times New Roman"/>
                          <a:cs typeface="Times New Roman"/>
                        </a:rPr>
                        <a:t>scintigraphy</a:t>
                      </a:r>
                      <a:endParaRPr lang="en-IN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804</TotalTime>
  <Words>233</Words>
  <Application>Microsoft Office PowerPoint</Application>
  <PresentationFormat>On-screen Show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TMJ  imaging </vt:lpstr>
      <vt:lpstr>Anatomy</vt:lpstr>
      <vt:lpstr>Slide 3</vt:lpstr>
      <vt:lpstr>Slide 4</vt:lpstr>
      <vt:lpstr>Movements </vt:lpstr>
      <vt:lpstr>Slide 6</vt:lpstr>
      <vt:lpstr>EXAMINATION Inspection </vt:lpstr>
      <vt:lpstr>Palpation </vt:lpstr>
      <vt:lpstr>Projections </vt:lpstr>
      <vt:lpstr>Transcranial </vt:lpstr>
      <vt:lpstr>Slide 11</vt:lpstr>
      <vt:lpstr>Slide 12</vt:lpstr>
      <vt:lpstr>Transorbital view/ Zimmer projection</vt:lpstr>
      <vt:lpstr>Slide 14</vt:lpstr>
      <vt:lpstr>Transpharyngeal view / Infra cranial view</vt:lpstr>
      <vt:lpstr>Slide 16</vt:lpstr>
      <vt:lpstr>Reverse town </vt:lpstr>
      <vt:lpstr>Slide 18</vt:lpstr>
      <vt:lpstr>TMJ Tomography</vt:lpstr>
      <vt:lpstr>CT</vt:lpstr>
      <vt:lpstr>Coronal Ct</vt:lpstr>
      <vt:lpstr>Sagittal </vt:lpstr>
      <vt:lpstr>MRI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TMJ imaging</dc:title>
  <dc:creator>sasipoorni@gmail.com</dc:creator>
  <cp:lastModifiedBy>sasipoorni@gmail.com</cp:lastModifiedBy>
  <cp:revision>37</cp:revision>
  <dcterms:created xsi:type="dcterms:W3CDTF">2020-04-23T11:58:37Z</dcterms:created>
  <dcterms:modified xsi:type="dcterms:W3CDTF">2021-03-24T16:08:34Z</dcterms:modified>
</cp:coreProperties>
</file>